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280" r:id="rId4"/>
    <p:sldId id="281" r:id="rId5"/>
    <p:sldId id="258" r:id="rId6"/>
    <p:sldId id="268" r:id="rId7"/>
    <p:sldId id="279" r:id="rId8"/>
    <p:sldId id="271" r:id="rId9"/>
    <p:sldId id="272" r:id="rId10"/>
    <p:sldId id="275" r:id="rId11"/>
    <p:sldId id="278" r:id="rId12"/>
    <p:sldId id="265" r:id="rId13"/>
  </p:sldIdLst>
  <p:sldSz cx="9144000" cy="6858000" type="screen4x3"/>
  <p:notesSz cx="691515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76856" autoAdjust="0"/>
  </p:normalViewPr>
  <p:slideViewPr>
    <p:cSldViewPr>
      <p:cViewPr>
        <p:scale>
          <a:sx n="70" d="100"/>
          <a:sy n="70" d="100"/>
        </p:scale>
        <p:origin x="-752" y="4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32" y="1408"/>
      </p:cViewPr>
      <p:guideLst>
        <p:guide orient="horz" pos="2928"/>
        <p:guide pos="21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16363" y="2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E344C-F5BB-4D85-BA1C-0DCFFFCA24E5}" type="datetimeFigureOut">
              <a:rPr lang="en-US" smtClean="0"/>
              <a:t>09/23/2013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16363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605C1-6BB1-42BD-8BE5-64F2C714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36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6988" y="2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3DF8C669-6383-44B9-B1BD-E9AF50DAFE0E}" type="datetimeFigureOut">
              <a:rPr lang="en-US" smtClean="0"/>
              <a:pPr/>
              <a:t>09/23/2013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9" tIns="46314" rIns="92629" bIns="463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515" y="4415791"/>
            <a:ext cx="5532120" cy="4183380"/>
          </a:xfrm>
          <a:prstGeom prst="rect">
            <a:avLst/>
          </a:prstGeom>
        </p:spPr>
        <p:txBody>
          <a:bodyPr vert="horz" lIns="92629" tIns="46314" rIns="92629" bIns="4631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6988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7181781A-0346-466D-95EA-D76997B014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02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 baseline="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400" kern="1200" baseline="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kern="1200" baseline="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kern="1200" baseline="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kern="1200" baseline="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3475" y="304800"/>
            <a:ext cx="4648200" cy="34861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xfrm>
            <a:off x="691358" y="4038601"/>
            <a:ext cx="5532437" cy="4582385"/>
          </a:xfrm>
          <a:noFill/>
          <a:ln/>
        </p:spPr>
        <p:txBody>
          <a:bodyPr>
            <a:no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881D4B-D3E7-4A64-824A-07B2E2F60A9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95375" y="4415791"/>
            <a:ext cx="4800600" cy="41833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64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858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84CA0-A035-48AE-9E3D-300B1A64D44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56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533400"/>
            <a:ext cx="46450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267200"/>
            <a:ext cx="5532120" cy="4183380"/>
          </a:xfrm>
        </p:spPr>
        <p:txBody>
          <a:bodyPr>
            <a:no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02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2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381000"/>
            <a:ext cx="46450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038600"/>
            <a:ext cx="5532120" cy="4183380"/>
          </a:xfrm>
        </p:spPr>
        <p:txBody>
          <a:bodyPr>
            <a:noAutofit/>
          </a:bodyPr>
          <a:lstStyle/>
          <a:p>
            <a:pPr defTabSz="92628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48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17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43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515" y="4415791"/>
            <a:ext cx="5532120" cy="418338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1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randing-Logo-dk-bkg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57200"/>
            <a:ext cx="4572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362200"/>
            <a:ext cx="6705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2362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29600" y="6477000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498BF-3748-4271-8E70-CEA28E092DB4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6A6FB-FFB0-4546-A4D9-63FA018F5052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992C-4E7C-466B-A658-688A747B1B77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18C28-C33B-464C-9696-A2A57815C7B7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DB33F-21CF-4C7C-A4DD-4F008B3750BC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3023B-DA8B-4F7C-8DDC-1D9D717676FC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019FA-3152-49AB-99BF-69FF6F6B1C27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11CD2-74F2-4735-AB84-B848DD7E2EAF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916A8-4BF5-4DC7-9252-B013E724CA78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5128C-5B9E-4122-AEB0-9A6985AC4AA8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F39B4-2E3A-405A-87AF-C1E61BE1704B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1207C-E97D-4638-92F4-167303925E8A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7916-A8B2-418B-8F9C-ECA9457C2D42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3B05-414B-4942-A79D-7EF81538969B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4605C-9BBB-4087-B03D-294CF6010A6E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662B5-5629-4703-A40F-712B43E6AC7A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AD92B-59DE-498A-9D55-AED1386A0383}" type="slidenum">
              <a:rPr lang="en-US">
                <a:solidFill>
                  <a:srgbClr val="DEF6F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13E"/>
            </a:gs>
            <a:gs pos="100000">
              <a:srgbClr val="0025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304800"/>
            <a:ext cx="571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64770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772C5E-56F3-4994-89C9-EF6A2B7C3AE1}" type="slidenum">
              <a:rPr lang="en-US">
                <a:solidFill>
                  <a:srgbClr val="DEF6F1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DEF6F1"/>
              </a:solidFill>
            </a:endParaRPr>
          </a:p>
        </p:txBody>
      </p:sp>
      <p:pic>
        <p:nvPicPr>
          <p:cNvPr id="1029" name="Picture 6" descr="Branding-Logo-dk-bkgd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28600" y="196850"/>
            <a:ext cx="2667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CB63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4464D1-11F9-4F33-9E01-040A3E21CE8A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1</a:t>
            </a:fld>
            <a:endParaRPr lang="en-US" dirty="0" smtClean="0">
              <a:solidFill>
                <a:srgbClr val="DEF6F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305800" cy="12954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   Research and Test Reactor Safety:</a:t>
            </a:r>
            <a:br>
              <a:rPr lang="en-US" sz="3600" dirty="0" smtClean="0"/>
            </a:br>
            <a:r>
              <a:rPr lang="en-US" sz="3600" dirty="0" smtClean="0"/>
              <a:t>The Regulatory Perspective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05200"/>
            <a:ext cx="7010400" cy="26670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Lawrence </a:t>
            </a:r>
            <a:r>
              <a:rPr lang="en-US" sz="2400" b="1" dirty="0" err="1" smtClean="0"/>
              <a:t>Kokajko</a:t>
            </a:r>
            <a:endParaRPr lang="en-US" sz="2400" b="1" dirty="0" smtClean="0"/>
          </a:p>
          <a:p>
            <a:pPr eaLnBrk="1" hangingPunct="1"/>
            <a:endParaRPr lang="en-US" sz="1100" dirty="0" smtClean="0"/>
          </a:p>
          <a:p>
            <a:pPr eaLnBrk="1" hangingPunct="1"/>
            <a:r>
              <a:rPr lang="en-US" sz="2400" dirty="0" smtClean="0"/>
              <a:t>Director, Division of Policy and Rulemaking</a:t>
            </a:r>
          </a:p>
          <a:p>
            <a:pPr eaLnBrk="1" hangingPunct="1"/>
            <a:r>
              <a:rPr lang="en-US" sz="2400" dirty="0" smtClean="0"/>
              <a:t>Office of Nuclear Reactor Regulation</a:t>
            </a:r>
          </a:p>
          <a:p>
            <a:pPr eaLnBrk="1" hangingPunct="1"/>
            <a:r>
              <a:rPr lang="en-US" sz="2400" dirty="0" smtClean="0"/>
              <a:t>U.S. Nuclear Regulatory Commission</a:t>
            </a:r>
          </a:p>
          <a:p>
            <a:pPr eaLnBrk="1" hangingPunct="1"/>
            <a:r>
              <a:rPr lang="en-US" sz="2400" dirty="0" smtClean="0"/>
              <a:t>Washington, DC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September 24,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CER  Opportunities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3200" dirty="0"/>
              <a:t>Public Meetings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Public </a:t>
            </a:r>
            <a:r>
              <a:rPr lang="en-US" sz="3200" dirty="0"/>
              <a:t>Comments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Follow </a:t>
            </a:r>
            <a:r>
              <a:rPr lang="en-US" sz="3200" dirty="0"/>
              <a:t>important CER documents on regulations.gov under docket ID: </a:t>
            </a:r>
            <a:r>
              <a:rPr lang="en-US" sz="3200" dirty="0" smtClean="0"/>
              <a:t> NRC-2013-0102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Follow efforts related to </a:t>
            </a:r>
            <a:r>
              <a:rPr lang="en-US" sz="3200" dirty="0"/>
              <a:t>the Non-Power </a:t>
            </a:r>
            <a:r>
              <a:rPr lang="en-US" sz="3200" dirty="0" smtClean="0"/>
              <a:t>Reactor </a:t>
            </a:r>
            <a:r>
              <a:rPr lang="en-US" sz="3200" dirty="0"/>
              <a:t>License </a:t>
            </a:r>
            <a:r>
              <a:rPr lang="en-US" sz="3200" dirty="0" smtClean="0"/>
              <a:t>Renewal &amp; Emergency Preparedness </a:t>
            </a:r>
            <a:r>
              <a:rPr lang="en-US" sz="3200" dirty="0"/>
              <a:t>(EP</a:t>
            </a:r>
            <a:r>
              <a:rPr lang="en-US" sz="3200" dirty="0" smtClean="0"/>
              <a:t>) Rulemaking under docket ID:  NRC-2011-0087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5334000" cy="1143000"/>
          </a:xfrm>
        </p:spPr>
        <p:txBody>
          <a:bodyPr/>
          <a:lstStyle/>
          <a:p>
            <a:pPr algn="ctr"/>
            <a:r>
              <a:rPr lang="en-US" sz="4000" dirty="0" smtClean="0"/>
              <a:t>NRC Positive Safety Culture Traits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4040188" cy="3951288"/>
          </a:xfrm>
        </p:spPr>
        <p:txBody>
          <a:bodyPr/>
          <a:lstStyle/>
          <a:p>
            <a:r>
              <a:rPr lang="en-US" sz="3200" dirty="0" smtClean="0"/>
              <a:t>Safety thinking</a:t>
            </a:r>
            <a:endParaRPr lang="en-US" sz="3200" dirty="0"/>
          </a:p>
          <a:p>
            <a:r>
              <a:rPr lang="en-US" sz="3200" dirty="0"/>
              <a:t>Problem identification and resolution</a:t>
            </a:r>
          </a:p>
          <a:p>
            <a:r>
              <a:rPr lang="en-US" sz="3200" dirty="0"/>
              <a:t>Personal accountability</a:t>
            </a:r>
          </a:p>
          <a:p>
            <a:r>
              <a:rPr lang="en-US" sz="3200" dirty="0" smtClean="0"/>
              <a:t>Education focusing on the reasons underlying the </a:t>
            </a:r>
            <a:r>
              <a:rPr lang="en-US" sz="3200" dirty="0"/>
              <a:t>safety </a:t>
            </a:r>
            <a:r>
              <a:rPr lang="en-US" sz="3200" dirty="0" smtClean="0"/>
              <a:t>significance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041775" cy="3951288"/>
          </a:xfrm>
        </p:spPr>
        <p:txBody>
          <a:bodyPr/>
          <a:lstStyle/>
          <a:p>
            <a:r>
              <a:rPr lang="en-US" sz="3200" dirty="0"/>
              <a:t>Continuous learning</a:t>
            </a:r>
          </a:p>
          <a:p>
            <a:r>
              <a:rPr lang="en-US" sz="3200" dirty="0"/>
              <a:t>R</a:t>
            </a:r>
            <a:r>
              <a:rPr lang="en-US" sz="3200" dirty="0" smtClean="0"/>
              <a:t>aising </a:t>
            </a:r>
            <a:r>
              <a:rPr lang="en-US" sz="3200" dirty="0"/>
              <a:t>concerns</a:t>
            </a:r>
          </a:p>
          <a:p>
            <a:r>
              <a:rPr lang="en-US" sz="3200" dirty="0" smtClean="0"/>
              <a:t>Management’s  attention to safety</a:t>
            </a:r>
            <a:endParaRPr lang="en-US" sz="3200" dirty="0"/>
          </a:p>
          <a:p>
            <a:r>
              <a:rPr lang="en-US" sz="3200" dirty="0" smtClean="0"/>
              <a:t>Mistakes are freely admitted</a:t>
            </a:r>
            <a:endParaRPr lang="en-US" sz="3200" dirty="0"/>
          </a:p>
          <a:p>
            <a:r>
              <a:rPr lang="en-US" sz="3200" dirty="0"/>
              <a:t>Questioning attitude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B239A2-00F9-4258-BBCC-1911D243F63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5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Final Thoughts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5181600"/>
          </a:xfrm>
        </p:spPr>
        <p:txBody>
          <a:bodyPr/>
          <a:lstStyle/>
          <a:p>
            <a:r>
              <a:rPr lang="en-US" dirty="0"/>
              <a:t>Status of Hiring at NRC</a:t>
            </a:r>
          </a:p>
          <a:p>
            <a:endParaRPr lang="en-US" dirty="0" smtClean="0"/>
          </a:p>
          <a:p>
            <a:r>
              <a:rPr lang="en-US" dirty="0" smtClean="0"/>
              <a:t>Positive </a:t>
            </a:r>
            <a:r>
              <a:rPr lang="en-US" dirty="0" smtClean="0"/>
              <a:t>and enhanced communication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Opportunities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Topics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r>
              <a:rPr lang="en-US" dirty="0"/>
              <a:t>Changes at the NRC</a:t>
            </a:r>
          </a:p>
          <a:p>
            <a:r>
              <a:rPr lang="en-US" dirty="0"/>
              <a:t>NRC Presentations and Workshops</a:t>
            </a:r>
          </a:p>
          <a:p>
            <a:r>
              <a:rPr lang="en-US" dirty="0"/>
              <a:t>IAEA International Physical Protection Advisory Service</a:t>
            </a:r>
          </a:p>
          <a:p>
            <a:r>
              <a:rPr lang="en-US" dirty="0"/>
              <a:t>Fukushima </a:t>
            </a:r>
            <a:r>
              <a:rPr lang="en-US" dirty="0" err="1"/>
              <a:t>Dai-ichi</a:t>
            </a:r>
            <a:endParaRPr lang="en-US" dirty="0"/>
          </a:p>
          <a:p>
            <a:r>
              <a:rPr lang="en-US" dirty="0"/>
              <a:t>Risk Management Regulatory Framework</a:t>
            </a:r>
          </a:p>
          <a:p>
            <a:r>
              <a:rPr lang="en-US" dirty="0"/>
              <a:t>Cumulative Effects of Regulation</a:t>
            </a:r>
          </a:p>
          <a:p>
            <a:r>
              <a:rPr lang="en-US" dirty="0"/>
              <a:t>Safety Culture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NRC Presentations and</a:t>
            </a:r>
            <a:br>
              <a:rPr lang="en-US" sz="4000" dirty="0" smtClean="0"/>
            </a:br>
            <a:r>
              <a:rPr lang="en-US" sz="4000" dirty="0" smtClean="0"/>
              <a:t>Workshops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" y="2514600"/>
            <a:ext cx="8839200" cy="5181600"/>
          </a:xfrm>
        </p:spPr>
        <p:txBody>
          <a:bodyPr/>
          <a:lstStyle/>
          <a:p>
            <a:r>
              <a:rPr lang="en-US" dirty="0" smtClean="0"/>
              <a:t>Status of Oversight Activities:</a:t>
            </a:r>
          </a:p>
          <a:p>
            <a:pPr lvl="1"/>
            <a:r>
              <a:rPr lang="en-US" sz="3200" dirty="0" smtClean="0"/>
              <a:t>Inspection/Operator </a:t>
            </a:r>
            <a:r>
              <a:rPr lang="en-US" sz="3200" dirty="0"/>
              <a:t>Exams</a:t>
            </a:r>
          </a:p>
          <a:p>
            <a:pPr lvl="1"/>
            <a:r>
              <a:rPr lang="en-US" sz="3200" dirty="0" smtClean="0"/>
              <a:t>10 </a:t>
            </a:r>
            <a:r>
              <a:rPr lang="en-US" sz="3200" dirty="0"/>
              <a:t>CFR 50.59</a:t>
            </a:r>
          </a:p>
          <a:p>
            <a:endParaRPr lang="en-US" sz="1800" dirty="0" smtClean="0"/>
          </a:p>
          <a:p>
            <a:r>
              <a:rPr lang="en-US" dirty="0" smtClean="0"/>
              <a:t>Status </a:t>
            </a:r>
            <a:r>
              <a:rPr lang="en-US" dirty="0"/>
              <a:t>of Licensing </a:t>
            </a:r>
            <a:r>
              <a:rPr lang="en-US" dirty="0" smtClean="0"/>
              <a:t>Activities</a:t>
            </a:r>
          </a:p>
          <a:p>
            <a:pPr lvl="1"/>
            <a:r>
              <a:rPr lang="en-US" sz="3200" dirty="0" smtClean="0"/>
              <a:t>License Amendments</a:t>
            </a:r>
          </a:p>
          <a:p>
            <a:pPr lvl="1"/>
            <a:r>
              <a:rPr lang="en-US" sz="3200" dirty="0" smtClean="0"/>
              <a:t>License Renewals</a:t>
            </a:r>
            <a:endParaRPr lang="en-US" sz="32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IPPAS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4267200"/>
          </a:xfrm>
        </p:spPr>
        <p:txBody>
          <a:bodyPr/>
          <a:lstStyle/>
          <a:p>
            <a:r>
              <a:rPr lang="en-US" dirty="0" smtClean="0"/>
              <a:t>IAEA International </a:t>
            </a:r>
            <a:r>
              <a:rPr lang="en-US" dirty="0"/>
              <a:t>Physical Protection Advisory </a:t>
            </a:r>
            <a:r>
              <a:rPr lang="en-US" dirty="0" smtClean="0"/>
              <a:t>Service</a:t>
            </a:r>
          </a:p>
          <a:p>
            <a:endParaRPr lang="en-US" sz="1100" dirty="0"/>
          </a:p>
          <a:p>
            <a:r>
              <a:rPr lang="en-US" dirty="0" smtClean="0"/>
              <a:t>Peer reviews, best practices, recommendations for improvement</a:t>
            </a:r>
          </a:p>
          <a:p>
            <a:endParaRPr lang="en-US" sz="1100" dirty="0" smtClean="0"/>
          </a:p>
          <a:p>
            <a:r>
              <a:rPr lang="en-US" dirty="0" smtClean="0"/>
              <a:t>Nation-wide and facility-specific</a:t>
            </a:r>
          </a:p>
          <a:p>
            <a:endParaRPr lang="en-US" sz="1100" dirty="0" smtClean="0"/>
          </a:p>
          <a:p>
            <a:r>
              <a:rPr lang="en-US" dirty="0" smtClean="0"/>
              <a:t>Current mission:  September 30 - October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2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NRC Activities Related to Fukushima Dai-ichi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1816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/>
                </a:solidFill>
              </a:rPr>
              <a:t>Near-Term Task Force Recommendations</a:t>
            </a:r>
          </a:p>
          <a:p>
            <a:endParaRPr lang="en-US" sz="1100" dirty="0" smtClean="0">
              <a:solidFill>
                <a:schemeClr val="accent1"/>
              </a:solidFill>
            </a:endParaRPr>
          </a:p>
          <a:p>
            <a:pPr eaLnBrk="1" fontAlgn="t" hangingPunct="1"/>
            <a:r>
              <a:rPr lang="en-US" sz="2800" dirty="0">
                <a:solidFill>
                  <a:schemeClr val="accent1"/>
                </a:solidFill>
              </a:rPr>
              <a:t>Early safety assessment of </a:t>
            </a:r>
            <a:r>
              <a:rPr lang="en-US" sz="2800" dirty="0" smtClean="0">
                <a:solidFill>
                  <a:schemeClr val="accent1"/>
                </a:solidFill>
              </a:rPr>
              <a:t>RTRs</a:t>
            </a:r>
            <a:endParaRPr lang="en-US" sz="2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dirty="0">
                <a:solidFill>
                  <a:schemeClr val="accent1"/>
                </a:solidFill>
              </a:rPr>
              <a:t>No immediate safety </a:t>
            </a:r>
            <a:r>
              <a:rPr lang="en-US" dirty="0" smtClean="0">
                <a:solidFill>
                  <a:schemeClr val="accent1"/>
                </a:solidFill>
              </a:rPr>
              <a:t>concerns</a:t>
            </a:r>
          </a:p>
          <a:p>
            <a:pPr lvl="1" eaLnBrk="1" fontAlgn="t" hangingPunct="1"/>
            <a:endParaRPr lang="en-US" sz="1100" dirty="0">
              <a:solidFill>
                <a:schemeClr val="accent1"/>
              </a:solidFill>
            </a:endParaRPr>
          </a:p>
          <a:p>
            <a:pPr eaLnBrk="1" fontAlgn="t" hangingPunct="1"/>
            <a:r>
              <a:rPr lang="en-US" sz="2800" dirty="0">
                <a:solidFill>
                  <a:schemeClr val="accent1"/>
                </a:solidFill>
              </a:rPr>
              <a:t>Commission directed assessment of all </a:t>
            </a:r>
            <a:r>
              <a:rPr lang="en-US" sz="2800" dirty="0" smtClean="0">
                <a:solidFill>
                  <a:schemeClr val="accent1"/>
                </a:solidFill>
              </a:rPr>
              <a:t>licensees </a:t>
            </a:r>
            <a:r>
              <a:rPr lang="en-US" sz="2800" dirty="0">
                <a:solidFill>
                  <a:schemeClr val="accent1"/>
                </a:solidFill>
              </a:rPr>
              <a:t>– this includes </a:t>
            </a:r>
            <a:r>
              <a:rPr lang="en-US" sz="2800" dirty="0" smtClean="0">
                <a:solidFill>
                  <a:schemeClr val="accent1"/>
                </a:solidFill>
              </a:rPr>
              <a:t>RTRs</a:t>
            </a:r>
          </a:p>
          <a:p>
            <a:pPr eaLnBrk="1" fontAlgn="t" hangingPunct="1"/>
            <a:endParaRPr lang="en-US" sz="1100" dirty="0">
              <a:solidFill>
                <a:schemeClr val="accent1"/>
              </a:solidFill>
            </a:endParaRPr>
          </a:p>
          <a:p>
            <a:pPr eaLnBrk="1" fontAlgn="t" hangingPunct="1"/>
            <a:r>
              <a:rPr lang="en-US" sz="2800" dirty="0">
                <a:solidFill>
                  <a:schemeClr val="accent1"/>
                </a:solidFill>
              </a:rPr>
              <a:t>Adequate defense-in-depth</a:t>
            </a:r>
          </a:p>
          <a:p>
            <a:pPr lvl="1" eaLnBrk="1" fontAlgn="t" hangingPunct="1"/>
            <a:r>
              <a:rPr lang="en-US" dirty="0">
                <a:solidFill>
                  <a:schemeClr val="accent1"/>
                </a:solidFill>
              </a:rPr>
              <a:t>beyond </a:t>
            </a:r>
            <a:r>
              <a:rPr lang="en-US" dirty="0" smtClean="0">
                <a:solidFill>
                  <a:schemeClr val="accent1"/>
                </a:solidFill>
              </a:rPr>
              <a:t>the maximum hypothetical accident or security assessments</a:t>
            </a:r>
            <a:endParaRPr lang="en-US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dirty="0">
                <a:solidFill>
                  <a:schemeClr val="accent1"/>
                </a:solidFill>
              </a:rPr>
              <a:t>resulting internal </a:t>
            </a:r>
            <a:r>
              <a:rPr lang="en-US" dirty="0" smtClean="0">
                <a:solidFill>
                  <a:schemeClr val="accent1"/>
                </a:solidFill>
              </a:rPr>
              <a:t>event</a:t>
            </a:r>
            <a:endParaRPr lang="en-US" dirty="0">
              <a:solidFill>
                <a:schemeClr val="accent1"/>
              </a:solidFill>
            </a:endParaRPr>
          </a:p>
          <a:p>
            <a:pPr eaLnBrk="1" fontAlgn="t" hangingPunct="1"/>
            <a:endParaRPr lang="en-US" dirty="0" smtClean="0">
              <a:solidFill>
                <a:schemeClr val="accent1"/>
              </a:solidFill>
            </a:endParaRPr>
          </a:p>
          <a:p>
            <a:pPr eaLnBrk="1" fontAlgn="t" hangingPunct="1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DEF6F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Risk Management Regulatory Framework </a:t>
            </a:r>
            <a:r>
              <a:rPr lang="en-US" sz="40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495800"/>
          </a:xfrm>
        </p:spPr>
        <p:txBody>
          <a:bodyPr/>
          <a:lstStyle/>
          <a:p>
            <a:r>
              <a:rPr lang="en-US" sz="2800" dirty="0" smtClean="0"/>
              <a:t>Develop </a:t>
            </a:r>
            <a:r>
              <a:rPr lang="en-US" sz="2800" dirty="0"/>
              <a:t>a strategic vision </a:t>
            </a:r>
            <a:r>
              <a:rPr lang="en-US" sz="2800" dirty="0" smtClean="0"/>
              <a:t>for how </a:t>
            </a:r>
            <a:r>
              <a:rPr lang="en-US" sz="2800" dirty="0"/>
              <a:t>the agency should be regulating 10 to 15 years in </a:t>
            </a:r>
            <a:r>
              <a:rPr lang="en-US" sz="2800" dirty="0" smtClean="0"/>
              <a:t>the future </a:t>
            </a:r>
          </a:p>
          <a:p>
            <a:pPr lvl="1"/>
            <a:r>
              <a:rPr lang="en-US" dirty="0" smtClean="0"/>
              <a:t>Adoption </a:t>
            </a:r>
            <a:r>
              <a:rPr lang="en-US" dirty="0"/>
              <a:t>of a more comprehensive, holistic, risk-informed, performance-based regulatory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Applies to </a:t>
            </a:r>
            <a:r>
              <a:rPr lang="en-US" dirty="0"/>
              <a:t>reactors, materials, waste, fuel cycle, and </a:t>
            </a:r>
            <a:r>
              <a:rPr lang="en-US" dirty="0" smtClean="0"/>
              <a:t>transportation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Effort </a:t>
            </a:r>
            <a:r>
              <a:rPr lang="en-US" sz="2800" dirty="0"/>
              <a:t>results in NUREG-2150, “A Proposed Risk Management Regulatory Framework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7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RMRF</a:t>
            </a:r>
            <a:br>
              <a:rPr lang="en-US" sz="4000" dirty="0" smtClean="0"/>
            </a:br>
            <a:r>
              <a:rPr lang="en-US" sz="4000" dirty="0" smtClean="0"/>
              <a:t>Non-Power Reactors</a:t>
            </a:r>
            <a:r>
              <a:rPr lang="en-US" sz="3400" dirty="0" smtClean="0"/>
              <a:t/>
            </a:r>
            <a:br>
              <a:rPr lang="en-US" sz="3400" dirty="0" smtClean="0"/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5181600"/>
          </a:xfrm>
        </p:spPr>
        <p:txBody>
          <a:bodyPr/>
          <a:lstStyle/>
          <a:p>
            <a:r>
              <a:rPr lang="en-US" sz="2400" u="sng" dirty="0" smtClean="0"/>
              <a:t>NPR-R-1</a:t>
            </a:r>
            <a:r>
              <a:rPr lang="en-US" sz="2400" dirty="0" smtClean="0"/>
              <a:t>:  Apply the proposed Defense in Depth framework to the NPR licensing process</a:t>
            </a:r>
          </a:p>
          <a:p>
            <a:endParaRPr lang="en-US" sz="1100" dirty="0" smtClean="0"/>
          </a:p>
          <a:p>
            <a:r>
              <a:rPr lang="en-US" sz="2400" u="sng" dirty="0" smtClean="0"/>
              <a:t>NPR-R-2</a:t>
            </a:r>
            <a:r>
              <a:rPr lang="en-US" sz="2400" dirty="0" smtClean="0"/>
              <a:t>:  Evaluate the utility (resulting benefit) of performing pilot risk assessment</a:t>
            </a:r>
          </a:p>
          <a:p>
            <a:endParaRPr lang="en-US" sz="1100" dirty="0" smtClean="0"/>
          </a:p>
          <a:p>
            <a:r>
              <a:rPr lang="en-US" sz="2400" u="sng" dirty="0" smtClean="0"/>
              <a:t>NPR-R-3</a:t>
            </a:r>
            <a:r>
              <a:rPr lang="en-US" sz="2400" dirty="0" smtClean="0"/>
              <a:t>:  Reassess methods used to estimate the frequency and magnitude of external hazards and implement a consistent process</a:t>
            </a:r>
          </a:p>
          <a:p>
            <a:endParaRPr lang="en-US" sz="1100" dirty="0" smtClean="0"/>
          </a:p>
          <a:p>
            <a:r>
              <a:rPr lang="en-US" sz="2400" u="sng" dirty="0" smtClean="0"/>
              <a:t>NPR-R-4</a:t>
            </a:r>
            <a:r>
              <a:rPr lang="en-US" sz="2400" dirty="0" smtClean="0"/>
              <a:t>:  Develop guidance for use in its NPR security regulatory activities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1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152400"/>
            <a:ext cx="5715000" cy="685800"/>
          </a:xfrm>
        </p:spPr>
        <p:txBody>
          <a:bodyPr/>
          <a:lstStyle/>
          <a:p>
            <a:pPr algn="ctr"/>
            <a:r>
              <a:rPr lang="en-US" sz="4000" dirty="0" smtClean="0"/>
              <a:t>RMRF  Opportunities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r>
              <a:rPr lang="en-US" sz="2400" dirty="0"/>
              <a:t>Draft RMRF Commission Policy Statement </a:t>
            </a:r>
            <a:r>
              <a:rPr lang="en-US" sz="2400" dirty="0" smtClean="0"/>
              <a:t>will soon be published </a:t>
            </a:r>
            <a:r>
              <a:rPr lang="en-US" sz="2400" dirty="0"/>
              <a:t>in the Federal Register </a:t>
            </a:r>
            <a:r>
              <a:rPr lang="en-US" sz="2400" dirty="0" smtClean="0"/>
              <a:t>for </a:t>
            </a:r>
            <a:r>
              <a:rPr lang="en-US" sz="2400" dirty="0"/>
              <a:t>public review and comment.  Comment period closes </a:t>
            </a:r>
            <a:r>
              <a:rPr lang="en-US" sz="2400" dirty="0" smtClean="0"/>
              <a:t>60 days later.</a:t>
            </a:r>
          </a:p>
          <a:p>
            <a:endParaRPr lang="en-US" sz="1100" dirty="0"/>
          </a:p>
          <a:p>
            <a:r>
              <a:rPr lang="en-US" sz="2400" dirty="0" smtClean="0"/>
              <a:t>There will be two </a:t>
            </a:r>
            <a:r>
              <a:rPr lang="en-US" sz="2400" dirty="0"/>
              <a:t>2014 public </a:t>
            </a:r>
            <a:r>
              <a:rPr lang="en-US" sz="2400" dirty="0" smtClean="0"/>
              <a:t>meetings</a:t>
            </a:r>
          </a:p>
          <a:p>
            <a:endParaRPr lang="en-US" sz="1100" dirty="0"/>
          </a:p>
          <a:p>
            <a:r>
              <a:rPr lang="en-US" sz="2400" dirty="0"/>
              <a:t>Revised Draft RMRF Commission Policy </a:t>
            </a:r>
            <a:r>
              <a:rPr lang="en-US" sz="2400" dirty="0" smtClean="0"/>
              <a:t>Statement will be </a:t>
            </a:r>
            <a:r>
              <a:rPr lang="en-US" sz="2400" dirty="0"/>
              <a:t>published in the Federal Register on or about April 29, 2014.  </a:t>
            </a:r>
            <a:r>
              <a:rPr lang="en-US" sz="2400" dirty="0" smtClean="0"/>
              <a:t>There will be a 60 </a:t>
            </a:r>
            <a:r>
              <a:rPr lang="en-US" sz="2400" dirty="0"/>
              <a:t>day comment </a:t>
            </a:r>
            <a:r>
              <a:rPr lang="en-US" sz="2400" dirty="0" smtClean="0"/>
              <a:t>period</a:t>
            </a:r>
          </a:p>
          <a:p>
            <a:endParaRPr lang="en-US" sz="1100" dirty="0"/>
          </a:p>
          <a:p>
            <a:r>
              <a:rPr lang="en-US" sz="2400" dirty="0"/>
              <a:t>Please take advantage of the public meetings and the opportunity to comment on the draft Commission Policy </a:t>
            </a:r>
            <a:r>
              <a:rPr lang="en-US" sz="2400" dirty="0" smtClean="0"/>
              <a:t>Statement.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8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Cumulative </a:t>
            </a:r>
            <a:r>
              <a:rPr lang="en-US" sz="4000" dirty="0" smtClean="0"/>
              <a:t>Effects </a:t>
            </a:r>
            <a:r>
              <a:rPr lang="en-US" sz="4000" dirty="0"/>
              <a:t>of </a:t>
            </a:r>
            <a:r>
              <a:rPr lang="en-US" sz="4000" dirty="0" smtClean="0"/>
              <a:t>Regulation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6868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Cumulative Effects </a:t>
            </a:r>
            <a:r>
              <a:rPr lang="en-US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 Regulation describes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and addresses the </a:t>
            </a:r>
            <a:r>
              <a:rPr lang="en-US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challenges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that licensees face implementing a number of complex regulatory requirements</a:t>
            </a:r>
          </a:p>
          <a:p>
            <a:pPr marL="0" indent="0">
              <a:buNone/>
            </a:pPr>
            <a:endParaRPr lang="en-US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NRC is exploring a prioritization effort that may evaluate and prioritize regulatory actions in the future</a:t>
            </a: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24482"/>
      </p:ext>
    </p:extLst>
  </p:cSld>
  <p:clrMapOvr>
    <a:masterClrMapping/>
  </p:clrMapOvr>
</p:sld>
</file>

<file path=ppt/theme/theme1.xml><?xml version="1.0" encoding="utf-8"?>
<a:theme xmlns:a="http://schemas.openxmlformats.org/drawingml/2006/main" name="NRC branding-blue-bkgd">
  <a:themeElements>
    <a:clrScheme name="NRC branding-blue-bkgd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NRC branding-blue-bkgd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RC branding-blue-bkg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 branding-blue-bkg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 branding-blue-bkg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 branding-blue-bkg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 branding-blue-bkg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 branding-blue-bkg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 branding-blue-bkg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503</Words>
  <Application>Microsoft Office PowerPoint</Application>
  <PresentationFormat>On-screen Show (4:3)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NRC branding-blue-bkgd</vt:lpstr>
      <vt:lpstr>   Research and Test Reactor Safety: The Regulatory Perspective</vt:lpstr>
      <vt:lpstr>Topics </vt:lpstr>
      <vt:lpstr>NRC Presentations and Workshops</vt:lpstr>
      <vt:lpstr>IPPAS</vt:lpstr>
      <vt:lpstr>NRC Activities Related to Fukushima Dai-ichi</vt:lpstr>
      <vt:lpstr>Risk Management Regulatory Framework   </vt:lpstr>
      <vt:lpstr>RMRF Non-Power Reactors </vt:lpstr>
      <vt:lpstr>RMRF  Opportunities</vt:lpstr>
      <vt:lpstr>Cumulative Effects of Regulation</vt:lpstr>
      <vt:lpstr>CER  Opportunities</vt:lpstr>
      <vt:lpstr>NRC Positive Safety Culture Traits </vt:lpstr>
      <vt:lpstr>Final Thoughts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2013-09-23T16:02:31Z</dcterms:created>
  <dcterms:modified xsi:type="dcterms:W3CDTF">2013-09-23T16:02:54Z</dcterms:modified>
</cp:coreProperties>
</file>