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Default Extension="wmf" ContentType="image/x-wmf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1" r:id="rId2"/>
    <p:sldId id="354" r:id="rId3"/>
    <p:sldId id="347" r:id="rId4"/>
    <p:sldId id="356" r:id="rId5"/>
    <p:sldId id="358" r:id="rId6"/>
    <p:sldId id="309" r:id="rId7"/>
    <p:sldId id="360" r:id="rId8"/>
    <p:sldId id="346" r:id="rId9"/>
    <p:sldId id="311" r:id="rId10"/>
    <p:sldId id="364" r:id="rId11"/>
    <p:sldId id="365" r:id="rId12"/>
    <p:sldId id="352" r:id="rId13"/>
    <p:sldId id="359" r:id="rId14"/>
    <p:sldId id="348" r:id="rId15"/>
    <p:sldId id="361" r:id="rId16"/>
    <p:sldId id="362" r:id="rId17"/>
    <p:sldId id="341" r:id="rId18"/>
    <p:sldId id="349" r:id="rId19"/>
    <p:sldId id="366" r:id="rId20"/>
    <p:sldId id="350" r:id="rId21"/>
    <p:sldId id="351" r:id="rId22"/>
    <p:sldId id="279" r:id="rId23"/>
    <p:sldId id="338" r:id="rId2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C566"/>
    <a:srgbClr val="FFCB63"/>
    <a:srgbClr val="FFFF00"/>
    <a:srgbClr val="001D57"/>
    <a:srgbClr val="002585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2" autoAdjust="0"/>
    <p:restoredTop sz="60260" autoAdjust="0"/>
  </p:normalViewPr>
  <p:slideViewPr>
    <p:cSldViewPr>
      <p:cViewPr varScale="1">
        <p:scale>
          <a:sx n="72" d="100"/>
          <a:sy n="72" d="100"/>
        </p:scale>
        <p:origin x="-19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4"/>
    </p:cViewPr>
  </p:sorterViewPr>
  <p:notesViewPr>
    <p:cSldViewPr>
      <p:cViewPr varScale="1">
        <p:scale>
          <a:sx n="51" d="100"/>
          <a:sy n="51" d="100"/>
        </p:scale>
        <p:origin x="-1782" y="-96"/>
      </p:cViewPr>
      <p:guideLst>
        <p:guide orient="horz" pos="2924"/>
        <p:guide pos="220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2B03E0F-B33B-4157-959A-192BA6141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70136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6E1E785-6280-4DC1-A482-42AF3D605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33106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4B4DA-AB2A-49DF-8048-62AF2FE78ECA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39940" name="Notes Placeholder 3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sz="900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610269-AD96-4DDB-84E1-709B41AC3964}" type="slidenum">
              <a:rPr lang="en-US" smtClean="0"/>
              <a:pPr/>
              <a:t>13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4592E-85B4-405E-BFE3-DA3603A790CC}" type="slidenum">
              <a:rPr lang="en-US" smtClean="0"/>
              <a:pPr/>
              <a:t>14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sz="900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610269-AD96-4DDB-84E1-709B41AC3964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sz="900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610269-AD96-4DDB-84E1-709B41AC3964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35300" cy="2276475"/>
          </a:xfrm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352850-32D4-42C0-8949-64227CDD0666}" type="slidenum">
              <a:rPr lang="en-US" smtClean="0"/>
              <a:pPr/>
              <a:t>17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4592E-85B4-405E-BFE3-DA3603A790CC}" type="slidenum">
              <a:rPr lang="en-US" smtClean="0"/>
              <a:pPr/>
              <a:t>18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84325" y="231775"/>
            <a:ext cx="3816350" cy="28622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3094567"/>
            <a:ext cx="5588000" cy="4177665"/>
          </a:xfrm>
        </p:spPr>
        <p:txBody>
          <a:bodyPr>
            <a:noAutofit/>
          </a:bodyPr>
          <a:lstStyle/>
          <a:p>
            <a:pPr defTabSz="926287">
              <a:defRPr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781A-0346-466D-95EA-D76997B0141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84325" y="231775"/>
            <a:ext cx="3816350" cy="28622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3094567"/>
            <a:ext cx="5588000" cy="4177665"/>
          </a:xfrm>
        </p:spPr>
        <p:txBody>
          <a:bodyPr>
            <a:noAutofit/>
          </a:bodyPr>
          <a:lstStyle/>
          <a:p>
            <a:pPr defTabSz="926287">
              <a:defRPr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781A-0346-466D-95EA-D76997B0141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84325" y="231775"/>
            <a:ext cx="3816350" cy="28622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3094567"/>
            <a:ext cx="5588000" cy="4177665"/>
          </a:xfrm>
        </p:spPr>
        <p:txBody>
          <a:bodyPr>
            <a:noAutofit/>
          </a:bodyPr>
          <a:lstStyle/>
          <a:p>
            <a:pPr defTabSz="926287">
              <a:defRPr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781A-0346-466D-95EA-D76997B0141B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35300" cy="2276475"/>
          </a:xfrm>
          <a:ln/>
        </p:spPr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E8E631-18EE-4219-B226-572B9484A7B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73732" name="Notes Placeholder 3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ln/>
        </p:spPr>
        <p:txBody>
          <a:bodyPr/>
          <a:lstStyle/>
          <a:p>
            <a:pPr>
              <a:defRPr/>
            </a:pPr>
            <a:endParaRPr lang="en-US" sz="1050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9CBD09-7BFD-4C87-9D00-D065A7582437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35300" cy="2276475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DCE515-32B8-471E-A6F8-5396F33D0EF1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4592E-85B4-405E-BFE3-DA3603A790CC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pPr>
              <a:buFontTx/>
              <a:buNone/>
              <a:defRPr/>
            </a:pPr>
            <a:endParaRPr lang="en-US" sz="1100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220D6A-130C-4186-9B9E-6B71145F451B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sz="900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610269-AD96-4DDB-84E1-709B41AC3964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4592E-85B4-405E-BFE3-DA3603A790CC}" type="slidenum">
              <a:rPr lang="en-US" smtClean="0"/>
              <a:pPr/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sz="900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610269-AD96-4DDB-84E1-709B41AC3964}" type="slidenum">
              <a:rPr lang="en-US" smtClean="0"/>
              <a:pPr/>
              <a:t>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sz="900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610269-AD96-4DDB-84E1-709B41AC3964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3040063" cy="227965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xfrm>
            <a:off x="0" y="2279650"/>
            <a:ext cx="6985000" cy="7004050"/>
          </a:xfrm>
          <a:noFill/>
          <a:ln/>
        </p:spPr>
        <p:txBody>
          <a:bodyPr/>
          <a:lstStyle/>
          <a:p>
            <a:endParaRPr lang="en-US" sz="900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610269-AD96-4DDB-84E1-709B41AC3964}" type="slidenum">
              <a:rPr lang="en-US" smtClean="0"/>
              <a:pPr/>
              <a:t>12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9in-color-wh-nrc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1550" y="257175"/>
            <a:ext cx="4440238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7999413" y="5791200"/>
            <a:ext cx="1143000" cy="1058863"/>
          </a:xfrm>
          <a:prstGeom prst="rect">
            <a:avLst/>
          </a:prstGeom>
          <a:gradFill rotWithShape="0">
            <a:gsLst>
              <a:gs pos="0">
                <a:srgbClr val="002585"/>
              </a:gs>
              <a:gs pos="100000">
                <a:srgbClr val="002585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Arial" pitchFamily="34" charset="0"/>
              <a:ea typeface="ＭＳ Ｐゴシック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9200" y="2362200"/>
            <a:ext cx="6705600" cy="13716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29600" y="6477000"/>
            <a:ext cx="6858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A4A9D-1079-4F28-A9ED-336856C43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A024A-0E4C-4D95-9F01-ED19C24DD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1219200"/>
            <a:ext cx="20193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19200"/>
            <a:ext cx="59055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98E28-441D-430E-A12E-078382B54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43E4A-8BD0-45F2-9758-575FD6A6F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CAC90-06E0-4080-BEDD-5FE442AD5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209800"/>
            <a:ext cx="396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96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8824E-77F6-44A7-AF8E-30C3E28C5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27014-BF4B-4770-A09F-E869FEC3A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AB439-F5C6-44AD-985B-7A49B99F2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DA5A0-7363-49B1-97CA-CCF1CB94C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99EFD-A1B4-4E8D-A4D5-A47EAA9BB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5F1B2-9D4F-4065-B675-FC2705D1D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blackGray">
      <p:bgPr>
        <a:gradFill rotWithShape="0">
          <a:gsLst>
            <a:gs pos="0">
              <a:srgbClr val="00113E"/>
            </a:gs>
            <a:gs pos="100000">
              <a:srgbClr val="00258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9in-color-wh-nrc-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6238" y="100013"/>
            <a:ext cx="2438400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7999413" y="5791200"/>
            <a:ext cx="1143000" cy="1058863"/>
          </a:xfrm>
          <a:prstGeom prst="rect">
            <a:avLst/>
          </a:prstGeom>
          <a:gradFill rotWithShape="0">
            <a:gsLst>
              <a:gs pos="0">
                <a:srgbClr val="002585"/>
              </a:gs>
              <a:gs pos="100000">
                <a:srgbClr val="002585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Arial" pitchFamily="34" charset="0"/>
              <a:ea typeface="ＭＳ Ｐゴシック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219200"/>
            <a:ext cx="807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2098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1825" y="6477000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1F4A1EB-E0A9-4271-9F8E-4A66454E3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pitchFamily="34" charset="0"/>
          <a:ea typeface="ＭＳ Ｐゴシック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pitchFamily="34" charset="0"/>
          <a:ea typeface="ＭＳ Ｐゴシック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pitchFamily="34" charset="0"/>
          <a:ea typeface="ＭＳ Ｐゴシック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pitchFamily="34" charset="0"/>
          <a:ea typeface="ＭＳ Ｐゴシック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pitchFamily="34" charset="0"/>
          <a:ea typeface="ＭＳ Ｐゴシック"/>
          <a:cs typeface="ＭＳ Ｐゴシック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pitchFamily="34" charset="0"/>
          <a:ea typeface="ＭＳ Ｐゴシック"/>
          <a:cs typeface="ＭＳ Ｐゴシック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pitchFamily="34" charset="0"/>
          <a:ea typeface="ＭＳ Ｐゴシック"/>
          <a:cs typeface="ＭＳ Ｐゴシック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09800"/>
            <a:ext cx="8229600" cy="1371600"/>
          </a:xfrm>
        </p:spPr>
        <p:txBody>
          <a:bodyPr/>
          <a:lstStyle/>
          <a:p>
            <a:pPr eaLnBrk="1" hangingPunct="1"/>
            <a:r>
              <a:rPr lang="en-US" sz="4800" dirty="0" smtClean="0"/>
              <a:t>NRC Non-Power Reactor Oversight Activities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114800"/>
            <a:ext cx="8229600" cy="25908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400" dirty="0" smtClean="0"/>
              <a:t>Gregory T. Bowman</a:t>
            </a:r>
          </a:p>
          <a:p>
            <a:pPr eaLnBrk="1" hangingPunct="1">
              <a:spcBef>
                <a:spcPct val="0"/>
              </a:spcBef>
            </a:pPr>
            <a:r>
              <a:rPr lang="en-US" sz="2400" dirty="0" smtClean="0"/>
              <a:t>Research and Test Reactors Oversight Branch</a:t>
            </a:r>
          </a:p>
          <a:p>
            <a:pPr eaLnBrk="1" hangingPunct="1">
              <a:spcBef>
                <a:spcPct val="0"/>
              </a:spcBef>
            </a:pPr>
            <a:r>
              <a:rPr lang="en-US" sz="2400" dirty="0" smtClean="0"/>
              <a:t>U.S. Nuclear Regulatory Commission</a:t>
            </a:r>
          </a:p>
          <a:p>
            <a:pPr eaLnBrk="1" hangingPunct="1">
              <a:spcBef>
                <a:spcPts val="600"/>
              </a:spcBef>
            </a:pPr>
            <a:endParaRPr lang="en-US" sz="1600" dirty="0" smtClean="0"/>
          </a:p>
          <a:p>
            <a:pPr eaLnBrk="1" hangingPunct="1">
              <a:spcBef>
                <a:spcPct val="0"/>
              </a:spcBef>
            </a:pPr>
            <a:r>
              <a:rPr lang="en-US" sz="2400" dirty="0" smtClean="0"/>
              <a:t>2013 TRTR Annual Meeting</a:t>
            </a:r>
          </a:p>
          <a:p>
            <a:pPr eaLnBrk="1" hangingPunct="1">
              <a:spcBef>
                <a:spcPct val="0"/>
              </a:spcBef>
            </a:pPr>
            <a:r>
              <a:rPr lang="en-US" sz="2400" dirty="0" smtClean="0"/>
              <a:t>September 24, 2013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Operator Licensing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267200"/>
          </a:xfrm>
        </p:spPr>
        <p:txBody>
          <a:bodyPr/>
          <a:lstStyle/>
          <a:p>
            <a:r>
              <a:rPr lang="en-US" dirty="0" smtClean="0"/>
              <a:t>Newly qualified/qualifying examiners</a:t>
            </a:r>
          </a:p>
          <a:p>
            <a:r>
              <a:rPr lang="en-US" dirty="0" smtClean="0"/>
              <a:t>Knowledge management activities</a:t>
            </a:r>
          </a:p>
          <a:p>
            <a:r>
              <a:rPr lang="en-US" dirty="0" smtClean="0"/>
              <a:t>Update to NUREG-1478</a:t>
            </a:r>
          </a:p>
          <a:p>
            <a:pPr lvl="1"/>
            <a:r>
              <a:rPr lang="en-US" dirty="0" smtClean="0"/>
              <a:t>Clarification on topics for operating exams</a:t>
            </a:r>
          </a:p>
          <a:p>
            <a:pPr lvl="1"/>
            <a:r>
              <a:rPr lang="en-US" dirty="0" smtClean="0"/>
              <a:t>Internal peer reviews prior to exams</a:t>
            </a:r>
          </a:p>
          <a:p>
            <a:pPr lvl="1"/>
            <a:r>
              <a:rPr lang="en-US" dirty="0" smtClean="0"/>
              <a:t>Additional guidance and clarification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043E4A-8BD0-45F2-9758-575FD6A6F553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714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Operator Licensing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267200"/>
          </a:xfrm>
        </p:spPr>
        <p:txBody>
          <a:bodyPr/>
          <a:lstStyle/>
          <a:p>
            <a:r>
              <a:rPr lang="en-US" dirty="0"/>
              <a:t>Timely/complete submittal of applications, requests, and supporting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Requests at least 2 months in advance</a:t>
            </a:r>
          </a:p>
          <a:p>
            <a:pPr lvl="1"/>
            <a:r>
              <a:rPr lang="en-US" dirty="0"/>
              <a:t>Documentation at least 60 days </a:t>
            </a:r>
            <a:r>
              <a:rPr lang="en-US" dirty="0" smtClean="0"/>
              <a:t>prior</a:t>
            </a:r>
          </a:p>
          <a:p>
            <a:pPr lvl="1"/>
            <a:r>
              <a:rPr lang="en-US" dirty="0" smtClean="0"/>
              <a:t>Applications at least 14 days prior</a:t>
            </a:r>
          </a:p>
          <a:p>
            <a:r>
              <a:rPr lang="en-US" dirty="0" smtClean="0"/>
              <a:t>Timely </a:t>
            </a:r>
            <a:r>
              <a:rPr lang="en-US" dirty="0"/>
              <a:t>submittal of termination </a:t>
            </a:r>
            <a:r>
              <a:rPr lang="en-US" dirty="0" smtClean="0"/>
              <a:t>requests</a:t>
            </a:r>
          </a:p>
          <a:p>
            <a:pPr lvl="1"/>
            <a:r>
              <a:rPr lang="en-US" dirty="0" smtClean="0"/>
              <a:t>Required within 30 days</a:t>
            </a:r>
            <a:endParaRPr lang="en-US" dirty="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6167C69-567C-4D94-B9A0-40FD53727B4B}" type="slidenum">
              <a:rPr lang="en-US" smtClean="0">
                <a:solidFill>
                  <a:srgbClr val="FFFFFF"/>
                </a:solidFill>
              </a:rPr>
              <a:pPr/>
              <a:t>11</a:t>
            </a:fld>
            <a:endParaRPr lang="en-US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7379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Operator Licensing (cont’d)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267200"/>
          </a:xfrm>
        </p:spPr>
        <p:txBody>
          <a:bodyPr/>
          <a:lstStyle/>
          <a:p>
            <a:r>
              <a:rPr lang="en-US" dirty="0" smtClean="0"/>
              <a:t>Evaluating SRO-U failures</a:t>
            </a:r>
          </a:p>
          <a:p>
            <a:pPr lvl="1"/>
            <a:r>
              <a:rPr lang="en-US" dirty="0" smtClean="0"/>
              <a:t>Case-by-case assessment of weaknesses</a:t>
            </a:r>
          </a:p>
          <a:p>
            <a:pPr lvl="1"/>
            <a:r>
              <a:rPr lang="en-US" dirty="0" smtClean="0"/>
              <a:t>Determination of deficiencies are associated with RO knowledge and abilities</a:t>
            </a:r>
          </a:p>
          <a:p>
            <a:pPr lvl="1"/>
            <a:r>
              <a:rPr lang="en-US" dirty="0" smtClean="0"/>
              <a:t>Corrective actions</a:t>
            </a:r>
          </a:p>
          <a:p>
            <a:r>
              <a:rPr lang="en-US" dirty="0" smtClean="0"/>
              <a:t>Two step denial process</a:t>
            </a:r>
          </a:p>
          <a:p>
            <a:pPr lvl="1"/>
            <a:r>
              <a:rPr lang="en-US" dirty="0" smtClean="0"/>
              <a:t>Result of power reactor licensing hearing</a:t>
            </a:r>
          </a:p>
          <a:p>
            <a:pPr lvl="1"/>
            <a:r>
              <a:rPr lang="en-US" dirty="0" smtClean="0"/>
              <a:t>Informal review before hearing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6167C69-567C-4D94-B9A0-40FD53727B4B}" type="slidenum">
              <a:rPr lang="en-US" smtClean="0"/>
              <a:pPr/>
              <a:t>12</a:t>
            </a:fld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185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FY14 Examination Schedule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6167C69-567C-4D94-B9A0-40FD53727B4B}" type="slidenum">
              <a:rPr lang="en-US" smtClean="0"/>
              <a:pPr/>
              <a:t>13</a:t>
            </a:fld>
            <a:endParaRPr lang="en-US" dirty="0" smtClean="0"/>
          </a:p>
        </p:txBody>
      </p:sp>
      <p:graphicFrame>
        <p:nvGraphicFramePr>
          <p:cNvPr id="5" name="Group 2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55703349"/>
              </p:ext>
            </p:extLst>
          </p:nvPr>
        </p:nvGraphicFramePr>
        <p:xfrm>
          <a:off x="533400" y="2057399"/>
          <a:ext cx="8145606" cy="2937556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075656"/>
                <a:gridCol w="1466806"/>
                <a:gridCol w="1466806"/>
                <a:gridCol w="1035891"/>
                <a:gridCol w="1633641"/>
                <a:gridCol w="1466806"/>
              </a:tblGrid>
              <a:tr h="3621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Week of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Facility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Candidates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Week of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Facility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Candidates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</a:tr>
              <a:tr h="321924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10/21/13</a:t>
                      </a:r>
                      <a:endParaRPr lang="en-US" sz="1000" b="0" i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Washington State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5 RO / 1 SRO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2/xx/14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MIT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4 RO / 2 SRO</a:t>
                      </a:r>
                    </a:p>
                  </a:txBody>
                  <a:tcPr horzOverflow="overflow"/>
                </a:tc>
              </a:tr>
              <a:tr h="321924"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/>
                        <a:t>10/21/13</a:t>
                      </a:r>
                      <a:endParaRPr lang="en-US" sz="1000" baseline="0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MURR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 RO / 3 SRO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3/3/14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Rolla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 RO / 4 SRO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</a:tr>
              <a:tr h="321924"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/>
                        <a:t>11/4/13</a:t>
                      </a:r>
                      <a:endParaRPr lang="en-US" sz="1000" baseline="0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Utah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 SRO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4/21/14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NC State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 RO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</a:tr>
              <a:tr h="321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11/11/13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Rolla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RO / 1 SRO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5/4-17/14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Reed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RO / 10 SRO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</a:tr>
              <a:tr h="321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11/18/13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TAMU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 RO / 1 SRO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05/12/14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Wisconsin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 RO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</a:tr>
              <a:tr h="321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12/2/13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Kansas State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4 RO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6/xx/14</a:t>
                      </a:r>
                      <a:endParaRPr lang="en-US" sz="1000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MURR</a:t>
                      </a:r>
                      <a:endParaRPr lang="en-US" sz="1000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 RO</a:t>
                      </a:r>
                      <a:r>
                        <a:rPr lang="en-US" sz="1000" baseline="0" dirty="0" smtClean="0"/>
                        <a:t> / 1 SRO</a:t>
                      </a:r>
                      <a:endParaRPr lang="en-US" sz="1000" dirty="0"/>
                    </a:p>
                  </a:txBody>
                  <a:tcPr horzOverflow="overflow"/>
                </a:tc>
              </a:tr>
              <a:tr h="321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12/xx/13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RPI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SRO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08/xx/14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PSU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 RO / 1 SRO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</a:tr>
              <a:tr h="321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01/xx/14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Reed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 SRO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09/xx/14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Rhode Island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 RO / 1 SRO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9134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Security Initiatives and Developments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497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Security Priorities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267200"/>
          </a:xfrm>
        </p:spPr>
        <p:txBody>
          <a:bodyPr/>
          <a:lstStyle/>
          <a:p>
            <a:r>
              <a:rPr lang="en-US" dirty="0" smtClean="0"/>
              <a:t>Infrastructure development</a:t>
            </a:r>
          </a:p>
          <a:p>
            <a:pPr lvl="1"/>
            <a:r>
              <a:rPr lang="en-US" dirty="0" smtClean="0"/>
              <a:t>Guidance for security plan reviews/changes</a:t>
            </a:r>
          </a:p>
          <a:p>
            <a:pPr lvl="1"/>
            <a:r>
              <a:rPr lang="en-US" dirty="0" smtClean="0"/>
              <a:t>Inspection procedure updates</a:t>
            </a:r>
          </a:p>
          <a:p>
            <a:r>
              <a:rPr lang="en-US" dirty="0" smtClean="0"/>
              <a:t>Security plan reviews</a:t>
            </a:r>
          </a:p>
          <a:p>
            <a:r>
              <a:rPr lang="en-US" dirty="0" smtClean="0"/>
              <a:t>International Physical Protection Advisory Service mission</a:t>
            </a:r>
          </a:p>
          <a:p>
            <a:r>
              <a:rPr lang="en-US" dirty="0" smtClean="0"/>
              <a:t>Cyber security for RTRs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6167C69-567C-4D94-B9A0-40FD53727B4B}" type="slidenum">
              <a:rPr lang="en-US" smtClean="0">
                <a:solidFill>
                  <a:srgbClr val="FFFFFF"/>
                </a:solidFill>
              </a:rPr>
              <a:pPr/>
              <a:t>15</a:t>
            </a:fld>
            <a:endParaRPr lang="en-US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1347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Cyber Security Status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267200"/>
          </a:xfrm>
        </p:spPr>
        <p:txBody>
          <a:bodyPr/>
          <a:lstStyle/>
          <a:p>
            <a:r>
              <a:rPr lang="en-US" dirty="0" smtClean="0"/>
              <a:t>Site assessments completed</a:t>
            </a:r>
          </a:p>
          <a:p>
            <a:r>
              <a:rPr lang="en-US" dirty="0" smtClean="0"/>
              <a:t>Final report being developed</a:t>
            </a:r>
          </a:p>
          <a:p>
            <a:r>
              <a:rPr lang="en-US" dirty="0" smtClean="0"/>
              <a:t>Overall impressions from site visits</a:t>
            </a:r>
          </a:p>
          <a:p>
            <a:r>
              <a:rPr lang="en-US" dirty="0" smtClean="0"/>
              <a:t>Recommendations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6167C69-567C-4D94-B9A0-40FD53727B4B}" type="slidenum">
              <a:rPr lang="en-US" smtClean="0">
                <a:solidFill>
                  <a:srgbClr val="FFFFFF"/>
                </a:solidFill>
              </a:rPr>
              <a:pPr/>
              <a:t>16</a:t>
            </a:fld>
            <a:endParaRPr lang="en-US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1347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Classification Requirements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876800"/>
          </a:xfrm>
        </p:spPr>
        <p:txBody>
          <a:bodyPr/>
          <a:lstStyle/>
          <a:p>
            <a:r>
              <a:rPr lang="en-US" sz="2800" dirty="0" smtClean="0"/>
              <a:t>SGI (10 CFR 73.21 and 22)</a:t>
            </a:r>
          </a:p>
          <a:p>
            <a:pPr lvl="1"/>
            <a:r>
              <a:rPr lang="en-US" sz="2000" dirty="0" smtClean="0"/>
              <a:t>Sensitive unclassified</a:t>
            </a:r>
          </a:p>
          <a:p>
            <a:pPr lvl="1"/>
            <a:r>
              <a:rPr lang="en-US" sz="2000" dirty="0" smtClean="0"/>
              <a:t>Applies to power reactors, formula quantities of SNM</a:t>
            </a:r>
          </a:p>
          <a:p>
            <a:pPr lvl="1"/>
            <a:r>
              <a:rPr lang="en-US" sz="2000" dirty="0" smtClean="0"/>
              <a:t>Locked in security storage cabinet </a:t>
            </a:r>
          </a:p>
          <a:p>
            <a:r>
              <a:rPr lang="en-US" sz="2800" dirty="0" smtClean="0"/>
              <a:t>SGI-M (10 CFR 73.21 and 23)</a:t>
            </a:r>
          </a:p>
          <a:p>
            <a:pPr lvl="1"/>
            <a:r>
              <a:rPr lang="en-US" sz="2000" dirty="0" smtClean="0"/>
              <a:t>Sensitive unclassified</a:t>
            </a:r>
          </a:p>
          <a:p>
            <a:pPr lvl="1"/>
            <a:r>
              <a:rPr lang="en-US" sz="2000" dirty="0" smtClean="0"/>
              <a:t>Applies to </a:t>
            </a:r>
            <a:r>
              <a:rPr lang="en-US" sz="2000" dirty="0" err="1" smtClean="0"/>
              <a:t>RTRs</a:t>
            </a:r>
            <a:r>
              <a:rPr lang="en-US" sz="2000" dirty="0" smtClean="0"/>
              <a:t> and panoramic/underwater irradiators </a:t>
            </a:r>
          </a:p>
          <a:p>
            <a:pPr lvl="1"/>
            <a:r>
              <a:rPr lang="en-US" sz="2000" dirty="0" smtClean="0"/>
              <a:t>Stored in locked file drawer of cabinet</a:t>
            </a:r>
          </a:p>
          <a:p>
            <a:r>
              <a:rPr lang="en-US" sz="2800" dirty="0" smtClean="0"/>
              <a:t>10 CFR 2.390</a:t>
            </a:r>
          </a:p>
          <a:p>
            <a:pPr lvl="1"/>
            <a:r>
              <a:rPr lang="en-US" sz="2000" dirty="0" smtClean="0"/>
              <a:t>Proprietary</a:t>
            </a:r>
          </a:p>
          <a:p>
            <a:pPr lvl="1"/>
            <a:r>
              <a:rPr lang="en-US" sz="2000" dirty="0" smtClean="0"/>
              <a:t>General description of security 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FCC624-552D-402D-8BC3-19129631D0FD}" type="slidenum">
              <a:rPr lang="en-US" smtClean="0"/>
              <a:pPr/>
              <a:t>17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Material Categorization Rulemaking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0645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Existing Security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495800"/>
          </a:xfrm>
        </p:spPr>
        <p:txBody>
          <a:bodyPr/>
          <a:lstStyle/>
          <a:p>
            <a:r>
              <a:rPr lang="en-US" dirty="0" smtClean="0"/>
              <a:t>Current requirements based on:</a:t>
            </a:r>
          </a:p>
          <a:p>
            <a:pPr lvl="1"/>
            <a:r>
              <a:rPr lang="en-US" dirty="0" smtClean="0"/>
              <a:t>Quantity of special nuclear material</a:t>
            </a:r>
          </a:p>
          <a:p>
            <a:pPr lvl="1"/>
            <a:r>
              <a:rPr lang="en-US" dirty="0" smtClean="0"/>
              <a:t>Isotopic composition</a:t>
            </a:r>
          </a:p>
          <a:p>
            <a:pPr lvl="1"/>
            <a:r>
              <a:rPr lang="en-US" dirty="0" smtClean="0"/>
              <a:t>Enrichment</a:t>
            </a:r>
          </a:p>
          <a:p>
            <a:r>
              <a:rPr lang="en-US" dirty="0" smtClean="0"/>
              <a:t>Categorized based on security risk</a:t>
            </a:r>
          </a:p>
          <a:p>
            <a:r>
              <a:rPr lang="en-US" dirty="0" smtClean="0"/>
              <a:t>Self-protecting material (100 R/</a:t>
            </a:r>
            <a:r>
              <a:rPr lang="en-US" dirty="0" err="1" smtClean="0"/>
              <a:t>hr</a:t>
            </a:r>
            <a:r>
              <a:rPr lang="en-US" dirty="0" smtClean="0"/>
              <a:t> at 1 m) can be subtracted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5128C-5B9E-4122-AEB0-9A6985AC4AA8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DEF6F1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4562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RTR Oversight Branch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7924800" cy="4191000"/>
          </a:xfrm>
        </p:spPr>
        <p:txBody>
          <a:bodyPr/>
          <a:lstStyle/>
          <a:p>
            <a:r>
              <a:rPr lang="en-US" dirty="0" smtClean="0"/>
              <a:t>Branch responsibilities</a:t>
            </a:r>
          </a:p>
          <a:p>
            <a:pPr lvl="1"/>
            <a:r>
              <a:rPr lang="en-US" dirty="0" smtClean="0"/>
              <a:t>Inspection program implementation and maintenance</a:t>
            </a:r>
          </a:p>
          <a:p>
            <a:pPr lvl="1"/>
            <a:r>
              <a:rPr lang="en-US" dirty="0" smtClean="0"/>
              <a:t>Operator licensing program maintenance and implementation</a:t>
            </a:r>
          </a:p>
          <a:p>
            <a:pPr lvl="1"/>
            <a:r>
              <a:rPr lang="en-US" dirty="0" smtClean="0"/>
              <a:t>Security oversight</a:t>
            </a:r>
          </a:p>
          <a:p>
            <a:r>
              <a:rPr lang="en-US" dirty="0" smtClean="0"/>
              <a:t>Material categorization rulemaking</a:t>
            </a:r>
          </a:p>
          <a:p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F7D238-C95F-4638-926C-B9786FC33F54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1326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Material Categorization Rulemaking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495800"/>
          </a:xfrm>
        </p:spPr>
        <p:txBody>
          <a:bodyPr/>
          <a:lstStyle/>
          <a:p>
            <a:r>
              <a:rPr lang="en-US" dirty="0" smtClean="0"/>
              <a:t>Material attractiveness</a:t>
            </a:r>
          </a:p>
          <a:p>
            <a:pPr lvl="1"/>
            <a:r>
              <a:rPr lang="en-US" dirty="0" smtClean="0"/>
              <a:t>Not all material is equally attractive to an adversary</a:t>
            </a:r>
          </a:p>
          <a:p>
            <a:pPr lvl="1"/>
            <a:r>
              <a:rPr lang="en-US" dirty="0" smtClean="0"/>
              <a:t>Consideration of other factors (e.g., dilution)</a:t>
            </a:r>
          </a:p>
          <a:p>
            <a:r>
              <a:rPr lang="en-US" dirty="0" smtClean="0"/>
              <a:t>Possible increase in self-protection threshold by a factor of ten</a:t>
            </a:r>
          </a:p>
          <a:p>
            <a:r>
              <a:rPr lang="en-US" dirty="0" smtClean="0"/>
              <a:t>Allow for alternative security measures for dilute materials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5128C-5B9E-4122-AEB0-9A6985AC4AA8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DEF6F1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6379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267200"/>
          </a:xfrm>
        </p:spPr>
        <p:txBody>
          <a:bodyPr/>
          <a:lstStyle/>
          <a:p>
            <a:r>
              <a:rPr lang="en-US" dirty="0" smtClean="0"/>
              <a:t>Continued communication as rulemaking progresses</a:t>
            </a:r>
          </a:p>
          <a:p>
            <a:r>
              <a:rPr lang="en-US" dirty="0" smtClean="0"/>
              <a:t>Assessment of HEU RTRs to ensure impacts are fully considered</a:t>
            </a:r>
          </a:p>
          <a:p>
            <a:r>
              <a:rPr lang="en-US" dirty="0" smtClean="0"/>
              <a:t>Rulemaking regulatory basis complete by end of CY14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5128C-5B9E-4122-AEB0-9A6985AC4AA8}" type="slidenum">
              <a:rPr lang="en-US" smtClean="0">
                <a:solidFill>
                  <a:srgbClr val="DEF6F1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DEF6F1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2823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267200"/>
          </a:xfrm>
        </p:spPr>
        <p:txBody>
          <a:bodyPr/>
          <a:lstStyle/>
          <a:p>
            <a:r>
              <a:rPr lang="en-US" dirty="0" smtClean="0"/>
              <a:t>Continued positive performance</a:t>
            </a:r>
          </a:p>
          <a:p>
            <a:r>
              <a:rPr lang="en-US" dirty="0" smtClean="0"/>
              <a:t>Consistency</a:t>
            </a:r>
          </a:p>
          <a:p>
            <a:pPr lvl="1"/>
            <a:r>
              <a:rPr lang="en-US" dirty="0" smtClean="0"/>
              <a:t>Infrastructure improvements</a:t>
            </a:r>
          </a:p>
          <a:p>
            <a:pPr lvl="1"/>
            <a:r>
              <a:rPr lang="en-US" dirty="0" smtClean="0"/>
              <a:t>Knowledge management</a:t>
            </a:r>
          </a:p>
          <a:p>
            <a:r>
              <a:rPr lang="en-US" dirty="0" smtClean="0"/>
              <a:t>Importance of communication, feedback, and involvement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177A59B-9303-44CC-9B17-90CBE313FBEE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4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</a:p>
        </p:txBody>
      </p:sp>
      <p:pic>
        <p:nvPicPr>
          <p:cNvPr id="37891" name="Picture 4" descr="C:\Documents and Settings\ESR1\Local Settings\Temporary Internet Files\Content.IE5\0PQOPTLY\MC900441930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971800" y="2819400"/>
            <a:ext cx="3198813" cy="3086100"/>
          </a:xfrm>
        </p:spPr>
      </p:pic>
      <p:sp>
        <p:nvSpPr>
          <p:cNvPr id="3789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69052D4-A697-45FC-993F-DAAF6D5CD92E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Inspection Program Updates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497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267200"/>
          </a:xfrm>
        </p:spPr>
        <p:txBody>
          <a:bodyPr/>
          <a:lstStyle/>
          <a:p>
            <a:r>
              <a:rPr lang="en-US" dirty="0" smtClean="0"/>
              <a:t>NRC-licensed RTRs continued to be operated safely</a:t>
            </a:r>
          </a:p>
          <a:p>
            <a:r>
              <a:rPr lang="en-US" dirty="0" smtClean="0"/>
              <a:t>No new trends identified since last year</a:t>
            </a:r>
          </a:p>
          <a:p>
            <a:r>
              <a:rPr lang="en-US" dirty="0" smtClean="0"/>
              <a:t>Continued focus on implementation of change control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043E4A-8BD0-45F2-9758-575FD6A6F55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6889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Inspection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267200"/>
          </a:xfrm>
        </p:spPr>
        <p:txBody>
          <a:bodyPr/>
          <a:lstStyle/>
          <a:p>
            <a:r>
              <a:rPr lang="en-US" dirty="0" smtClean="0"/>
              <a:t>New staff and inspector assignments</a:t>
            </a:r>
          </a:p>
          <a:p>
            <a:r>
              <a:rPr lang="en-US" dirty="0" smtClean="0"/>
              <a:t>Importance of consistent implementation of the inspection program</a:t>
            </a:r>
          </a:p>
          <a:p>
            <a:r>
              <a:rPr lang="en-US" dirty="0" smtClean="0"/>
              <a:t>Knowledge management activities</a:t>
            </a:r>
          </a:p>
          <a:p>
            <a:r>
              <a:rPr lang="en-US" dirty="0" smtClean="0"/>
              <a:t>Importance of communicating early and often when issues are identified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043E4A-8BD0-45F2-9758-575FD6A6F553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2302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10 CFR 50.59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267200"/>
          </a:xfrm>
        </p:spPr>
        <p:txBody>
          <a:bodyPr/>
          <a:lstStyle/>
          <a:p>
            <a:r>
              <a:rPr lang="en-US" dirty="0" smtClean="0"/>
              <a:t>Inspections continue identify issues of non-compliance with 10 CFR 50.59</a:t>
            </a:r>
          </a:p>
          <a:p>
            <a:r>
              <a:rPr lang="en-US" dirty="0" smtClean="0"/>
              <a:t>All examples to date have been either minor or Severity Level IV</a:t>
            </a:r>
          </a:p>
          <a:p>
            <a:r>
              <a:rPr lang="en-US" dirty="0" smtClean="0"/>
              <a:t>Ongoing outreach and training initiatives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D2E029B-3384-4749-9366-3A288E5830D5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FY14 Inspection Schedule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6167C69-567C-4D94-B9A0-40FD53727B4B}" type="slidenum">
              <a:rPr lang="en-US" smtClean="0">
                <a:solidFill>
                  <a:srgbClr val="FFFFFF"/>
                </a:solidFill>
              </a:rPr>
              <a:pPr/>
              <a:t>7</a:t>
            </a:fld>
            <a:endParaRPr lang="en-US" dirty="0" smtClean="0">
              <a:solidFill>
                <a:srgbClr val="FFFFFF"/>
              </a:solidFill>
            </a:endParaRPr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08732642"/>
              </p:ext>
            </p:extLst>
          </p:nvPr>
        </p:nvGraphicFramePr>
        <p:xfrm>
          <a:off x="1028700" y="2057401"/>
          <a:ext cx="7086599" cy="4521878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692337"/>
                <a:gridCol w="1060264"/>
                <a:gridCol w="827930"/>
                <a:gridCol w="944097"/>
                <a:gridCol w="666743"/>
                <a:gridCol w="1180729"/>
                <a:gridCol w="990600"/>
                <a:gridCol w="723899"/>
              </a:tblGrid>
              <a:tr h="2428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 of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Facility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 of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Facility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</a:tr>
              <a:tr h="3324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10/7/13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Idaho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Texas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 Mexico*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3/31/14</a:t>
                      </a:r>
                      <a:endParaRPr lang="en-US" sz="10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MURR</a:t>
                      </a: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</a:tr>
              <a:tr h="3324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10/14/13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UC Davis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4/21/14</a:t>
                      </a:r>
                      <a:endParaRPr lang="en-US" sz="10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Rhode Island*</a:t>
                      </a: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</a:tr>
              <a:tr h="3324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10/28/13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MURR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5/5/14</a:t>
                      </a:r>
                      <a:endParaRPr lang="en-US" sz="10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USGS</a:t>
                      </a: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MIT</a:t>
                      </a: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</a:tr>
              <a:tr h="3324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11/4/13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TAMU TRIGA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5/19/14</a:t>
                      </a:r>
                      <a:endParaRPr lang="en-US" sz="10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Wisconsin</a:t>
                      </a: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</a:tr>
              <a:tr h="3324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11/18/13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NIST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MIT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Ohio State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5/26/14</a:t>
                      </a:r>
                      <a:endParaRPr lang="en-US" sz="10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Maryland*</a:t>
                      </a: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</a:tr>
              <a:tr h="3324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12/2/13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Reed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RPI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6/2/14</a:t>
                      </a:r>
                      <a:endParaRPr lang="en-US" sz="10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GE</a:t>
                      </a: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</a:tr>
              <a:tr h="3324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12/16/13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Oregon State#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Maryland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6/9/14</a:t>
                      </a:r>
                      <a:endParaRPr lang="en-US" sz="10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UC Irvine</a:t>
                      </a: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Purdue</a:t>
                      </a: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/>
                </a:tc>
              </a:tr>
              <a:tr h="2216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1/13/14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Texas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Florida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6/23/14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NIST*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Kansas State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</a:tr>
              <a:tr h="22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1/20/14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NC State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7/14/14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Utah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New Mexico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Lowell*</a:t>
                      </a:r>
                    </a:p>
                  </a:txBody>
                  <a:tcPr anchor="ctr" horzOverflow="overflow"/>
                </a:tc>
              </a:tr>
              <a:tr h="22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1/27/14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Oregon State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7/28/14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WSU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</a:tr>
              <a:tr h="22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2/10/14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UC Davis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8/4/14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PSU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</a:tr>
              <a:tr h="22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2/24/14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AFFRI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8/18/14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Dow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Rolla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</a:tr>
              <a:tr h="22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3/3/14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Rhode Island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8/25/14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RPI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</a:tr>
              <a:tr h="22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3/17/14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TAMU AGN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9/8/14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UC Davis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</a:tr>
              <a:tr h="22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3/24/14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NIST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9/15/14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1" charset="-128"/>
                        </a:rPr>
                        <a:t>UC Irvine*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1" charset="-128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368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Operator Licensing Updates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497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685800"/>
          </a:xfrm>
        </p:spPr>
        <p:txBody>
          <a:bodyPr/>
          <a:lstStyle/>
          <a:p>
            <a:pPr algn="ctr"/>
            <a:r>
              <a:rPr lang="en-US" dirty="0" smtClean="0"/>
              <a:t>Overview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267200"/>
          </a:xfrm>
        </p:spPr>
        <p:txBody>
          <a:bodyPr/>
          <a:lstStyle/>
          <a:p>
            <a:r>
              <a:rPr lang="en-US" dirty="0" smtClean="0"/>
              <a:t>Exam performance has been consistent with past years and strong overall</a:t>
            </a:r>
          </a:p>
          <a:p>
            <a:r>
              <a:rPr lang="en-US" dirty="0" smtClean="0"/>
              <a:t>Importance of preparation </a:t>
            </a:r>
            <a:r>
              <a:rPr lang="en-US" dirty="0"/>
              <a:t>for </a:t>
            </a:r>
            <a:r>
              <a:rPr lang="en-US" dirty="0" smtClean="0"/>
              <a:t>exams</a:t>
            </a:r>
          </a:p>
          <a:p>
            <a:r>
              <a:rPr lang="en-US" dirty="0" smtClean="0"/>
              <a:t>General improvement in submittal of medical information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6167C69-567C-4D94-B9A0-40FD53727B4B}" type="slidenum">
              <a:rPr lang="en-US" smtClean="0"/>
              <a:pPr/>
              <a:t>9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12664</TotalTime>
  <Words>957</Words>
  <Application>Microsoft Macintosh PowerPoint</Application>
  <PresentationFormat>On-screen Show (4:3)</PresentationFormat>
  <Paragraphs>277</Paragraphs>
  <Slides>23</Slides>
  <Notes>20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 Presentation</vt:lpstr>
      <vt:lpstr>NRC Non-Power Reactor Oversight Activities</vt:lpstr>
      <vt:lpstr>RTR Oversight Branch</vt:lpstr>
      <vt:lpstr>Inspection Program Updates</vt:lpstr>
      <vt:lpstr>Overview</vt:lpstr>
      <vt:lpstr>Inspection Priorities</vt:lpstr>
      <vt:lpstr>10 CFR 50.59</vt:lpstr>
      <vt:lpstr>FY14 Inspection Schedule</vt:lpstr>
      <vt:lpstr>Operator Licensing Updates</vt:lpstr>
      <vt:lpstr>Overview</vt:lpstr>
      <vt:lpstr>Operator Licensing Priorities</vt:lpstr>
      <vt:lpstr>Operator Licensing</vt:lpstr>
      <vt:lpstr>Operator Licensing (cont’d)</vt:lpstr>
      <vt:lpstr>FY14 Examination Schedule</vt:lpstr>
      <vt:lpstr>Security Initiatives and Developments</vt:lpstr>
      <vt:lpstr>Security Priorities</vt:lpstr>
      <vt:lpstr>Cyber Security Status</vt:lpstr>
      <vt:lpstr>Classification Requirements</vt:lpstr>
      <vt:lpstr>Material Categorization Rulemaking</vt:lpstr>
      <vt:lpstr>Existing Security Requirements</vt:lpstr>
      <vt:lpstr>Material Categorization Rulemaking</vt:lpstr>
      <vt:lpstr>Next Steps</vt:lpstr>
      <vt:lpstr>Summary</vt:lpstr>
      <vt:lpstr>Questions</vt:lpstr>
    </vt:vector>
  </TitlesOfParts>
  <Company>Admin 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 Admin</dc:creator>
  <cp:lastModifiedBy>Greg Bowman</cp:lastModifiedBy>
  <cp:revision>655</cp:revision>
  <cp:lastPrinted>2012-09-12T21:29:01Z</cp:lastPrinted>
  <dcterms:created xsi:type="dcterms:W3CDTF">2013-09-23T20:39:46Z</dcterms:created>
  <dcterms:modified xsi:type="dcterms:W3CDTF">2013-09-23T20:41:08Z</dcterms:modified>
</cp:coreProperties>
</file>