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8" r:id="rId9"/>
    <p:sldId id="262" r:id="rId10"/>
    <p:sldId id="263" r:id="rId11"/>
    <p:sldId id="266" r:id="rId12"/>
    <p:sldId id="271" r:id="rId13"/>
    <p:sldId id="264" r:id="rId14"/>
    <p:sldId id="265" r:id="rId15"/>
    <p:sldId id="270" r:id="rId16"/>
    <p:sldId id="267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9397" autoAdjust="0"/>
    <p:restoredTop sz="79650" autoAdjust="0"/>
  </p:normalViewPr>
  <p:slideViewPr>
    <p:cSldViewPr>
      <p:cViewPr varScale="1">
        <p:scale>
          <a:sx n="61" d="100"/>
          <a:sy n="6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998D-70B5-478E-BEB2-AC1F4A6EBEEA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05EB3-8507-43BB-98D9-500B15798F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5EB3-8507-43BB-98D9-500B15798F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5EB3-8507-43BB-98D9-500B15798F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5EB3-8507-43BB-98D9-500B15798F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25BD-49B2-4F0C-93C3-300BA0FE032D}" type="datetimeFigureOut">
              <a:rPr lang="es-AR" smtClean="0"/>
              <a:pPr/>
              <a:t>24/09/2013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2DF9E-B4E8-457E-B323-A96E91B5E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Reactor Projects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Training Opportunities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29190" y="4714884"/>
            <a:ext cx="3771904" cy="107157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Néstor</a:t>
            </a:r>
            <a:r>
              <a:rPr lang="en-US" sz="2000" dirty="0" smtClean="0">
                <a:solidFill>
                  <a:schemeClr val="tx1"/>
                </a:solidFill>
              </a:rPr>
              <a:t> P De Lorenzo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INVAP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Argentina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System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 of the infrastructure</a:t>
            </a:r>
          </a:p>
          <a:p>
            <a:pPr lvl="1"/>
            <a:r>
              <a:rPr lang="en-US" dirty="0" smtClean="0"/>
              <a:t>Syllabus and curricula</a:t>
            </a:r>
          </a:p>
          <a:p>
            <a:pPr lvl="1"/>
            <a:r>
              <a:rPr lang="en-US" dirty="0" smtClean="0"/>
              <a:t>Lecturers, bibliography, hands-on and other teaching activities</a:t>
            </a:r>
          </a:p>
          <a:p>
            <a:pPr lvl="1"/>
            <a:r>
              <a:rPr lang="en-US" dirty="0" smtClean="0"/>
              <a:t>Laboratories</a:t>
            </a:r>
          </a:p>
          <a:p>
            <a:pPr lvl="2"/>
            <a:r>
              <a:rPr lang="en-US" dirty="0" smtClean="0"/>
              <a:t>Nuclear physics</a:t>
            </a:r>
          </a:p>
          <a:p>
            <a:pPr lvl="2"/>
            <a:r>
              <a:rPr lang="en-US" dirty="0" smtClean="0"/>
              <a:t>Radiochemistry</a:t>
            </a:r>
          </a:p>
          <a:p>
            <a:pPr lvl="2"/>
            <a:r>
              <a:rPr lang="en-US" dirty="0" err="1" smtClean="0"/>
              <a:t>Thermohydraulic</a:t>
            </a:r>
            <a:endParaRPr lang="en-US" dirty="0" smtClean="0"/>
          </a:p>
          <a:p>
            <a:pPr lvl="2"/>
            <a:r>
              <a:rPr lang="en-US" dirty="0" err="1" smtClean="0"/>
              <a:t>Dosimetry</a:t>
            </a:r>
            <a:endParaRPr lang="en-US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0437" y="500042"/>
            <a:ext cx="437356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Development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Improvements on reactor utilization</a:t>
            </a:r>
          </a:p>
          <a:p>
            <a:pPr lvl="1"/>
            <a:r>
              <a:rPr lang="en-US" dirty="0" smtClean="0"/>
              <a:t>Low irradiation costs</a:t>
            </a:r>
          </a:p>
          <a:p>
            <a:pPr lvl="1"/>
            <a:r>
              <a:rPr lang="en-US" dirty="0" smtClean="0"/>
              <a:t>Opportunity to install new equipment</a:t>
            </a:r>
          </a:p>
          <a:p>
            <a:pPr lvl="1"/>
            <a:r>
              <a:rPr lang="en-US" dirty="0" smtClean="0"/>
              <a:t>Revenues</a:t>
            </a:r>
          </a:p>
          <a:p>
            <a:r>
              <a:rPr lang="en-US" dirty="0" smtClean="0"/>
              <a:t>Consolidation of research groups</a:t>
            </a:r>
          </a:p>
          <a:p>
            <a:r>
              <a:rPr lang="en-US" dirty="0" smtClean="0"/>
              <a:t>Screening of new R&amp;D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387350"/>
            <a:ext cx="7666037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INVAP Assets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Experienced staff</a:t>
            </a:r>
          </a:p>
          <a:p>
            <a:pPr lvl="1"/>
            <a:r>
              <a:rPr lang="en-US" dirty="0" smtClean="0"/>
              <a:t>Wide range of nuclear designs</a:t>
            </a:r>
          </a:p>
          <a:p>
            <a:pPr lvl="2"/>
            <a:r>
              <a:rPr lang="en-US" dirty="0" smtClean="0"/>
              <a:t>Zero power to tens of megawatts</a:t>
            </a:r>
          </a:p>
          <a:p>
            <a:pPr lvl="2"/>
            <a:r>
              <a:rPr lang="en-US" dirty="0" smtClean="0"/>
              <a:t>Open pool to pressurized circuits</a:t>
            </a:r>
          </a:p>
          <a:p>
            <a:pPr lvl="2"/>
            <a:r>
              <a:rPr lang="en-US" dirty="0" smtClean="0"/>
              <a:t>Fuel rods to MTR plates</a:t>
            </a:r>
          </a:p>
          <a:p>
            <a:pPr lvl="2"/>
            <a:r>
              <a:rPr lang="en-US" dirty="0" smtClean="0"/>
              <a:t>Radioisotope productions to NORM treatment plants</a:t>
            </a:r>
          </a:p>
          <a:p>
            <a:pPr lvl="1"/>
            <a:r>
              <a:rPr lang="en-US" dirty="0" smtClean="0"/>
              <a:t>Construction and commission of facilities within schedule and budget both domestic and overseas</a:t>
            </a:r>
          </a:p>
          <a:p>
            <a:pPr lvl="1"/>
            <a:r>
              <a:rPr lang="en-US" dirty="0" smtClean="0"/>
              <a:t>University lecturers</a:t>
            </a:r>
          </a:p>
          <a:p>
            <a:pPr lvl="1"/>
            <a:r>
              <a:rPr lang="en-US" dirty="0" smtClean="0"/>
              <a:t>IAEA experts</a:t>
            </a:r>
          </a:p>
          <a:p>
            <a:r>
              <a:rPr lang="en-US" dirty="0" smtClean="0"/>
              <a:t>Receptive working groups accepting customer representatives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INVAP Assets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57784"/>
          </a:xfrm>
        </p:spPr>
        <p:txBody>
          <a:bodyPr/>
          <a:lstStyle/>
          <a:p>
            <a:r>
              <a:rPr lang="en-US" dirty="0" smtClean="0"/>
              <a:t>Open and fair relationship with customers</a:t>
            </a:r>
          </a:p>
          <a:p>
            <a:r>
              <a:rPr lang="en-US" dirty="0" smtClean="0"/>
              <a:t>Successful training courses delivered</a:t>
            </a:r>
          </a:p>
          <a:p>
            <a:r>
              <a:rPr lang="en-US" dirty="0" smtClean="0"/>
              <a:t>Incorporation of modern training methods</a:t>
            </a:r>
          </a:p>
          <a:p>
            <a:pPr lvl="1"/>
            <a:r>
              <a:rPr lang="en-US" dirty="0" smtClean="0"/>
              <a:t>Virtual reality</a:t>
            </a:r>
          </a:p>
          <a:p>
            <a:pPr lvl="1"/>
            <a:r>
              <a:rPr lang="en-US" dirty="0" smtClean="0"/>
              <a:t>On-line training</a:t>
            </a:r>
          </a:p>
          <a:p>
            <a:pPr lvl="1"/>
            <a:r>
              <a:rPr lang="en-US" dirty="0" smtClean="0"/>
              <a:t>Nuclear labs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60653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50875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 rot="20540468">
            <a:off x="1599265" y="1725921"/>
            <a:ext cx="73458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es-E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es-E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!!!!</a:t>
            </a:r>
            <a:endParaRPr lang="es-E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500034" y="1214422"/>
            <a:ext cx="8215370" cy="5357850"/>
            <a:chOff x="500034" y="1214422"/>
            <a:chExt cx="8215370" cy="5357850"/>
          </a:xfrm>
        </p:grpSpPr>
        <p:sp>
          <p:nvSpPr>
            <p:cNvPr id="5" name="4 Elipse"/>
            <p:cNvSpPr/>
            <p:nvPr/>
          </p:nvSpPr>
          <p:spPr>
            <a:xfrm>
              <a:off x="500034" y="1214422"/>
              <a:ext cx="8215370" cy="535785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 Elipse"/>
            <p:cNvSpPr/>
            <p:nvPr/>
          </p:nvSpPr>
          <p:spPr>
            <a:xfrm>
              <a:off x="2643174" y="3143248"/>
              <a:ext cx="2143140" cy="92869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Know-how</a:t>
              </a:r>
            </a:p>
            <a:p>
              <a:pPr algn="ctr"/>
              <a:r>
                <a:rPr lang="en-US" b="1" dirty="0" smtClean="0"/>
                <a:t>Transfer</a:t>
              </a:r>
              <a:endParaRPr lang="en-US" b="1" dirty="0"/>
            </a:p>
          </p:txBody>
        </p:sp>
        <p:sp>
          <p:nvSpPr>
            <p:cNvPr id="9" name="8 Elipse"/>
            <p:cNvSpPr/>
            <p:nvPr/>
          </p:nvSpPr>
          <p:spPr>
            <a:xfrm>
              <a:off x="2786050" y="5143512"/>
              <a:ext cx="2143140" cy="92869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Strategic Planning</a:t>
              </a:r>
              <a:endParaRPr lang="en-US" b="1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3428992" y="4143380"/>
              <a:ext cx="2143140" cy="92869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Industry Empowering</a:t>
              </a:r>
              <a:endParaRPr lang="en-US" b="1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4857752" y="3357562"/>
              <a:ext cx="2143140" cy="92869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Licensing Management</a:t>
              </a:r>
              <a:endParaRPr lang="en-US" b="1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859761" y="2510324"/>
              <a:ext cx="5569759" cy="25854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s-ES" sz="5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Human</a:t>
              </a:r>
              <a:r>
                <a:rPr lang="es-E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s-ES" sz="5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Resources</a:t>
              </a:r>
              <a:r>
                <a:rPr lang="es-E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s-ES" sz="5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Development</a:t>
              </a:r>
              <a:endPara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lang="es-ES" sz="5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for</a:t>
              </a:r>
              <a:r>
                <a:rPr lang="es-E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Nuclear </a:t>
              </a:r>
              <a:r>
                <a:rPr lang="es-ES" sz="5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Programs</a:t>
              </a:r>
              <a:endPara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14 Elipse"/>
            <p:cNvSpPr/>
            <p:nvPr/>
          </p:nvSpPr>
          <p:spPr>
            <a:xfrm>
              <a:off x="5000628" y="4857760"/>
              <a:ext cx="2143140" cy="92869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Academic System</a:t>
              </a:r>
              <a:endParaRPr lang="en-US" b="1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6357950" y="4071942"/>
              <a:ext cx="2143140" cy="92869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Users</a:t>
              </a:r>
            </a:p>
            <a:p>
              <a:pPr algn="ctr"/>
              <a:r>
                <a:rPr lang="en-US" b="1" dirty="0" smtClean="0"/>
                <a:t>Development</a:t>
              </a:r>
              <a:endParaRPr lang="en-US" b="1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more…</a:t>
            </a:r>
            <a:endParaRPr lang="en-US" dirty="0"/>
          </a:p>
        </p:txBody>
      </p:sp>
      <p:sp>
        <p:nvSpPr>
          <p:cNvPr id="4" name="3 Elipse"/>
          <p:cNvSpPr/>
          <p:nvPr/>
        </p:nvSpPr>
        <p:spPr>
          <a:xfrm>
            <a:off x="1071538" y="4143380"/>
            <a:ext cx="2143140" cy="92869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Training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00634"/>
          </a:xfrm>
        </p:spPr>
        <p:txBody>
          <a:bodyPr>
            <a:normAutofit/>
          </a:bodyPr>
          <a:lstStyle/>
          <a:p>
            <a:r>
              <a:rPr lang="en-US" dirty="0" smtClean="0"/>
              <a:t>Trade staff</a:t>
            </a:r>
          </a:p>
          <a:p>
            <a:pPr lvl="1"/>
            <a:r>
              <a:rPr lang="en-US" dirty="0" smtClean="0"/>
              <a:t>Reactor operation</a:t>
            </a:r>
          </a:p>
          <a:p>
            <a:pPr lvl="1"/>
            <a:r>
              <a:rPr lang="en-US" dirty="0" smtClean="0"/>
              <a:t>Preventive and corrective maintenance</a:t>
            </a:r>
          </a:p>
          <a:p>
            <a:r>
              <a:rPr lang="en-US" dirty="0" smtClean="0"/>
              <a:t>Engineering support</a:t>
            </a:r>
          </a:p>
          <a:p>
            <a:pPr lvl="1"/>
            <a:r>
              <a:rPr lang="en-US" dirty="0" smtClean="0"/>
              <a:t>Safety assessments</a:t>
            </a:r>
          </a:p>
          <a:p>
            <a:pPr lvl="1"/>
            <a:r>
              <a:rPr lang="en-US" dirty="0" smtClean="0"/>
              <a:t>Core follow up</a:t>
            </a:r>
          </a:p>
          <a:p>
            <a:pPr lvl="1"/>
            <a:r>
              <a:rPr lang="en-US" dirty="0" smtClean="0"/>
              <a:t>Support to experiments/applications</a:t>
            </a:r>
          </a:p>
          <a:p>
            <a:r>
              <a:rPr lang="en-US" dirty="0" smtClean="0"/>
              <a:t>Trainers</a:t>
            </a:r>
          </a:p>
          <a:p>
            <a:pPr lvl="1"/>
            <a:r>
              <a:rPr lang="en-US" dirty="0" smtClean="0"/>
              <a:t>Training management system</a:t>
            </a:r>
            <a:endParaRPr lang="en-US" dirty="0"/>
          </a:p>
        </p:txBody>
      </p:sp>
      <p:sp>
        <p:nvSpPr>
          <p:cNvPr id="4" name="3 Flecha izquierda"/>
          <p:cNvSpPr/>
          <p:nvPr/>
        </p:nvSpPr>
        <p:spPr>
          <a:xfrm>
            <a:off x="4429124" y="1214422"/>
            <a:ext cx="207170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5" name="4 Flecha izquierda"/>
          <p:cNvSpPr/>
          <p:nvPr/>
        </p:nvSpPr>
        <p:spPr>
          <a:xfrm>
            <a:off x="4429124" y="2786058"/>
            <a:ext cx="207170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to</a:t>
            </a:r>
            <a:endParaRPr lang="en-US" dirty="0"/>
          </a:p>
        </p:txBody>
      </p:sp>
      <p:sp>
        <p:nvSpPr>
          <p:cNvPr id="6" name="5 Flecha izquierda"/>
          <p:cNvSpPr/>
          <p:nvPr/>
        </p:nvSpPr>
        <p:spPr>
          <a:xfrm>
            <a:off x="4429124" y="4929198"/>
            <a:ext cx="207170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not</a:t>
            </a:r>
            <a:endParaRPr lang="en-US" dirty="0"/>
          </a:p>
        </p:txBody>
      </p:sp>
      <p:grpSp>
        <p:nvGrpSpPr>
          <p:cNvPr id="11" name="10 Grupo"/>
          <p:cNvGrpSpPr/>
          <p:nvPr/>
        </p:nvGrpSpPr>
        <p:grpSpPr>
          <a:xfrm>
            <a:off x="6858016" y="642918"/>
            <a:ext cx="2285984" cy="5715040"/>
            <a:chOff x="6858016" y="642918"/>
            <a:chExt cx="2285984" cy="5715040"/>
          </a:xfrm>
        </p:grpSpPr>
        <p:pic>
          <p:nvPicPr>
            <p:cNvPr id="1026" name="Picture 2" descr="C:\Users\De Lorenzo Nestor\Desktop\Fotos seleccionadas\3. Universida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17" y="642918"/>
              <a:ext cx="2285983" cy="1714488"/>
            </a:xfrm>
            <a:prstGeom prst="rect">
              <a:avLst/>
            </a:prstGeom>
            <a:noFill/>
          </p:spPr>
        </p:pic>
        <p:pic>
          <p:nvPicPr>
            <p:cNvPr id="1027" name="Picture 3" descr="C:\Users\De Lorenzo Nestor\Desktop\Fotos seleccionadas\DSC00401 (1280x960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2330" y="2857496"/>
              <a:ext cx="2071670" cy="1553752"/>
            </a:xfrm>
            <a:prstGeom prst="rect">
              <a:avLst/>
            </a:prstGeom>
            <a:noFill/>
          </p:spPr>
        </p:pic>
        <p:pic>
          <p:nvPicPr>
            <p:cNvPr id="1028" name="Picture 4" descr="C:\Users\De Lorenzo Nestor\Desktop\Fotos seleccionadas\egipto.jpg"/>
            <p:cNvPicPr>
              <a:picLocks noChangeAspect="1" noChangeArrowheads="1"/>
            </p:cNvPicPr>
            <p:nvPr/>
          </p:nvPicPr>
          <p:blipFill>
            <a:blip r:embed="rId4" cstate="print"/>
            <a:srcRect l="18697"/>
            <a:stretch>
              <a:fillRect/>
            </a:stretch>
          </p:blipFill>
          <p:spPr bwMode="auto">
            <a:xfrm>
              <a:off x="6858016" y="4572008"/>
              <a:ext cx="2285984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Know-how Transfer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Knowledge required to:</a:t>
            </a:r>
          </a:p>
          <a:p>
            <a:pPr lvl="1"/>
            <a:r>
              <a:rPr lang="en-US" dirty="0" smtClean="0"/>
              <a:t>Plant modifications</a:t>
            </a:r>
          </a:p>
          <a:p>
            <a:pPr lvl="2"/>
            <a:r>
              <a:rPr lang="en-US" dirty="0" smtClean="0"/>
              <a:t>Design techniques</a:t>
            </a:r>
          </a:p>
          <a:p>
            <a:pPr lvl="2"/>
            <a:r>
              <a:rPr lang="en-US" dirty="0" smtClean="0"/>
              <a:t>Calculations</a:t>
            </a:r>
          </a:p>
          <a:p>
            <a:pPr lvl="2"/>
            <a:r>
              <a:rPr lang="en-US" dirty="0" smtClean="0"/>
              <a:t>Modeling and prototyping</a:t>
            </a:r>
          </a:p>
          <a:p>
            <a:pPr lvl="1"/>
            <a:r>
              <a:rPr lang="en-US" dirty="0" smtClean="0"/>
              <a:t>Facility optimization</a:t>
            </a:r>
          </a:p>
          <a:p>
            <a:pPr lvl="2"/>
            <a:r>
              <a:rPr lang="en-US" dirty="0" smtClean="0"/>
              <a:t>Management systems</a:t>
            </a:r>
          </a:p>
          <a:p>
            <a:pPr lvl="2"/>
            <a:r>
              <a:rPr lang="en-US" dirty="0" smtClean="0"/>
              <a:t>Performance indicators</a:t>
            </a:r>
          </a:p>
          <a:p>
            <a:pPr lvl="2"/>
            <a:r>
              <a:rPr lang="en-US" dirty="0" smtClean="0"/>
              <a:t>ALARA assessments</a:t>
            </a:r>
          </a:p>
          <a:p>
            <a:pPr lvl="1"/>
            <a:r>
              <a:rPr lang="en-US" dirty="0" smtClean="0"/>
              <a:t>Maintain and upgrade the Safety Analysis Report</a:t>
            </a:r>
          </a:p>
          <a:p>
            <a:pPr lvl="1"/>
            <a:r>
              <a:rPr lang="en-US" dirty="0" smtClean="0"/>
              <a:t>Ageing and obsolescence management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010" y="1268408"/>
            <a:ext cx="3550584" cy="223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Empowering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Development of skills for both, nuclear and non-nuclear applications such as:</a:t>
            </a:r>
          </a:p>
          <a:p>
            <a:pPr lvl="1"/>
            <a:r>
              <a:rPr lang="en-US" dirty="0" smtClean="0"/>
              <a:t>QA techniques</a:t>
            </a:r>
          </a:p>
          <a:p>
            <a:pPr lvl="1"/>
            <a:r>
              <a:rPr lang="en-US" dirty="0" smtClean="0"/>
              <a:t>Testing and qualification programs</a:t>
            </a:r>
          </a:p>
          <a:p>
            <a:pPr lvl="1"/>
            <a:r>
              <a:rPr lang="en-US" dirty="0" smtClean="0"/>
              <a:t>Special material procurement and handling</a:t>
            </a:r>
          </a:p>
          <a:p>
            <a:pPr lvl="1"/>
            <a:r>
              <a:rPr lang="en-US" dirty="0" smtClean="0"/>
              <a:t>Special welding techniques</a:t>
            </a:r>
          </a:p>
          <a:p>
            <a:pPr lvl="1"/>
            <a:r>
              <a:rPr lang="en-US" dirty="0" smtClean="0"/>
              <a:t>Special concrete types</a:t>
            </a:r>
          </a:p>
          <a:p>
            <a:pPr lvl="1"/>
            <a:r>
              <a:rPr lang="en-US" dirty="0" smtClean="0"/>
              <a:t>Clean room techniques</a:t>
            </a:r>
          </a:p>
          <a:p>
            <a:pPr lvl="1"/>
            <a:r>
              <a:rPr lang="en-US" dirty="0" smtClean="0"/>
              <a:t>Utilization of state of the art tools and instruments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3" y="97918"/>
            <a:ext cx="7635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Extending the horizon beyond the reactor</a:t>
            </a:r>
          </a:p>
          <a:p>
            <a:r>
              <a:rPr lang="en-US" dirty="0" smtClean="0"/>
              <a:t>Areas of preparation</a:t>
            </a:r>
          </a:p>
          <a:p>
            <a:pPr lvl="1"/>
            <a:r>
              <a:rPr lang="en-US" dirty="0" smtClean="0"/>
              <a:t>Infrastructure requirements</a:t>
            </a:r>
          </a:p>
          <a:p>
            <a:pPr lvl="2"/>
            <a:r>
              <a:rPr lang="en-US" dirty="0" smtClean="0"/>
              <a:t>Fuel cycle front and back end</a:t>
            </a:r>
          </a:p>
          <a:p>
            <a:pPr lvl="2"/>
            <a:r>
              <a:rPr lang="en-US" dirty="0" smtClean="0"/>
              <a:t>Waste management</a:t>
            </a:r>
          </a:p>
          <a:p>
            <a:pPr lvl="1"/>
            <a:r>
              <a:rPr lang="en-US" dirty="0" smtClean="0"/>
              <a:t>Bidding process and contract management</a:t>
            </a:r>
          </a:p>
          <a:p>
            <a:pPr lvl="1"/>
            <a:r>
              <a:rPr lang="en-US" dirty="0" smtClean="0"/>
              <a:t>Scheduling, planning, cash flow and cost control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14290"/>
            <a:ext cx="9159876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Management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>
            <a:normAutofit/>
          </a:bodyPr>
          <a:lstStyle/>
          <a:p>
            <a:r>
              <a:rPr lang="en-US" dirty="0" smtClean="0"/>
              <a:t>Licensing strategies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Crucial issues identification</a:t>
            </a:r>
          </a:p>
          <a:p>
            <a:pPr lvl="1"/>
            <a:r>
              <a:rPr lang="en-US" dirty="0" smtClean="0"/>
              <a:t>Interfaces with federal/local authorities</a:t>
            </a:r>
          </a:p>
          <a:p>
            <a:r>
              <a:rPr lang="en-US" dirty="0" smtClean="0"/>
              <a:t>Preparation of Safety Analysis Report and related assessments</a:t>
            </a:r>
          </a:p>
          <a:p>
            <a:r>
              <a:rPr lang="en-US" dirty="0" smtClean="0"/>
              <a:t>Organization of supporting activities</a:t>
            </a:r>
          </a:p>
          <a:p>
            <a:pPr lvl="1"/>
            <a:r>
              <a:rPr lang="en-US" dirty="0" smtClean="0"/>
              <a:t>Public hearing</a:t>
            </a:r>
          </a:p>
          <a:p>
            <a:pPr lvl="1"/>
            <a:r>
              <a:rPr lang="en-US" dirty="0" smtClean="0"/>
              <a:t>Environmental screening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8095" y="1131905"/>
            <a:ext cx="3055937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332</Words>
  <Application>Microsoft Office PowerPoint</Application>
  <PresentationFormat>Presentación en pantalla (4:3)</PresentationFormat>
  <Paragraphs>105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New Reactor Projects as Training Opportunities</vt:lpstr>
      <vt:lpstr>Training and more…</vt:lpstr>
      <vt:lpstr>Training</vt:lpstr>
      <vt:lpstr>Know-how Transfer</vt:lpstr>
      <vt:lpstr>Industry Empowering</vt:lpstr>
      <vt:lpstr>Diapositiva 6</vt:lpstr>
      <vt:lpstr>Strategic Planning</vt:lpstr>
      <vt:lpstr>Diapositiva 8</vt:lpstr>
      <vt:lpstr>Licensing Management</vt:lpstr>
      <vt:lpstr>Academic System</vt:lpstr>
      <vt:lpstr>Users Development</vt:lpstr>
      <vt:lpstr>Diapositiva 12</vt:lpstr>
      <vt:lpstr>INVAP Assets</vt:lpstr>
      <vt:lpstr>INVAP Assets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Reactor Projects as Training Opportunities</dc:title>
  <dc:creator>Usuario</dc:creator>
  <cp:lastModifiedBy>Usuario</cp:lastModifiedBy>
  <cp:revision>39</cp:revision>
  <dcterms:created xsi:type="dcterms:W3CDTF">2013-09-19T19:38:01Z</dcterms:created>
  <dcterms:modified xsi:type="dcterms:W3CDTF">2013-09-24T14:41:28Z</dcterms:modified>
</cp:coreProperties>
</file>