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0" r:id="rId1"/>
  </p:sldMasterIdLst>
  <p:notesMasterIdLst>
    <p:notesMasterId r:id="rId29"/>
  </p:notesMasterIdLst>
  <p:sldIdLst>
    <p:sldId id="445" r:id="rId2"/>
    <p:sldId id="451" r:id="rId3"/>
    <p:sldId id="482" r:id="rId4"/>
    <p:sldId id="452" r:id="rId5"/>
    <p:sldId id="453" r:id="rId6"/>
    <p:sldId id="480" r:id="rId7"/>
    <p:sldId id="454" r:id="rId8"/>
    <p:sldId id="455" r:id="rId9"/>
    <p:sldId id="470" r:id="rId10"/>
    <p:sldId id="491" r:id="rId11"/>
    <p:sldId id="490" r:id="rId12"/>
    <p:sldId id="481" r:id="rId13"/>
    <p:sldId id="489" r:id="rId14"/>
    <p:sldId id="493" r:id="rId15"/>
    <p:sldId id="487" r:id="rId16"/>
    <p:sldId id="488" r:id="rId17"/>
    <p:sldId id="486" r:id="rId18"/>
    <p:sldId id="492" r:id="rId19"/>
    <p:sldId id="471" r:id="rId20"/>
    <p:sldId id="460" r:id="rId21"/>
    <p:sldId id="464" r:id="rId22"/>
    <p:sldId id="483" r:id="rId23"/>
    <p:sldId id="456" r:id="rId24"/>
    <p:sldId id="469" r:id="rId25"/>
    <p:sldId id="479" r:id="rId26"/>
    <p:sldId id="463" r:id="rId27"/>
    <p:sldId id="465" r:id="rId28"/>
  </p:sldIdLst>
  <p:sldSz cx="9144000" cy="6858000" type="screen4x3"/>
  <p:notesSz cx="9283700" cy="6997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B. Beck" initials="DB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AF00"/>
    <a:srgbClr val="99CCFF"/>
    <a:srgbClr val="A6289D"/>
    <a:srgbClr val="6EA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129" autoAdjust="0"/>
    <p:restoredTop sz="94701" autoAdjust="0"/>
  </p:normalViewPr>
  <p:slideViewPr>
    <p:cSldViewPr>
      <p:cViewPr varScale="1">
        <p:scale>
          <a:sx n="73" d="100"/>
          <a:sy n="73" d="100"/>
        </p:scale>
        <p:origin x="-1230" y="-90"/>
      </p:cViewPr>
      <p:guideLst>
        <p:guide orient="horz" pos="2160"/>
        <p:guide pos="2880"/>
      </p:guideLst>
    </p:cSldViewPr>
  </p:slideViewPr>
  <p:notesTextViewPr>
    <p:cViewPr>
      <p:scale>
        <a:sx n="100" d="100"/>
        <a:sy n="100" d="100"/>
      </p:scale>
      <p:origin x="0" y="108"/>
    </p:cViewPr>
  </p:notesTextViewPr>
  <p:sorterViewPr>
    <p:cViewPr>
      <p:scale>
        <a:sx n="100" d="100"/>
        <a:sy n="100" d="100"/>
      </p:scale>
      <p:origin x="0" y="0"/>
    </p:cViewPr>
  </p:sorterViewPr>
  <p:notesViewPr>
    <p:cSldViewPr>
      <p:cViewPr>
        <p:scale>
          <a:sx n="100" d="100"/>
          <a:sy n="100" d="100"/>
        </p:scale>
        <p:origin x="-906" y="858"/>
      </p:cViewPr>
      <p:guideLst>
        <p:guide orient="horz" pos="2204"/>
        <p:guide pos="29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E:\High%20Reactivity%20CT%20Samples\Sample%20Holder%20Temperature%20Measure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baseline="0" dirty="0"/>
              <a:t>Sample Holder Temperature </a:t>
            </a:r>
            <a:r>
              <a:rPr lang="en-US" sz="1400" baseline="0" dirty="0" smtClean="0"/>
              <a:t>vs. </a:t>
            </a:r>
            <a:r>
              <a:rPr lang="en-US" sz="1400" baseline="0" dirty="0"/>
              <a:t>Reactor </a:t>
            </a:r>
            <a:r>
              <a:rPr lang="en-US" sz="1400" baseline="0" dirty="0" smtClean="0"/>
              <a:t>Power in Dry Tube</a:t>
            </a:r>
            <a:endParaRPr lang="en-US" sz="1400" baseline="0" dirty="0"/>
          </a:p>
        </c:rich>
      </c:tx>
      <c:layout/>
      <c:overlay val="0"/>
    </c:title>
    <c:autoTitleDeleted val="0"/>
    <c:plotArea>
      <c:layout>
        <c:manualLayout>
          <c:layoutTarget val="inner"/>
          <c:xMode val="edge"/>
          <c:yMode val="edge"/>
          <c:x val="0.13331363071574501"/>
          <c:y val="0.15457929422453101"/>
          <c:w val="0.80099025514890099"/>
          <c:h val="0.67560018441994196"/>
        </c:manualLayout>
      </c:layout>
      <c:scatterChart>
        <c:scatterStyle val="smoothMarker"/>
        <c:varyColors val="0"/>
        <c:ser>
          <c:idx val="0"/>
          <c:order val="0"/>
          <c:tx>
            <c:strRef>
              <c:f>Sheet1!$B$1</c:f>
              <c:strCache>
                <c:ptCount val="1"/>
                <c:pt idx="0">
                  <c:v>Sample Holder Temperature</c:v>
                </c:pt>
              </c:strCache>
            </c:strRef>
          </c:tx>
          <c:xVal>
            <c:numRef>
              <c:f>Sheet1!$A$2:$A$12</c:f>
              <c:numCache>
                <c:formatCode>General</c:formatCode>
                <c:ptCount val="11"/>
                <c:pt idx="0">
                  <c:v>0.05</c:v>
                </c:pt>
                <c:pt idx="1">
                  <c:v>100</c:v>
                </c:pt>
                <c:pt idx="2">
                  <c:v>200</c:v>
                </c:pt>
                <c:pt idx="3">
                  <c:v>300</c:v>
                </c:pt>
                <c:pt idx="4">
                  <c:v>400</c:v>
                </c:pt>
                <c:pt idx="5">
                  <c:v>500</c:v>
                </c:pt>
                <c:pt idx="6">
                  <c:v>600</c:v>
                </c:pt>
                <c:pt idx="7">
                  <c:v>750</c:v>
                </c:pt>
                <c:pt idx="8">
                  <c:v>800</c:v>
                </c:pt>
                <c:pt idx="9">
                  <c:v>900</c:v>
                </c:pt>
                <c:pt idx="10">
                  <c:v>1000</c:v>
                </c:pt>
              </c:numCache>
            </c:numRef>
          </c:xVal>
          <c:yVal>
            <c:numRef>
              <c:f>Sheet1!$B$2:$B$12</c:f>
              <c:numCache>
                <c:formatCode>General</c:formatCode>
                <c:ptCount val="11"/>
                <c:pt idx="0">
                  <c:v>23.2</c:v>
                </c:pt>
                <c:pt idx="1">
                  <c:v>28.3</c:v>
                </c:pt>
                <c:pt idx="2">
                  <c:v>31.9</c:v>
                </c:pt>
                <c:pt idx="3">
                  <c:v>36.799999999999997</c:v>
                </c:pt>
                <c:pt idx="4">
                  <c:v>43.3</c:v>
                </c:pt>
                <c:pt idx="5">
                  <c:v>49</c:v>
                </c:pt>
                <c:pt idx="6">
                  <c:v>55.8</c:v>
                </c:pt>
                <c:pt idx="7">
                  <c:v>73.3</c:v>
                </c:pt>
                <c:pt idx="8">
                  <c:v>76.8</c:v>
                </c:pt>
                <c:pt idx="9">
                  <c:v>80.099999999999994</c:v>
                </c:pt>
                <c:pt idx="10">
                  <c:v>94</c:v>
                </c:pt>
              </c:numCache>
            </c:numRef>
          </c:yVal>
          <c:smooth val="1"/>
        </c:ser>
        <c:dLbls>
          <c:showLegendKey val="0"/>
          <c:showVal val="0"/>
          <c:showCatName val="0"/>
          <c:showSerName val="0"/>
          <c:showPercent val="0"/>
          <c:showBubbleSize val="0"/>
        </c:dLbls>
        <c:axId val="95091712"/>
        <c:axId val="95725440"/>
      </c:scatterChart>
      <c:valAx>
        <c:axId val="95091712"/>
        <c:scaling>
          <c:orientation val="minMax"/>
        </c:scaling>
        <c:delete val="0"/>
        <c:axPos val="b"/>
        <c:title>
          <c:tx>
            <c:rich>
              <a:bodyPr/>
              <a:lstStyle/>
              <a:p>
                <a:pPr>
                  <a:defRPr/>
                </a:pPr>
                <a:r>
                  <a:rPr lang="en-US" dirty="0"/>
                  <a:t>Power</a:t>
                </a:r>
                <a:r>
                  <a:rPr lang="en-US" baseline="0" dirty="0"/>
                  <a:t> (KW)</a:t>
                </a:r>
                <a:endParaRPr lang="en-US" dirty="0"/>
              </a:p>
            </c:rich>
          </c:tx>
          <c:layout/>
          <c:overlay val="0"/>
        </c:title>
        <c:numFmt formatCode="General" sourceLinked="1"/>
        <c:majorTickMark val="out"/>
        <c:minorTickMark val="none"/>
        <c:tickLblPos val="nextTo"/>
        <c:crossAx val="95725440"/>
        <c:crosses val="autoZero"/>
        <c:crossBetween val="midCat"/>
      </c:valAx>
      <c:valAx>
        <c:axId val="95725440"/>
        <c:scaling>
          <c:orientation val="minMax"/>
        </c:scaling>
        <c:delete val="0"/>
        <c:axPos val="l"/>
        <c:majorGridlines>
          <c:spPr>
            <a:ln>
              <a:solidFill>
                <a:schemeClr val="bg1"/>
              </a:solidFill>
            </a:ln>
          </c:spPr>
        </c:majorGridlines>
        <c:title>
          <c:tx>
            <c:rich>
              <a:bodyPr rot="-5400000" vert="horz"/>
              <a:lstStyle/>
              <a:p>
                <a:pPr>
                  <a:defRPr/>
                </a:pPr>
                <a:r>
                  <a:rPr lang="en-US" dirty="0"/>
                  <a:t>Temperature (C)</a:t>
                </a:r>
              </a:p>
            </c:rich>
          </c:tx>
          <c:layout/>
          <c:overlay val="0"/>
        </c:title>
        <c:numFmt formatCode="General" sourceLinked="1"/>
        <c:majorTickMark val="out"/>
        <c:minorTickMark val="none"/>
        <c:tickLblPos val="nextTo"/>
        <c:crossAx val="95091712"/>
        <c:crosses val="autoZero"/>
        <c:crossBetween val="midCat"/>
      </c:valAx>
    </c:plotArea>
    <c:legend>
      <c:legendPos val="r"/>
      <c:layout>
        <c:manualLayout>
          <c:xMode val="edge"/>
          <c:yMode val="edge"/>
          <c:x val="0.65702767741095003"/>
          <c:y val="0.64254725170279803"/>
          <c:w val="0.23450861830627401"/>
          <c:h val="0.109549698131965"/>
        </c:manualLayout>
      </c:layout>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3-09-20T21:20:19.428" idx="1">
    <p:pos x="10" y="10"/>
    <p:text>Each item pictures should be labelled (Holder, Whats in the foil?, Rod)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3-09-20T21:21:35.680" idx="2">
    <p:pos x="10" y="10"/>
    <p:text>Each item should be labelled.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7" cy="3498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idx="1"/>
          </p:nvPr>
        </p:nvSpPr>
        <p:spPr>
          <a:xfrm>
            <a:off x="5258616" y="0"/>
            <a:ext cx="4022937" cy="349885"/>
          </a:xfrm>
          <a:prstGeom prst="rect">
            <a:avLst/>
          </a:prstGeom>
        </p:spPr>
        <p:txBody>
          <a:bodyPr vert="horz" lIns="93031" tIns="46516" rIns="93031" bIns="46516" rtlCol="0"/>
          <a:lstStyle>
            <a:lvl1pPr algn="r">
              <a:defRPr sz="1200"/>
            </a:lvl1pPr>
          </a:lstStyle>
          <a:p>
            <a:fld id="{38E98C30-6606-4E73-B1D4-1DAACE905BA8}" type="datetimeFigureOut">
              <a:rPr lang="en-US" smtClean="0"/>
              <a:pPr/>
              <a:t>9/25/2013</a:t>
            </a:fld>
            <a:endParaRPr lang="en-US" dirty="0"/>
          </a:p>
        </p:txBody>
      </p:sp>
      <p:sp>
        <p:nvSpPr>
          <p:cNvPr id="4" name="Slide Image Placeholder 3"/>
          <p:cNvSpPr>
            <a:spLocks noGrp="1" noRot="1" noChangeAspect="1"/>
          </p:cNvSpPr>
          <p:nvPr>
            <p:ph type="sldImg" idx="2"/>
          </p:nvPr>
        </p:nvSpPr>
        <p:spPr>
          <a:xfrm>
            <a:off x="2892425" y="525463"/>
            <a:ext cx="3498850" cy="2624137"/>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928370" y="3323908"/>
            <a:ext cx="7426960" cy="31489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46601"/>
            <a:ext cx="4022937" cy="349885"/>
          </a:xfrm>
          <a:prstGeom prst="rect">
            <a:avLst/>
          </a:prstGeom>
        </p:spPr>
        <p:txBody>
          <a:bodyPr vert="horz" lIns="93031" tIns="46516" rIns="93031" bIns="465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58616" y="6646601"/>
            <a:ext cx="4022937" cy="349885"/>
          </a:xfrm>
          <a:prstGeom prst="rect">
            <a:avLst/>
          </a:prstGeom>
        </p:spPr>
        <p:txBody>
          <a:bodyPr vert="horz" lIns="93031" tIns="46516" rIns="93031" bIns="46516" rtlCol="0" anchor="b"/>
          <a:lstStyle>
            <a:lvl1pPr algn="r">
              <a:defRPr sz="1200"/>
            </a:lvl1pPr>
          </a:lstStyle>
          <a:p>
            <a:fld id="{3F53AF88-EE09-4D0A-A088-8988E3126C97}" type="slidenum">
              <a:rPr lang="en-US" smtClean="0"/>
              <a:pPr/>
              <a:t>‹#›</a:t>
            </a:fld>
            <a:endParaRPr lang="en-US" dirty="0"/>
          </a:p>
        </p:txBody>
      </p:sp>
    </p:spTree>
    <p:extLst>
      <p:ext uri="{BB962C8B-B14F-4D97-AF65-F5344CB8AC3E}">
        <p14:creationId xmlns:p14="http://schemas.microsoft.com/office/powerpoint/2010/main" val="140478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Trump  Associate Director for Operations at Penn state Breazeale reactor – Reactor manager/administrator since 2007</a:t>
            </a:r>
          </a:p>
          <a:p>
            <a:endParaRPr lang="en-US" dirty="0"/>
          </a:p>
          <a:p>
            <a:r>
              <a:rPr lang="en-US" dirty="0" smtClean="0"/>
              <a:t>Those who follow Research reactor events are aware Penn State had a unexpected high power scram event when operators removed an 80 cent irradiation sample from the reactor at full power - 1 MW.  All systems operated as designed, and reactor power reached a peak level of 1.3 MW.  We stood down, critiqued, learned and returned to power the next day. The event was deemed reportable and we received a level 4 NOV in subsequent routine inspection review.</a:t>
            </a:r>
          </a:p>
          <a:p>
            <a:endParaRPr lang="en-US" dirty="0"/>
          </a:p>
          <a:p>
            <a:r>
              <a:rPr lang="en-US" dirty="0" smtClean="0"/>
              <a:t>I profess to be a Believer in learning from errors and will invite your questions and comment on how I can learn more from this event, , but more importantly I sure we all believe it is better that we learn from the errors of others.</a:t>
            </a:r>
          </a:p>
          <a:p>
            <a:endParaRPr lang="en-US" dirty="0"/>
          </a:p>
          <a:p>
            <a:r>
              <a:rPr lang="en-US" dirty="0" smtClean="0"/>
              <a:t>SO to fill up my 20 minutes, I quickly tell Some of the back story….. the title of the presentation is </a:t>
            </a:r>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a:t>
            </a:fld>
            <a:endParaRPr lang="en-US" dirty="0"/>
          </a:p>
        </p:txBody>
      </p:sp>
    </p:spTree>
    <p:extLst>
      <p:ext uri="{BB962C8B-B14F-4D97-AF65-F5344CB8AC3E}">
        <p14:creationId xmlns:p14="http://schemas.microsoft.com/office/powerpoint/2010/main" val="188051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10</a:t>
            </a:fld>
            <a:endParaRPr lang="en-US" dirty="0"/>
          </a:p>
        </p:txBody>
      </p:sp>
    </p:spTree>
    <p:extLst>
      <p:ext uri="{BB962C8B-B14F-4D97-AF65-F5344CB8AC3E}">
        <p14:creationId xmlns:p14="http://schemas.microsoft.com/office/powerpoint/2010/main" val="378364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11</a:t>
            </a:fld>
            <a:endParaRPr lang="en-US" dirty="0"/>
          </a:p>
        </p:txBody>
      </p:sp>
    </p:spTree>
    <p:extLst>
      <p:ext uri="{BB962C8B-B14F-4D97-AF65-F5344CB8AC3E}">
        <p14:creationId xmlns:p14="http://schemas.microsoft.com/office/powerpoint/2010/main" val="378364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53AF88-EE09-4D0A-A088-8988E3126C97}" type="slidenum">
              <a:rPr lang="en-US" smtClean="0"/>
              <a:pPr/>
              <a:t>12</a:t>
            </a:fld>
            <a:endParaRPr lang="en-US" dirty="0"/>
          </a:p>
        </p:txBody>
      </p:sp>
    </p:spTree>
    <p:extLst>
      <p:ext uri="{BB962C8B-B14F-4D97-AF65-F5344CB8AC3E}">
        <p14:creationId xmlns:p14="http://schemas.microsoft.com/office/powerpoint/2010/main" val="151620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13</a:t>
            </a:fld>
            <a:endParaRPr lang="en-US"/>
          </a:p>
        </p:txBody>
      </p:sp>
    </p:spTree>
    <p:extLst>
      <p:ext uri="{BB962C8B-B14F-4D97-AF65-F5344CB8AC3E}">
        <p14:creationId xmlns:p14="http://schemas.microsoft.com/office/powerpoint/2010/main" val="3783648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Tuesday PM following an oversight Meeting where we celebrated 8 years without a TS reportable event we loaded the sample and rushed to full power.  Watch </a:t>
            </a:r>
            <a:r>
              <a:rPr lang="en-US" dirty="0" smtClean="0"/>
              <a:t>relief </a:t>
            </a:r>
            <a:r>
              <a:rPr lang="en-US" dirty="0"/>
              <a:t>was conducted.  It </a:t>
            </a:r>
            <a:r>
              <a:rPr lang="en-US" dirty="0" smtClean="0"/>
              <a:t>focused </a:t>
            </a:r>
            <a:r>
              <a:rPr lang="en-US" dirty="0"/>
              <a:t>on ADO concerns for Hazardous </a:t>
            </a:r>
            <a:r>
              <a:rPr lang="en-US" dirty="0" err="1"/>
              <a:t>rd</a:t>
            </a:r>
            <a:r>
              <a:rPr lang="en-US" dirty="0"/>
              <a:t> </a:t>
            </a:r>
            <a:r>
              <a:rPr lang="en-US" dirty="0" smtClean="0"/>
              <a:t>levels </a:t>
            </a:r>
            <a:r>
              <a:rPr lang="en-US" dirty="0" smtClean="0"/>
              <a:t>on the </a:t>
            </a:r>
            <a:r>
              <a:rPr lang="en-US" dirty="0" smtClean="0"/>
              <a:t>sample </a:t>
            </a:r>
            <a:r>
              <a:rPr lang="en-US" dirty="0"/>
              <a:t>holder and not to remove from the pool</a:t>
            </a:r>
            <a:r>
              <a:rPr lang="en-US" dirty="0" smtClean="0"/>
              <a:t>. </a:t>
            </a:r>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14</a:t>
            </a:fld>
            <a:endParaRPr lang="en-US"/>
          </a:p>
        </p:txBody>
      </p:sp>
    </p:spTree>
    <p:extLst>
      <p:ext uri="{BB962C8B-B14F-4D97-AF65-F5344CB8AC3E}">
        <p14:creationId xmlns:p14="http://schemas.microsoft.com/office/powerpoint/2010/main" val="3783648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15</a:t>
            </a:fld>
            <a:endParaRPr lang="en-US"/>
          </a:p>
        </p:txBody>
      </p:sp>
    </p:spTree>
    <p:extLst>
      <p:ext uri="{BB962C8B-B14F-4D97-AF65-F5344CB8AC3E}">
        <p14:creationId xmlns:p14="http://schemas.microsoft.com/office/powerpoint/2010/main" val="3783648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16</a:t>
            </a:fld>
            <a:endParaRPr lang="en-US"/>
          </a:p>
        </p:txBody>
      </p:sp>
    </p:spTree>
    <p:extLst>
      <p:ext uri="{BB962C8B-B14F-4D97-AF65-F5344CB8AC3E}">
        <p14:creationId xmlns:p14="http://schemas.microsoft.com/office/powerpoint/2010/main" val="3783648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17</a:t>
            </a:fld>
            <a:endParaRPr lang="en-US"/>
          </a:p>
        </p:txBody>
      </p:sp>
    </p:spTree>
    <p:extLst>
      <p:ext uri="{BB962C8B-B14F-4D97-AF65-F5344CB8AC3E}">
        <p14:creationId xmlns:p14="http://schemas.microsoft.com/office/powerpoint/2010/main" val="378364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18</a:t>
            </a:fld>
            <a:endParaRPr lang="en-US" dirty="0"/>
          </a:p>
        </p:txBody>
      </p:sp>
    </p:spTree>
    <p:extLst>
      <p:ext uri="{BB962C8B-B14F-4D97-AF65-F5344CB8AC3E}">
        <p14:creationId xmlns:p14="http://schemas.microsoft.com/office/powerpoint/2010/main" val="3783648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 Slide if time</a:t>
            </a:r>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19</a:t>
            </a:fld>
            <a:endParaRPr lang="en-US" dirty="0"/>
          </a:p>
        </p:txBody>
      </p:sp>
    </p:spTree>
    <p:extLst>
      <p:ext uri="{BB962C8B-B14F-4D97-AF65-F5344CB8AC3E}">
        <p14:creationId xmlns:p14="http://schemas.microsoft.com/office/powerpoint/2010/main" val="366764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was available, we got some!</a:t>
            </a:r>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2</a:t>
            </a:fld>
            <a:endParaRPr lang="en-US" dirty="0"/>
          </a:p>
        </p:txBody>
      </p:sp>
    </p:spTree>
    <p:extLst>
      <p:ext uri="{BB962C8B-B14F-4D97-AF65-F5344CB8AC3E}">
        <p14:creationId xmlns:p14="http://schemas.microsoft.com/office/powerpoint/2010/main" val="3783648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 if time</a:t>
            </a:r>
          </a:p>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20</a:t>
            </a:fld>
            <a:endParaRPr lang="en-US" dirty="0"/>
          </a:p>
        </p:txBody>
      </p:sp>
    </p:spTree>
    <p:extLst>
      <p:ext uri="{BB962C8B-B14F-4D97-AF65-F5344CB8AC3E}">
        <p14:creationId xmlns:p14="http://schemas.microsoft.com/office/powerpoint/2010/main" val="2573742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 if time</a:t>
            </a:r>
          </a:p>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21</a:t>
            </a:fld>
            <a:endParaRPr lang="en-US" dirty="0"/>
          </a:p>
        </p:txBody>
      </p:sp>
    </p:spTree>
    <p:extLst>
      <p:ext uri="{BB962C8B-B14F-4D97-AF65-F5344CB8AC3E}">
        <p14:creationId xmlns:p14="http://schemas.microsoft.com/office/powerpoint/2010/main" val="3909294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 if time</a:t>
            </a:r>
          </a:p>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22</a:t>
            </a:fld>
            <a:endParaRPr lang="en-US" dirty="0"/>
          </a:p>
        </p:txBody>
      </p:sp>
    </p:spTree>
    <p:extLst>
      <p:ext uri="{BB962C8B-B14F-4D97-AF65-F5344CB8AC3E}">
        <p14:creationId xmlns:p14="http://schemas.microsoft.com/office/powerpoint/2010/main" val="4272245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 if time</a:t>
            </a:r>
          </a:p>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23</a:t>
            </a:fld>
            <a:endParaRPr lang="en-US" dirty="0"/>
          </a:p>
        </p:txBody>
      </p:sp>
    </p:spTree>
    <p:extLst>
      <p:ext uri="{BB962C8B-B14F-4D97-AF65-F5344CB8AC3E}">
        <p14:creationId xmlns:p14="http://schemas.microsoft.com/office/powerpoint/2010/main" val="2009889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 if time</a:t>
            </a:r>
          </a:p>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24</a:t>
            </a:fld>
            <a:endParaRPr lang="en-US" dirty="0"/>
          </a:p>
        </p:txBody>
      </p:sp>
    </p:spTree>
    <p:extLst>
      <p:ext uri="{BB962C8B-B14F-4D97-AF65-F5344CB8AC3E}">
        <p14:creationId xmlns:p14="http://schemas.microsoft.com/office/powerpoint/2010/main" val="157602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 if time</a:t>
            </a:r>
          </a:p>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25</a:t>
            </a:fld>
            <a:endParaRPr lang="en-US" dirty="0"/>
          </a:p>
        </p:txBody>
      </p:sp>
    </p:spTree>
    <p:extLst>
      <p:ext uri="{BB962C8B-B14F-4D97-AF65-F5344CB8AC3E}">
        <p14:creationId xmlns:p14="http://schemas.microsoft.com/office/powerpoint/2010/main" val="3688807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 if time</a:t>
            </a:r>
          </a:p>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26</a:t>
            </a:fld>
            <a:endParaRPr lang="en-US" dirty="0"/>
          </a:p>
        </p:txBody>
      </p:sp>
    </p:spTree>
    <p:extLst>
      <p:ext uri="{BB962C8B-B14F-4D97-AF65-F5344CB8AC3E}">
        <p14:creationId xmlns:p14="http://schemas.microsoft.com/office/powerpoint/2010/main" val="1910336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Extra Slide if time</a:t>
            </a:r>
          </a:p>
          <a:p>
            <a:endParaRPr lang="en-US"/>
          </a:p>
        </p:txBody>
      </p:sp>
      <p:sp>
        <p:nvSpPr>
          <p:cNvPr id="4" name="Slide Number Placeholder 3"/>
          <p:cNvSpPr>
            <a:spLocks noGrp="1"/>
          </p:cNvSpPr>
          <p:nvPr>
            <p:ph type="sldNum" sz="quarter" idx="10"/>
          </p:nvPr>
        </p:nvSpPr>
        <p:spPr/>
        <p:txBody>
          <a:bodyPr/>
          <a:lstStyle/>
          <a:p>
            <a:fld id="{3F53AF88-EE09-4D0A-A088-8988E3126C97}" type="slidenum">
              <a:rPr lang="en-US" smtClean="0"/>
              <a:pPr/>
              <a:t>27</a:t>
            </a:fld>
            <a:endParaRPr lang="en-US" dirty="0"/>
          </a:p>
        </p:txBody>
      </p:sp>
    </p:spTree>
    <p:extLst>
      <p:ext uri="{BB962C8B-B14F-4D97-AF65-F5344CB8AC3E}">
        <p14:creationId xmlns:p14="http://schemas.microsoft.com/office/powerpoint/2010/main" val="240296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research and hypothesis </a:t>
            </a:r>
            <a:r>
              <a:rPr lang="en-US" dirty="0"/>
              <a:t>and trial </a:t>
            </a:r>
            <a:r>
              <a:rPr lang="en-US" dirty="0" smtClean="0"/>
              <a:t>  experiment is trial and error,.  But Operations cannot let experimenters errors turn into operational events </a:t>
            </a:r>
          </a:p>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3</a:t>
            </a:fld>
            <a:endParaRPr lang="en-US" dirty="0"/>
          </a:p>
        </p:txBody>
      </p:sp>
    </p:spTree>
    <p:extLst>
      <p:ext uri="{BB962C8B-B14F-4D97-AF65-F5344CB8AC3E}">
        <p14:creationId xmlns:p14="http://schemas.microsoft.com/office/powerpoint/2010/main" val="178380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4</a:t>
            </a:fld>
            <a:endParaRPr lang="en-US" dirty="0"/>
          </a:p>
        </p:txBody>
      </p:sp>
    </p:spTree>
    <p:extLst>
      <p:ext uri="{BB962C8B-B14F-4D97-AF65-F5344CB8AC3E}">
        <p14:creationId xmlns:p14="http://schemas.microsoft.com/office/powerpoint/2010/main" val="10732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 nickel Cu Copper Zn Zinc</a:t>
            </a:r>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5</a:t>
            </a:fld>
            <a:endParaRPr lang="en-US" dirty="0"/>
          </a:p>
        </p:txBody>
      </p:sp>
    </p:spTree>
    <p:extLst>
      <p:ext uri="{BB962C8B-B14F-4D97-AF65-F5344CB8AC3E}">
        <p14:creationId xmlns:p14="http://schemas.microsoft.com/office/powerpoint/2010/main" val="264728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53AF88-EE09-4D0A-A088-8988E3126C97}" type="slidenum">
              <a:rPr lang="en-US" smtClean="0"/>
              <a:pPr/>
              <a:t>6</a:t>
            </a:fld>
            <a:endParaRPr lang="en-US" dirty="0"/>
          </a:p>
        </p:txBody>
      </p:sp>
    </p:spTree>
    <p:extLst>
      <p:ext uri="{BB962C8B-B14F-4D97-AF65-F5344CB8AC3E}">
        <p14:creationId xmlns:p14="http://schemas.microsoft.com/office/powerpoint/2010/main" val="194828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7</a:t>
            </a:fld>
            <a:endParaRPr lang="en-US" dirty="0"/>
          </a:p>
        </p:txBody>
      </p:sp>
    </p:spTree>
    <p:extLst>
      <p:ext uri="{BB962C8B-B14F-4D97-AF65-F5344CB8AC3E}">
        <p14:creationId xmlns:p14="http://schemas.microsoft.com/office/powerpoint/2010/main" val="104751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8</a:t>
            </a:fld>
            <a:endParaRPr lang="en-US" dirty="0"/>
          </a:p>
        </p:txBody>
      </p:sp>
    </p:spTree>
    <p:extLst>
      <p:ext uri="{BB962C8B-B14F-4D97-AF65-F5344CB8AC3E}">
        <p14:creationId xmlns:p14="http://schemas.microsoft.com/office/powerpoint/2010/main" val="241471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 3 further refinement of MCNP model showed shielding could be thinned out with little effect on the thermal flux.  New design smaller, reactivity measured 80 cents.  Trial run in dry tube at power showed temperatures less than 100C, fit easily in central thimble</a:t>
            </a:r>
          </a:p>
          <a:p>
            <a:endParaRPr lang="en-US" dirty="0"/>
          </a:p>
          <a:p>
            <a:r>
              <a:rPr lang="en-US" dirty="0" smtClean="0"/>
              <a:t>Proceeded to 2 hour flux run, first 2 failed due to inability to remove boron nitride rods due to expansion or welding to other material</a:t>
            </a:r>
          </a:p>
          <a:p>
            <a:endParaRPr lang="en-US" dirty="0"/>
          </a:p>
          <a:p>
            <a:r>
              <a:rPr lang="en-US" dirty="0" smtClean="0"/>
              <a:t>The runs started to get routine…..  Time to get the project done was running out.</a:t>
            </a:r>
          </a:p>
          <a:p>
            <a:endParaRPr lang="en-US" dirty="0"/>
          </a:p>
          <a:p>
            <a:r>
              <a:rPr lang="en-US" dirty="0" smtClean="0"/>
              <a:t>“Rushed”  flux run 3 into reactor</a:t>
            </a:r>
            <a:endParaRPr lang="en-US" dirty="0"/>
          </a:p>
        </p:txBody>
      </p:sp>
      <p:sp>
        <p:nvSpPr>
          <p:cNvPr id="4" name="Slide Number Placeholder 3"/>
          <p:cNvSpPr>
            <a:spLocks noGrp="1"/>
          </p:cNvSpPr>
          <p:nvPr>
            <p:ph type="sldNum" sz="quarter" idx="10"/>
          </p:nvPr>
        </p:nvSpPr>
        <p:spPr/>
        <p:txBody>
          <a:bodyPr/>
          <a:lstStyle/>
          <a:p>
            <a:fld id="{3F53AF88-EE09-4D0A-A088-8988E3126C97}" type="slidenum">
              <a:rPr lang="en-US" smtClean="0"/>
              <a:pPr/>
              <a:t>9</a:t>
            </a:fld>
            <a:endParaRPr lang="en-US" dirty="0"/>
          </a:p>
        </p:txBody>
      </p:sp>
    </p:spTree>
    <p:extLst>
      <p:ext uri="{BB962C8B-B14F-4D97-AF65-F5344CB8AC3E}">
        <p14:creationId xmlns:p14="http://schemas.microsoft.com/office/powerpoint/2010/main" val="1792160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Master" Target="../slideMasters/slideMaster1.xml"/><Relationship Id="rId4" Type="http://schemas.openxmlformats.org/officeDocument/2006/relationships/tags" Target="../tags/tag4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custDataLst>
              <p:tags r:id="rId1"/>
            </p:custDataLst>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Date Placeholder 3"/>
          <p:cNvSpPr>
            <a:spLocks noGrp="1"/>
          </p:cNvSpPr>
          <p:nvPr>
            <p:ph type="dt" sz="half" idx="10"/>
            <p:custDataLst>
              <p:tags r:id="rId2"/>
            </p:custDataLst>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pPr>
              <a:defRPr/>
            </a:pPr>
            <a:fld id="{046E9491-BD62-4BEA-8BEE-1DA4BAB8A2C3}" type="datetime1">
              <a:rPr lang="en-US" smtClean="0"/>
              <a:t>9/25/2013</a:t>
            </a:fld>
            <a:endParaRPr lang="en-US" dirty="0"/>
          </a:p>
        </p:txBody>
      </p:sp>
      <p:sp>
        <p:nvSpPr>
          <p:cNvPr id="5" name="Footer Placeholder 4"/>
          <p:cNvSpPr>
            <a:spLocks noGrp="1"/>
          </p:cNvSpPr>
          <p:nvPr>
            <p:ph type="ftr" sz="quarter" idx="11"/>
            <p:custDataLst>
              <p:tags r:id="rId3"/>
            </p:custDataLst>
          </p:nvPr>
        </p:nvSpPr>
        <p:spPr>
          <a:xfrm>
            <a:off x="1891553" y="6553200"/>
            <a:ext cx="1676400" cy="228600"/>
          </a:xfrm>
        </p:spPr>
        <p:txBody>
          <a:bodyPr anchor="t" anchorCtr="0"/>
          <a:lstStyle>
            <a:lvl1pPr>
              <a:defRPr>
                <a:solidFill>
                  <a:sysClr val="windowText" lastClr="000000"/>
                </a:solidFill>
              </a:defRPr>
            </a:lvl1pPr>
          </a:lstStyle>
          <a:p>
            <a:pPr>
              <a:defRPr/>
            </a:pPr>
            <a:endParaRPr lang="en-US" dirty="0"/>
          </a:p>
        </p:txBody>
      </p:sp>
      <p:sp>
        <p:nvSpPr>
          <p:cNvPr id="6" name="Slide Number Placeholder 5"/>
          <p:cNvSpPr>
            <a:spLocks noGrp="1"/>
          </p:cNvSpPr>
          <p:nvPr>
            <p:ph type="sldNum" sz="quarter" idx="12"/>
            <p:custDataLst>
              <p:tags r:id="rId4"/>
            </p:custDataLst>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pPr>
              <a:defRPr/>
            </a:pPr>
            <a:fld id="{A28759C6-15D5-4606-89BF-BF8C522870A3}" type="slidenum">
              <a:rPr lang="en-US" smtClean="0"/>
              <a:pPr>
                <a:defRPr/>
              </a:pPr>
              <a:t>‹#›</a:t>
            </a:fld>
            <a:endParaRPr lang="en-US" dirty="0"/>
          </a:p>
        </p:txBody>
      </p:sp>
      <p:sp>
        <p:nvSpPr>
          <p:cNvPr id="3" name="Subtitle 2"/>
          <p:cNvSpPr>
            <a:spLocks noGrp="1"/>
          </p:cNvSpPr>
          <p:nvPr>
            <p:ph type="subTitle" idx="1"/>
            <p:custDataLst>
              <p:tags r:id="rId5"/>
            </p:custDataLst>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custDataLst>
              <p:tags r:id="rId6"/>
            </p:custDataLst>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custDataLst>
              <p:tags r:id="rId3"/>
            </p:custDataLst>
          </p:nvPr>
        </p:nvSpPr>
        <p:spPr/>
        <p:txBody>
          <a:bodyPr/>
          <a:lstStyle/>
          <a:p>
            <a:pPr>
              <a:defRPr/>
            </a:pPr>
            <a:fld id="{88BD0C5F-235D-40FE-9968-328003448A54}" type="datetime1">
              <a:rPr lang="en-US" smtClean="0"/>
              <a:t>9/25/2013</a:t>
            </a:fld>
            <a:endParaRPr lang="en-US" dirty="0"/>
          </a:p>
        </p:txBody>
      </p:sp>
      <p:sp>
        <p:nvSpPr>
          <p:cNvPr id="5" name="Footer Placeholder 4"/>
          <p:cNvSpPr>
            <a:spLocks noGrp="1"/>
          </p:cNvSpPr>
          <p:nvPr>
            <p:ph type="ftr" sz="quarter" idx="11"/>
            <p:custDataLst>
              <p:tags r:id="rId4"/>
            </p:custDataLst>
          </p:nvPr>
        </p:nvSpPr>
        <p:spPr/>
        <p:txBody>
          <a:bodyPr/>
          <a:lstStyle/>
          <a:p>
            <a:pPr>
              <a:defRPr/>
            </a:pPr>
            <a:endParaRPr lang="en-US" dirty="0"/>
          </a:p>
        </p:txBody>
      </p:sp>
      <p:sp>
        <p:nvSpPr>
          <p:cNvPr id="6" name="Slide Number Placeholder 5"/>
          <p:cNvSpPr>
            <a:spLocks noGrp="1"/>
          </p:cNvSpPr>
          <p:nvPr>
            <p:ph type="sldNum" sz="quarter" idx="12"/>
            <p:custDataLst>
              <p:tags r:id="rId5"/>
            </p:custDataLst>
          </p:nvPr>
        </p:nvSpPr>
        <p:spPr/>
        <p:txBody>
          <a:bodyPr/>
          <a:lstStyle/>
          <a:p>
            <a:pPr>
              <a:defRPr/>
            </a:pPr>
            <a:fld id="{0D7F1A2B-4C34-4B08-BE33-8AAA9E64F65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custDataLst>
              <p:tags r:id="rId1"/>
            </p:custDataLst>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custDataLst>
              <p:tags r:id="rId2"/>
            </p:custDataLs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custDataLst>
              <p:tags r:id="rId3"/>
            </p:custDataLst>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custDataLst>
              <p:tags r:id="rId4"/>
            </p:custDataLst>
          </p:nvPr>
        </p:nvSpPr>
        <p:spPr/>
        <p:txBody>
          <a:bodyPr/>
          <a:lstStyle/>
          <a:p>
            <a:pPr>
              <a:defRPr/>
            </a:pPr>
            <a:fld id="{C2ACB230-6818-410E-AA0F-10C33D127F41}" type="datetime1">
              <a:rPr lang="en-US" smtClean="0"/>
              <a:t>9/25/2013</a:t>
            </a:fld>
            <a:endParaRPr lang="en-US" dirty="0"/>
          </a:p>
        </p:txBody>
      </p:sp>
      <p:sp>
        <p:nvSpPr>
          <p:cNvPr id="5" name="Footer Placeholder 4"/>
          <p:cNvSpPr>
            <a:spLocks noGrp="1"/>
          </p:cNvSpPr>
          <p:nvPr>
            <p:ph type="ftr" sz="quarter" idx="11"/>
            <p:custDataLst>
              <p:tags r:id="rId5"/>
            </p:custDataLst>
          </p:nvPr>
        </p:nvSpPr>
        <p:spPr/>
        <p:txBody>
          <a:bodyPr/>
          <a:lstStyle/>
          <a:p>
            <a:pPr>
              <a:defRPr/>
            </a:pPr>
            <a:endParaRPr lang="en-US" dirty="0"/>
          </a:p>
        </p:txBody>
      </p:sp>
      <p:sp>
        <p:nvSpPr>
          <p:cNvPr id="6" name="Slide Number Placeholder 5"/>
          <p:cNvSpPr>
            <a:spLocks noGrp="1"/>
          </p:cNvSpPr>
          <p:nvPr>
            <p:ph type="sldNum" sz="quarter" idx="12"/>
            <p:custDataLst>
              <p:tags r:id="rId6"/>
            </p:custDataLst>
          </p:nvPr>
        </p:nvSpPr>
        <p:spPr>
          <a:xfrm>
            <a:off x="7848600" y="533400"/>
            <a:ext cx="762000" cy="609600"/>
          </a:xfrm>
        </p:spPr>
        <p:txBody>
          <a:bodyPr/>
          <a:lstStyle/>
          <a:p>
            <a:pPr>
              <a:defRPr/>
            </a:pPr>
            <a:fld id="{88886B32-DA99-4A5D-A46B-A1E64CD7D2E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custDataLst>
              <p:tags r:id="rId3"/>
            </p:custDataLst>
          </p:nvPr>
        </p:nvSpPr>
        <p:spPr/>
        <p:txBody>
          <a:bodyPr/>
          <a:lstStyle/>
          <a:p>
            <a:pPr>
              <a:defRPr/>
            </a:pPr>
            <a:fld id="{A4B19DBB-B8DB-4D28-8DAB-65DCF0428B5F}" type="datetime1">
              <a:rPr lang="en-US" smtClean="0"/>
              <a:t>9/25/2013</a:t>
            </a:fld>
            <a:endParaRPr lang="en-US" dirty="0"/>
          </a:p>
        </p:txBody>
      </p:sp>
      <p:sp>
        <p:nvSpPr>
          <p:cNvPr id="5" name="Footer Placeholder 4"/>
          <p:cNvSpPr>
            <a:spLocks noGrp="1"/>
          </p:cNvSpPr>
          <p:nvPr>
            <p:ph type="ftr" sz="quarter" idx="11"/>
            <p:custDataLst>
              <p:tags r:id="rId4"/>
            </p:custDataLst>
          </p:nvPr>
        </p:nvSpPr>
        <p:spPr/>
        <p:txBody>
          <a:bodyPr/>
          <a:lstStyle/>
          <a:p>
            <a:pPr>
              <a:defRPr/>
            </a:pPr>
            <a:endParaRPr lang="en-US" dirty="0"/>
          </a:p>
        </p:txBody>
      </p:sp>
      <p:sp>
        <p:nvSpPr>
          <p:cNvPr id="6" name="Slide Number Placeholder 5"/>
          <p:cNvSpPr>
            <a:spLocks noGrp="1"/>
          </p:cNvSpPr>
          <p:nvPr>
            <p:ph type="sldNum" sz="quarter" idx="12"/>
            <p:custDataLst>
              <p:tags r:id="rId5"/>
            </p:custDataLst>
          </p:nvPr>
        </p:nvSpPr>
        <p:spPr/>
        <p:txBody>
          <a:bodyPr/>
          <a:lstStyle/>
          <a:p>
            <a:pPr>
              <a:defRPr/>
            </a:pPr>
            <a:fld id="{E51DB569-0B95-47D5-95D3-41294590F4B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custDataLst>
              <p:tags r:id="rId1"/>
            </p:custDataLst>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custDataLst>
              <p:tags r:id="rId2"/>
            </p:custDataLst>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custDataLst>
              <p:tags r:id="rId3"/>
            </p:custDataLst>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custDataLst>
              <p:tags r:id="rId4"/>
            </p:custDataLst>
          </p:nvPr>
        </p:nvSpPr>
        <p:spPr>
          <a:xfrm>
            <a:off x="6931152" y="6556248"/>
            <a:ext cx="1673352" cy="228600"/>
          </a:xfrm>
        </p:spPr>
        <p:txBody>
          <a:bodyPr/>
          <a:lstStyle/>
          <a:p>
            <a:pPr>
              <a:defRPr/>
            </a:pPr>
            <a:fld id="{DE1EC1B8-5738-45C3-9B83-AA7044BAB2DE}" type="datetime1">
              <a:rPr lang="en-US" smtClean="0"/>
              <a:t>9/25/2013</a:t>
            </a:fld>
            <a:endParaRPr lang="en-US" dirty="0"/>
          </a:p>
        </p:txBody>
      </p:sp>
      <p:sp>
        <p:nvSpPr>
          <p:cNvPr id="5" name="Footer Placeholder 4"/>
          <p:cNvSpPr>
            <a:spLocks noGrp="1"/>
          </p:cNvSpPr>
          <p:nvPr>
            <p:ph type="ftr" sz="quarter" idx="11"/>
            <p:custDataLst>
              <p:tags r:id="rId5"/>
            </p:custDataLst>
          </p:nvPr>
        </p:nvSpPr>
        <p:spPr>
          <a:xfrm>
            <a:off x="1892808" y="6556248"/>
            <a:ext cx="1673352" cy="228600"/>
          </a:xfrm>
        </p:spPr>
        <p:txBody>
          <a:bodyPr/>
          <a:lstStyle/>
          <a:p>
            <a:pPr>
              <a:defRPr/>
            </a:pPr>
            <a:endParaRPr lang="en-US" dirty="0"/>
          </a:p>
        </p:txBody>
      </p:sp>
      <p:sp>
        <p:nvSpPr>
          <p:cNvPr id="6" name="Slide Number Placeholder 5"/>
          <p:cNvSpPr>
            <a:spLocks noGrp="1"/>
          </p:cNvSpPr>
          <p:nvPr>
            <p:ph type="sldNum" sz="quarter" idx="12"/>
            <p:custDataLst>
              <p:tags r:id="rId6"/>
            </p:custDataLst>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pPr>
              <a:defRPr/>
            </a:pPr>
            <a:fld id="{892EDDDF-575F-45B0-87D0-4A9526067E5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custDataLst>
              <p:tags r:id="rId2"/>
            </p:custDataLst>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custDataLst>
              <p:tags r:id="rId3"/>
            </p:custDataLst>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custDataLst>
              <p:tags r:id="rId4"/>
            </p:custDataLst>
          </p:nvPr>
        </p:nvSpPr>
        <p:spPr/>
        <p:txBody>
          <a:bodyPr/>
          <a:lstStyle/>
          <a:p>
            <a:pPr>
              <a:defRPr/>
            </a:pPr>
            <a:fld id="{0E23BAED-84C6-454A-B9E0-7B72B1737524}" type="datetime1">
              <a:rPr lang="en-US" smtClean="0"/>
              <a:t>9/25/2013</a:t>
            </a:fld>
            <a:endParaRPr lang="en-US" dirty="0"/>
          </a:p>
        </p:txBody>
      </p:sp>
      <p:sp>
        <p:nvSpPr>
          <p:cNvPr id="6" name="Footer Placeholder 5"/>
          <p:cNvSpPr>
            <a:spLocks noGrp="1"/>
          </p:cNvSpPr>
          <p:nvPr>
            <p:ph type="ftr" sz="quarter" idx="11"/>
            <p:custDataLst>
              <p:tags r:id="rId5"/>
            </p:custDataLst>
          </p:nvPr>
        </p:nvSpPr>
        <p:spPr/>
        <p:txBody>
          <a:bodyPr/>
          <a:lstStyle/>
          <a:p>
            <a:pPr>
              <a:defRPr/>
            </a:pPr>
            <a:endParaRPr lang="en-US" dirty="0"/>
          </a:p>
        </p:txBody>
      </p:sp>
      <p:sp>
        <p:nvSpPr>
          <p:cNvPr id="7" name="Slide Number Placeholder 6"/>
          <p:cNvSpPr>
            <a:spLocks noGrp="1"/>
          </p:cNvSpPr>
          <p:nvPr>
            <p:ph type="sldNum" sz="quarter" idx="12"/>
            <p:custDataLst>
              <p:tags r:id="rId6"/>
            </p:custDataLst>
          </p:nvPr>
        </p:nvSpPr>
        <p:spPr/>
        <p:txBody>
          <a:bodyPr/>
          <a:lstStyle/>
          <a:p>
            <a:pPr>
              <a:defRPr/>
            </a:pPr>
            <a:fld id="{BA78D840-0F14-43B1-A215-477C3AA0E27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custDataLst>
              <p:tags r:id="rId2"/>
            </p:custDataLst>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custDataLst>
              <p:tags r:id="rId3"/>
            </p:custDataLst>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custDataLst>
              <p:tags r:id="rId4"/>
            </p:custDataLst>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custDataLst>
              <p:tags r:id="rId6"/>
            </p:custDataLst>
          </p:nvPr>
        </p:nvSpPr>
        <p:spPr/>
        <p:txBody>
          <a:bodyPr/>
          <a:lstStyle/>
          <a:p>
            <a:pPr>
              <a:defRPr/>
            </a:pPr>
            <a:fld id="{812B45A2-122E-4882-B3EA-8B67FE1B3368}" type="datetime1">
              <a:rPr lang="en-US" smtClean="0"/>
              <a:t>9/25/2013</a:t>
            </a:fld>
            <a:endParaRPr lang="en-US" dirty="0"/>
          </a:p>
        </p:txBody>
      </p:sp>
      <p:sp>
        <p:nvSpPr>
          <p:cNvPr id="8" name="Footer Placeholder 7"/>
          <p:cNvSpPr>
            <a:spLocks noGrp="1"/>
          </p:cNvSpPr>
          <p:nvPr>
            <p:ph type="ftr" sz="quarter" idx="11"/>
            <p:custDataLst>
              <p:tags r:id="rId7"/>
            </p:custDataLst>
          </p:nvPr>
        </p:nvSpPr>
        <p:spPr/>
        <p:txBody>
          <a:bodyPr/>
          <a:lstStyle/>
          <a:p>
            <a:pPr>
              <a:defRPr/>
            </a:pPr>
            <a:endParaRPr lang="en-US" dirty="0"/>
          </a:p>
        </p:txBody>
      </p:sp>
      <p:sp>
        <p:nvSpPr>
          <p:cNvPr id="9" name="Slide Number Placeholder 8"/>
          <p:cNvSpPr>
            <a:spLocks noGrp="1"/>
          </p:cNvSpPr>
          <p:nvPr>
            <p:ph type="sldNum" sz="quarter" idx="12"/>
            <p:custDataLst>
              <p:tags r:id="rId8"/>
            </p:custDataLst>
          </p:nvPr>
        </p:nvSpPr>
        <p:spPr/>
        <p:txBody>
          <a:bodyPr/>
          <a:lstStyle/>
          <a:p>
            <a:pPr>
              <a:defRPr/>
            </a:pPr>
            <a:fld id="{290B4220-C739-490C-AFF9-F44CDC3C44D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custDataLst>
              <p:tags r:id="rId1"/>
            </p:custDataLst>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custDataLst>
              <p:tags r:id="rId2"/>
            </p:custDataLst>
          </p:nvPr>
        </p:nvSpPr>
        <p:spPr/>
        <p:txBody>
          <a:bodyPr/>
          <a:lstStyle/>
          <a:p>
            <a:r>
              <a:rPr lang="en-US" smtClean="0"/>
              <a:t>Click to edit Master title style</a:t>
            </a:r>
            <a:endParaRPr/>
          </a:p>
        </p:txBody>
      </p:sp>
      <p:sp>
        <p:nvSpPr>
          <p:cNvPr id="3" name="Date Placeholder 2"/>
          <p:cNvSpPr>
            <a:spLocks noGrp="1"/>
          </p:cNvSpPr>
          <p:nvPr>
            <p:ph type="dt" sz="half" idx="10"/>
            <p:custDataLst>
              <p:tags r:id="rId3"/>
            </p:custDataLst>
          </p:nvPr>
        </p:nvSpPr>
        <p:spPr/>
        <p:txBody>
          <a:bodyPr/>
          <a:lstStyle/>
          <a:p>
            <a:pPr>
              <a:defRPr/>
            </a:pPr>
            <a:fld id="{0B030481-4D61-4D4B-8A4C-E449EA5D6C5A}" type="datetime1">
              <a:rPr lang="en-US" smtClean="0"/>
              <a:t>9/25/2013</a:t>
            </a:fld>
            <a:endParaRPr lang="en-US" dirty="0"/>
          </a:p>
        </p:txBody>
      </p:sp>
      <p:sp>
        <p:nvSpPr>
          <p:cNvPr id="4" name="Footer Placeholder 3"/>
          <p:cNvSpPr>
            <a:spLocks noGrp="1"/>
          </p:cNvSpPr>
          <p:nvPr>
            <p:ph type="ftr" sz="quarter" idx="11"/>
            <p:custDataLst>
              <p:tags r:id="rId4"/>
            </p:custDataLst>
          </p:nvPr>
        </p:nvSpPr>
        <p:spPr/>
        <p:txBody>
          <a:bodyPr/>
          <a:lstStyle/>
          <a:p>
            <a:pPr>
              <a:defRPr/>
            </a:pPr>
            <a:endParaRPr lang="en-US" dirty="0"/>
          </a:p>
        </p:txBody>
      </p:sp>
      <p:sp>
        <p:nvSpPr>
          <p:cNvPr id="5" name="Slide Number Placeholder 4"/>
          <p:cNvSpPr>
            <a:spLocks noGrp="1"/>
          </p:cNvSpPr>
          <p:nvPr>
            <p:ph type="sldNum" sz="quarter" idx="12"/>
            <p:custDataLst>
              <p:tags r:id="rId5"/>
            </p:custDataLst>
          </p:nvPr>
        </p:nvSpPr>
        <p:spPr/>
        <p:txBody>
          <a:bodyPr/>
          <a:lstStyle/>
          <a:p>
            <a:pPr>
              <a:defRPr/>
            </a:pPr>
            <a:fld id="{26C6232F-5628-43DC-BAA4-9B79B7AC3A9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custDataLst>
              <p:tags r:id="rId1"/>
            </p:custDataLst>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Date Placeholder 1"/>
          <p:cNvSpPr>
            <a:spLocks noGrp="1"/>
          </p:cNvSpPr>
          <p:nvPr>
            <p:ph type="dt" sz="half" idx="10"/>
            <p:custDataLst>
              <p:tags r:id="rId2"/>
            </p:custDataLst>
          </p:nvPr>
        </p:nvSpPr>
        <p:spPr/>
        <p:txBody>
          <a:bodyPr/>
          <a:lstStyle/>
          <a:p>
            <a:pPr>
              <a:defRPr/>
            </a:pPr>
            <a:fld id="{4CB36240-8027-4311-8C9E-2E2AF8F25D28}" type="datetime1">
              <a:rPr lang="en-US" smtClean="0"/>
              <a:t>9/25/2013</a:t>
            </a:fld>
            <a:endParaRPr lang="en-US" dirty="0"/>
          </a:p>
        </p:txBody>
      </p:sp>
      <p:sp>
        <p:nvSpPr>
          <p:cNvPr id="3" name="Footer Placeholder 2"/>
          <p:cNvSpPr>
            <a:spLocks noGrp="1"/>
          </p:cNvSpPr>
          <p:nvPr>
            <p:ph type="ftr" sz="quarter" idx="11"/>
            <p:custDataLst>
              <p:tags r:id="rId3"/>
            </p:custDataLst>
          </p:nvPr>
        </p:nvSpPr>
        <p:spPr/>
        <p:txBody>
          <a:bodyPr/>
          <a:lstStyle/>
          <a:p>
            <a:pPr>
              <a:defRPr/>
            </a:pPr>
            <a:endParaRPr lang="en-US" dirty="0"/>
          </a:p>
        </p:txBody>
      </p:sp>
      <p:sp>
        <p:nvSpPr>
          <p:cNvPr id="4" name="Slide Number Placeholder 3"/>
          <p:cNvSpPr>
            <a:spLocks noGrp="1"/>
          </p:cNvSpPr>
          <p:nvPr>
            <p:ph type="sldNum" sz="quarter" idx="12"/>
            <p:custDataLst>
              <p:tags r:id="rId4"/>
            </p:custDataLst>
          </p:nvPr>
        </p:nvSpPr>
        <p:spPr/>
        <p:txBody>
          <a:bodyPr/>
          <a:lstStyle/>
          <a:p>
            <a:pPr>
              <a:defRPr/>
            </a:pPr>
            <a:fld id="{31489B78-8200-4A68-89A7-EE38911DFF4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custDataLst>
              <p:tags r:id="rId2"/>
            </p:custDataLst>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custDataLst>
              <p:tags r:id="rId3"/>
            </p:custDataLst>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pPr>
              <a:defRPr/>
            </a:pPr>
            <a:fld id="{02CB740C-E908-4769-8373-8CF8A58F081E}" type="datetime1">
              <a:rPr lang="en-US" smtClean="0"/>
              <a:t>9/25/2013</a:t>
            </a:fld>
            <a:endParaRPr lang="en-US" dirty="0"/>
          </a:p>
        </p:txBody>
      </p:sp>
      <p:sp>
        <p:nvSpPr>
          <p:cNvPr id="6" name="Footer Placeholder 5"/>
          <p:cNvSpPr>
            <a:spLocks noGrp="1"/>
          </p:cNvSpPr>
          <p:nvPr>
            <p:ph type="ftr" sz="quarter" idx="11"/>
            <p:custDataLst>
              <p:tags r:id="rId5"/>
            </p:custDataLst>
          </p:nvPr>
        </p:nvSpPr>
        <p:spPr/>
        <p:txBody>
          <a:bodyPr/>
          <a:lstStyle/>
          <a:p>
            <a:pPr>
              <a:defRPr/>
            </a:pPr>
            <a:endParaRPr lang="en-US" dirty="0"/>
          </a:p>
        </p:txBody>
      </p:sp>
      <p:sp>
        <p:nvSpPr>
          <p:cNvPr id="7" name="Slide Number Placeholder 6"/>
          <p:cNvSpPr>
            <a:spLocks noGrp="1"/>
          </p:cNvSpPr>
          <p:nvPr>
            <p:ph type="sldNum" sz="quarter" idx="12"/>
            <p:custDataLst>
              <p:tags r:id="rId6"/>
            </p:custDataLst>
          </p:nvPr>
        </p:nvSpPr>
        <p:spPr/>
        <p:txBody>
          <a:bodyPr/>
          <a:lstStyle/>
          <a:p>
            <a:pPr>
              <a:defRPr/>
            </a:pPr>
            <a:fld id="{45436082-EF72-4369-A3C0-3F696763B31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custDataLst>
              <p:tags r:id="rId2"/>
            </p:custDataLst>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custDataLst>
              <p:tags r:id="rId3"/>
            </p:custDataLst>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pPr>
              <a:defRPr/>
            </a:pPr>
            <a:fld id="{E7D48EC9-AAE4-423F-A730-751C93EFD47C}" type="datetime1">
              <a:rPr lang="en-US" smtClean="0"/>
              <a:t>9/25/2013</a:t>
            </a:fld>
            <a:endParaRPr lang="en-US" dirty="0"/>
          </a:p>
        </p:txBody>
      </p:sp>
      <p:sp>
        <p:nvSpPr>
          <p:cNvPr id="6" name="Footer Placeholder 5"/>
          <p:cNvSpPr>
            <a:spLocks noGrp="1"/>
          </p:cNvSpPr>
          <p:nvPr>
            <p:ph type="ftr" sz="quarter" idx="11"/>
            <p:custDataLst>
              <p:tags r:id="rId5"/>
            </p:custDataLst>
          </p:nvPr>
        </p:nvSpPr>
        <p:spPr/>
        <p:txBody>
          <a:bodyPr/>
          <a:lstStyle/>
          <a:p>
            <a:pPr>
              <a:defRPr/>
            </a:pPr>
            <a:endParaRPr lang="en-US" dirty="0"/>
          </a:p>
        </p:txBody>
      </p:sp>
      <p:sp>
        <p:nvSpPr>
          <p:cNvPr id="7" name="Slide Number Placeholder 6"/>
          <p:cNvSpPr>
            <a:spLocks noGrp="1"/>
          </p:cNvSpPr>
          <p:nvPr>
            <p:ph type="sldNum" sz="quarter" idx="12"/>
            <p:custDataLst>
              <p:tags r:id="rId6"/>
            </p:custDataLst>
          </p:nvPr>
        </p:nvSpPr>
        <p:spPr/>
        <p:txBody>
          <a:bodyPr/>
          <a:lstStyle/>
          <a:p>
            <a:pPr>
              <a:defRPr/>
            </a:pPr>
            <a:fld id="{4CDACBD9-E471-4BCD-AE0C-32667E869F84}"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custDataLst>
              <p:tags r:id="rId13"/>
            </p:custDataLst>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custDataLst>
              <p:tags r:id="rId14"/>
            </p:custDataLst>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custDataLst>
              <p:tags r:id="rId15"/>
            </p:custDataLst>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custDataLst>
              <p:tags r:id="rId16"/>
            </p:custDataLst>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pPr>
              <a:defRPr/>
            </a:pPr>
            <a:fld id="{5D09926B-8A73-4E4A-B0E9-FE835B7A1791}" type="datetime1">
              <a:rPr lang="en-US" smtClean="0"/>
              <a:t>9/25/2013</a:t>
            </a:fld>
            <a:endParaRPr lang="en-US" dirty="0"/>
          </a:p>
        </p:txBody>
      </p:sp>
      <p:sp>
        <p:nvSpPr>
          <p:cNvPr id="5" name="Footer Placeholder 4"/>
          <p:cNvSpPr>
            <a:spLocks noGrp="1"/>
          </p:cNvSpPr>
          <p:nvPr>
            <p:ph type="ftr" sz="quarter" idx="3"/>
            <p:custDataLst>
              <p:tags r:id="rId17"/>
            </p:custDataLst>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a:defRPr/>
            </a:pPr>
            <a:endParaRPr lang="en-US" dirty="0"/>
          </a:p>
        </p:txBody>
      </p:sp>
      <p:sp>
        <p:nvSpPr>
          <p:cNvPr id="6" name="Slide Number Placeholder 5"/>
          <p:cNvSpPr>
            <a:spLocks noGrp="1"/>
          </p:cNvSpPr>
          <p:nvPr>
            <p:ph type="sldNum" sz="quarter" idx="4"/>
            <p:custDataLst>
              <p:tags r:id="rId18"/>
            </p:custDataLst>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pPr>
              <a:defRPr/>
            </a:pPr>
            <a:fld id="{C83B3224-D865-4130-878B-79A9B0A8F14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92EDDDF-575F-45B0-87D0-4A9526067E58}" type="slidenum">
              <a:rPr lang="en-US" smtClean="0"/>
              <a:pPr>
                <a:defRPr/>
              </a:pPr>
              <a:t>1</a:t>
            </a:fld>
            <a:endParaRPr lang="en-US" dirty="0"/>
          </a:p>
        </p:txBody>
      </p:sp>
      <p:sp>
        <p:nvSpPr>
          <p:cNvPr id="5" name="Subtitle 4"/>
          <p:cNvSpPr>
            <a:spLocks noGrp="1"/>
          </p:cNvSpPr>
          <p:nvPr>
            <p:ph type="subTitle" idx="1"/>
          </p:nvPr>
        </p:nvSpPr>
        <p:spPr>
          <a:xfrm>
            <a:off x="1837267" y="5867400"/>
            <a:ext cx="7306733" cy="533400"/>
          </a:xfrm>
        </p:spPr>
        <p:txBody>
          <a:bodyPr>
            <a:normAutofit/>
          </a:bodyPr>
          <a:lstStyle/>
          <a:p>
            <a:r>
              <a:rPr lang="en-US" dirty="0" smtClean="0"/>
              <a:t>Mark Trump &amp; Brenden Heidrich &amp; Daniel Beck</a:t>
            </a:r>
          </a:p>
        </p:txBody>
      </p:sp>
      <p:sp>
        <p:nvSpPr>
          <p:cNvPr id="2" name="Title 1"/>
          <p:cNvSpPr>
            <a:spLocks noGrp="1"/>
          </p:cNvSpPr>
          <p:nvPr>
            <p:ph type="ctrTitle"/>
          </p:nvPr>
        </p:nvSpPr>
        <p:spPr>
          <a:xfrm>
            <a:off x="1828800" y="4572000"/>
            <a:ext cx="6553200" cy="1295400"/>
          </a:xfrm>
        </p:spPr>
        <p:txBody>
          <a:bodyPr/>
          <a:lstStyle/>
          <a:p>
            <a:r>
              <a:rPr lang="en-US" dirty="0" smtClean="0"/>
              <a:t>Operational Impacts of High Reactivity Targets</a:t>
            </a:r>
            <a:r>
              <a:rPr lang="en-US" sz="1400" dirty="0" smtClean="0"/>
              <a:t> or the perils of relearning old lessons in a new regulatory environment.</a:t>
            </a:r>
            <a:endParaRPr lang="en-US" dirty="0"/>
          </a:p>
        </p:txBody>
      </p:sp>
      <p:pic>
        <p:nvPicPr>
          <p:cNvPr id="1028" name="Picture 4" descr="D:\Picture_Files\Reactor\Facility\breazeal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73152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Picture_Files\Reactor\posters\RSE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trtr temp\Reactor_Co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966912"/>
            <a:ext cx="1828800" cy="24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5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Review concerns </a:t>
            </a:r>
            <a:br>
              <a:rPr lang="en-US" sz="3200" dirty="0" smtClean="0"/>
            </a:br>
            <a:r>
              <a:rPr lang="en-US" sz="3200" dirty="0" smtClean="0"/>
              <a:t>tests and predictions</a:t>
            </a:r>
            <a:endParaRPr lang="en-US" sz="3200" dirty="0"/>
          </a:p>
        </p:txBody>
      </p:sp>
      <p:sp>
        <p:nvSpPr>
          <p:cNvPr id="3" name="Content Placeholder 2"/>
          <p:cNvSpPr>
            <a:spLocks noGrp="1"/>
          </p:cNvSpPr>
          <p:nvPr>
            <p:ph idx="1"/>
          </p:nvPr>
        </p:nvSpPr>
        <p:spPr>
          <a:xfrm>
            <a:off x="2133600" y="1219200"/>
            <a:ext cx="6934200" cy="1676400"/>
          </a:xfrm>
        </p:spPr>
        <p:txBody>
          <a:bodyPr>
            <a:normAutofit/>
          </a:bodyPr>
          <a:lstStyle/>
          <a:p>
            <a:pPr marL="0" indent="0">
              <a:buNone/>
            </a:pPr>
            <a:r>
              <a:rPr lang="en-US" sz="2400" dirty="0"/>
              <a:t/>
            </a:r>
            <a:br>
              <a:rPr lang="en-US" sz="2400" dirty="0"/>
            </a:br>
            <a:r>
              <a:rPr lang="en-US" sz="2400" dirty="0"/>
              <a:t/>
            </a:r>
            <a:br>
              <a:rPr lang="en-US" sz="2400" dirty="0"/>
            </a:br>
            <a:r>
              <a:rPr lang="en-US" sz="2400" dirty="0" smtClean="0"/>
              <a:t>Review Concern </a:t>
            </a:r>
            <a:r>
              <a:rPr lang="en-US" sz="2400" dirty="0"/>
              <a:t>– Heat </a:t>
            </a:r>
            <a:r>
              <a:rPr lang="en-US" sz="2400" dirty="0" smtClean="0"/>
              <a:t>Production --- Swelling</a:t>
            </a:r>
          </a:p>
          <a:p>
            <a:pPr marL="0" indent="0">
              <a:buNone/>
            </a:pPr>
            <a:endParaRPr lang="en-US" sz="2400" dirty="0" smtClean="0"/>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rtr temp\Reactor_Co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372641"/>
            <a:ext cx="1828800" cy="24733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5"/>
          <p:cNvGraphicFramePr>
            <a:graphicFrameLocks/>
          </p:cNvGraphicFramePr>
          <p:nvPr>
            <p:extLst>
              <p:ext uri="{D42A27DB-BD31-4B8C-83A1-F6EECF244321}">
                <p14:modId xmlns:p14="http://schemas.microsoft.com/office/powerpoint/2010/main" val="4238191184"/>
              </p:ext>
            </p:extLst>
          </p:nvPr>
        </p:nvGraphicFramePr>
        <p:xfrm>
          <a:off x="2057400" y="2895600"/>
          <a:ext cx="6781800" cy="3581396"/>
        </p:xfrm>
        <a:graphic>
          <a:graphicData uri="http://schemas.openxmlformats.org/drawingml/2006/table">
            <a:tbl>
              <a:tblPr/>
              <a:tblGrid>
                <a:gridCol w="936229"/>
                <a:gridCol w="1105918"/>
                <a:gridCol w="2668248"/>
                <a:gridCol w="1176136"/>
                <a:gridCol w="895269"/>
              </a:tblGrid>
              <a:tr h="255814">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Calibri"/>
                        </a:rPr>
                        <a:t>MCNP     F6 </a:t>
                      </a:r>
                      <a:r>
                        <a:rPr lang="en-US" sz="1600" b="1" i="0" u="none" strike="noStrike" dirty="0">
                          <a:solidFill>
                            <a:srgbClr val="000000"/>
                          </a:solidFill>
                          <a:effectLst/>
                          <a:latin typeface="Calibri"/>
                        </a:rPr>
                        <a:t>tally results</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r>
              <a:tr h="255814">
                <a:tc>
                  <a:txBody>
                    <a:bodyPr/>
                    <a:lstStyle/>
                    <a:p>
                      <a:pPr algn="l" fontAlgn="b"/>
                      <a:r>
                        <a:rPr lang="en-US" sz="1600" b="1" i="0" u="none" strike="noStrike" dirty="0">
                          <a:solidFill>
                            <a:srgbClr val="000000"/>
                          </a:solidFill>
                          <a:effectLst/>
                          <a:latin typeface="Calibri"/>
                        </a:rPr>
                        <a:t>Rev. 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mass (g)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mev/g/source particle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MeV/s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Watts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55814">
                <a:tc>
                  <a:txBody>
                    <a:bodyPr/>
                    <a:lstStyle/>
                    <a:p>
                      <a:pPr algn="l" fontAlgn="b"/>
                      <a:r>
                        <a:rPr lang="en-US" sz="1600" b="0" i="0" u="none" strike="noStrike" dirty="0">
                          <a:solidFill>
                            <a:srgbClr val="000000"/>
                          </a:solidFill>
                          <a:effectLst/>
                          <a:latin typeface="Calibri"/>
                        </a:rPr>
                        <a:t>sides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1.37E-04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7.15E+14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14">
                <a:tc>
                  <a:txBody>
                    <a:bodyPr/>
                    <a:lstStyle/>
                    <a:p>
                      <a:pPr algn="l" fontAlgn="b"/>
                      <a:r>
                        <a:rPr lang="en-US" sz="1600" b="0" i="0" u="none" strike="noStrike" dirty="0">
                          <a:solidFill>
                            <a:srgbClr val="000000"/>
                          </a:solidFill>
                          <a:effectLst/>
                          <a:latin typeface="Calibri"/>
                        </a:rPr>
                        <a:t>bottom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1.33E-04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2.34E+14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14">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Calibri"/>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Calibri"/>
                        </a:rPr>
                        <a:t>152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55814">
                <a:tc>
                  <a:txBody>
                    <a:bodyPr/>
                    <a:lstStyle/>
                    <a:p>
                      <a:pPr algn="l" fontAlgn="b"/>
                      <a:r>
                        <a:rPr lang="en-US" sz="1600" b="1" i="0" u="none" strike="noStrike" dirty="0">
                          <a:solidFill>
                            <a:srgbClr val="000000"/>
                          </a:solidFill>
                          <a:effectLst/>
                          <a:latin typeface="Calibri"/>
                        </a:rPr>
                        <a:t>Rev. 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55814">
                <a:tc>
                  <a:txBody>
                    <a:bodyPr/>
                    <a:lstStyle/>
                    <a:p>
                      <a:pPr algn="l" fontAlgn="b"/>
                      <a:r>
                        <a:rPr lang="en-US" sz="1600" b="0" i="0" u="none" strike="noStrike" dirty="0">
                          <a:solidFill>
                            <a:srgbClr val="000000"/>
                          </a:solidFill>
                          <a:effectLst/>
                          <a:latin typeface="Calibri"/>
                        </a:rPr>
                        <a:t>sides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1.89E-04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5.3E+14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14">
                <a:tc>
                  <a:txBody>
                    <a:bodyPr/>
                    <a:lstStyle/>
                    <a:p>
                      <a:pPr algn="l" fontAlgn="b"/>
                      <a:r>
                        <a:rPr lang="en-US" sz="1600" b="0" i="0" u="none" strike="noStrike" dirty="0">
                          <a:solidFill>
                            <a:srgbClr val="000000"/>
                          </a:solidFill>
                          <a:effectLst/>
                          <a:latin typeface="Calibri"/>
                        </a:rPr>
                        <a:t>bottom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2.03E-04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2.2E+14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14">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Calibri"/>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Calibri"/>
                        </a:rPr>
                        <a:t>120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55814">
                <a:tc>
                  <a:txBody>
                    <a:bodyPr/>
                    <a:lstStyle/>
                    <a:p>
                      <a:pPr algn="l" fontAlgn="b"/>
                      <a:r>
                        <a:rPr lang="en-US" sz="1600" b="1" i="0" u="none" strike="noStrike" dirty="0">
                          <a:solidFill>
                            <a:srgbClr val="000000"/>
                          </a:solidFill>
                          <a:effectLst/>
                          <a:latin typeface="Calibri"/>
                        </a:rPr>
                        <a:t>Rev 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55814">
                <a:tc>
                  <a:txBody>
                    <a:bodyPr/>
                    <a:lstStyle/>
                    <a:p>
                      <a:pPr algn="l" fontAlgn="b"/>
                      <a:r>
                        <a:rPr lang="en-US" sz="1600" b="0" i="0" u="none" strike="noStrike" dirty="0">
                          <a:solidFill>
                            <a:srgbClr val="000000"/>
                          </a:solidFill>
                          <a:effectLst/>
                          <a:latin typeface="Calibri"/>
                        </a:rPr>
                        <a:t>sides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1.89E-04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3.9E+14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14">
                <a:tc>
                  <a:txBody>
                    <a:bodyPr/>
                    <a:lstStyle/>
                    <a:p>
                      <a:pPr algn="l" fontAlgn="b"/>
                      <a:r>
                        <a:rPr lang="en-US" sz="1600" b="0" i="0" u="none" strike="noStrike" dirty="0">
                          <a:solidFill>
                            <a:srgbClr val="000000"/>
                          </a:solidFill>
                          <a:effectLst/>
                          <a:latin typeface="Calibri"/>
                        </a:rPr>
                        <a:t>bottom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3.02E-04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7.8E+13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14">
                <a:tc>
                  <a:txBody>
                    <a:bodyPr/>
                    <a:lstStyle/>
                    <a:p>
                      <a:pPr algn="l" fontAlgn="b"/>
                      <a:r>
                        <a:rPr lang="en-US" sz="1600" b="0" i="0" u="none" strike="noStrike" dirty="0">
                          <a:solidFill>
                            <a:srgbClr val="000000"/>
                          </a:solidFill>
                          <a:effectLst/>
                          <a:latin typeface="Calibri"/>
                        </a:rPr>
                        <a:t>plug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1.66E-04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8.1E+13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14">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Calibri"/>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Calibri"/>
                        </a:rPr>
                        <a:t>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85828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t>Review concerns </a:t>
            </a:r>
            <a:br>
              <a:rPr lang="en-US" sz="4000" dirty="0" smtClean="0"/>
            </a:br>
            <a:r>
              <a:rPr lang="en-US" sz="4000" dirty="0" smtClean="0"/>
              <a:t>tests and predictions</a:t>
            </a:r>
            <a:endParaRPr lang="en-US" sz="4000" dirty="0"/>
          </a:p>
        </p:txBody>
      </p:sp>
      <p:sp>
        <p:nvSpPr>
          <p:cNvPr id="3" name="Content Placeholder 2"/>
          <p:cNvSpPr>
            <a:spLocks noGrp="1"/>
          </p:cNvSpPr>
          <p:nvPr>
            <p:ph idx="1"/>
          </p:nvPr>
        </p:nvSpPr>
        <p:spPr>
          <a:xfrm>
            <a:off x="1905000" y="1219200"/>
            <a:ext cx="7239000" cy="5562600"/>
          </a:xfrm>
        </p:spPr>
        <p:txBody>
          <a:bodyPr>
            <a:normAutofit/>
          </a:bodyPr>
          <a:lstStyle/>
          <a:p>
            <a:pPr marL="0" indent="0">
              <a:buNone/>
            </a:pPr>
            <a:r>
              <a:rPr lang="en-US" sz="2400" dirty="0"/>
              <a:t/>
            </a:r>
            <a:br>
              <a:rPr lang="en-US" sz="2400" dirty="0"/>
            </a:br>
            <a:r>
              <a:rPr lang="en-US" sz="2400" dirty="0"/>
              <a:t/>
            </a:r>
            <a:br>
              <a:rPr lang="en-US" sz="2400" dirty="0"/>
            </a:br>
            <a:r>
              <a:rPr lang="en-US" sz="2400" dirty="0" smtClean="0"/>
              <a:t>Review Concern </a:t>
            </a:r>
            <a:r>
              <a:rPr lang="en-US" sz="2400" dirty="0"/>
              <a:t>– Heat </a:t>
            </a:r>
            <a:r>
              <a:rPr lang="en-US" sz="2400" dirty="0" smtClean="0"/>
              <a:t>Production --- Swelling</a:t>
            </a:r>
          </a:p>
          <a:p>
            <a:pPr marL="0" indent="0">
              <a:buNone/>
            </a:pPr>
            <a:endParaRPr lang="en-US" sz="2400" dirty="0" smtClean="0"/>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rtr temp\Reactor_Co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372641"/>
            <a:ext cx="1828800" cy="24733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p:cNvGraphicFramePr>
            <a:graphicFrameLocks/>
          </p:cNvGraphicFramePr>
          <p:nvPr>
            <p:extLst>
              <p:ext uri="{D42A27DB-BD31-4B8C-83A1-F6EECF244321}">
                <p14:modId xmlns:p14="http://schemas.microsoft.com/office/powerpoint/2010/main" val="1961923163"/>
              </p:ext>
            </p:extLst>
          </p:nvPr>
        </p:nvGraphicFramePr>
        <p:xfrm>
          <a:off x="2209800" y="3028134"/>
          <a:ext cx="6248400" cy="38401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668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Reactivity Concerns</a:t>
            </a:r>
            <a:br>
              <a:rPr lang="en-US" dirty="0" smtClean="0"/>
            </a:br>
            <a:r>
              <a:rPr lang="en-US" dirty="0" smtClean="0"/>
              <a:t>Predictions and Checks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0330132"/>
              </p:ext>
            </p:extLst>
          </p:nvPr>
        </p:nvGraphicFramePr>
        <p:xfrm>
          <a:off x="2209799" y="1295399"/>
          <a:ext cx="6400801" cy="4572000"/>
        </p:xfrm>
        <a:graphic>
          <a:graphicData uri="http://schemas.openxmlformats.org/drawingml/2006/table">
            <a:tbl>
              <a:tblPr/>
              <a:tblGrid>
                <a:gridCol w="1163782"/>
                <a:gridCol w="1355394"/>
                <a:gridCol w="2135952"/>
                <a:gridCol w="1745673"/>
              </a:tblGrid>
              <a:tr h="914400">
                <a:tc>
                  <a:txBody>
                    <a:bodyPr/>
                    <a:lstStyle/>
                    <a:p>
                      <a:pPr algn="ctr" fontAlgn="b"/>
                      <a:r>
                        <a:rPr lang="en-US" sz="2400" b="1" i="0" u="none" strike="noStrike" dirty="0">
                          <a:solidFill>
                            <a:srgbClr val="000000"/>
                          </a:solidFill>
                          <a:effectLst/>
                          <a:latin typeface="Calibri"/>
                        </a:rPr>
                        <a:t>Design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MCNP</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Measurement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Deviation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914400">
                <a:tc>
                  <a:txBody>
                    <a:bodyPr/>
                    <a:lstStyle/>
                    <a:p>
                      <a:pPr algn="ctr" fontAlgn="b"/>
                      <a:r>
                        <a:rPr lang="en-US" sz="2400" b="1" i="0" u="none" strike="noStrike" dirty="0">
                          <a:solidFill>
                            <a:srgbClr val="000000"/>
                          </a:solidFill>
                          <a:effectLst/>
                          <a:latin typeface="Calibri"/>
                        </a:rPr>
                        <a:t>rev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4400">
                <a:tc>
                  <a:txBody>
                    <a:bodyPr/>
                    <a:lstStyle/>
                    <a:p>
                      <a:pPr algn="ctr" fontAlgn="b"/>
                      <a:r>
                        <a:rPr lang="en-US" sz="2400" b="1" i="0" u="none" strike="noStrike" dirty="0">
                          <a:solidFill>
                            <a:srgbClr val="000000"/>
                          </a:solidFill>
                          <a:effectLst/>
                          <a:latin typeface="Calibri"/>
                        </a:rPr>
                        <a:t>rev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4400">
                <a:tc>
                  <a:txBody>
                    <a:bodyPr/>
                    <a:lstStyle/>
                    <a:p>
                      <a:pPr algn="ctr" fontAlgn="b"/>
                      <a:r>
                        <a:rPr lang="en-US" sz="2400" b="1" i="0" u="none" strike="noStrike" dirty="0">
                          <a:solidFill>
                            <a:srgbClr val="000000"/>
                          </a:solidFill>
                          <a:effectLst/>
                          <a:latin typeface="Calibri"/>
                        </a:rPr>
                        <a:t>rev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4400">
                <a:tc>
                  <a:txBody>
                    <a:bodyPr/>
                    <a:lstStyle/>
                    <a:p>
                      <a:pPr algn="ctr" fontAlgn="b"/>
                      <a:r>
                        <a:rPr lang="en-US" sz="2400" b="1" i="0" u="none" strike="noStrike" dirty="0">
                          <a:solidFill>
                            <a:srgbClr val="000000"/>
                          </a:solidFill>
                          <a:effectLst/>
                          <a:latin typeface="Calibri"/>
                        </a:rPr>
                        <a:t>rev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E51DB569-0B95-47D5-95D3-41294590F4B3}" type="slidenum">
              <a:rPr lang="en-US" smtClean="0"/>
              <a:pPr>
                <a:defRPr/>
              </a:pPr>
              <a:t>12</a:t>
            </a:fld>
            <a:endParaRPr lang="en-US" dirty="0"/>
          </a:p>
        </p:txBody>
      </p:sp>
      <p:pic>
        <p:nvPicPr>
          <p:cNvPr id="6"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6096000"/>
            <a:ext cx="6934200" cy="369332"/>
          </a:xfrm>
          <a:prstGeom prst="rect">
            <a:avLst/>
          </a:prstGeom>
          <a:noFill/>
        </p:spPr>
        <p:txBody>
          <a:bodyPr wrap="square" rtlCol="0">
            <a:spAutoFit/>
          </a:bodyPr>
          <a:lstStyle/>
          <a:p>
            <a:r>
              <a:rPr lang="en-US" dirty="0" smtClean="0"/>
              <a:t>Flux maps OK with Conservative affect on Nuclear Instruments </a:t>
            </a:r>
            <a:endParaRPr lang="en-US" dirty="0"/>
          </a:p>
        </p:txBody>
      </p:sp>
    </p:spTree>
    <p:extLst>
      <p:ext uri="{BB962C8B-B14F-4D97-AF65-F5344CB8AC3E}">
        <p14:creationId xmlns:p14="http://schemas.microsoft.com/office/powerpoint/2010/main" val="104592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t>Flux Runs</a:t>
            </a:r>
            <a:endParaRPr lang="en-US" sz="4000" dirty="0"/>
          </a:p>
        </p:txBody>
      </p:sp>
      <p:sp>
        <p:nvSpPr>
          <p:cNvPr id="3" name="Content Placeholder 2"/>
          <p:cNvSpPr>
            <a:spLocks noGrp="1"/>
          </p:cNvSpPr>
          <p:nvPr>
            <p:ph idx="1"/>
          </p:nvPr>
        </p:nvSpPr>
        <p:spPr>
          <a:xfrm>
            <a:off x="1905000" y="1371600"/>
            <a:ext cx="7239000" cy="5410200"/>
          </a:xfrm>
        </p:spPr>
        <p:txBody>
          <a:bodyPr>
            <a:normAutofit lnSpcReduction="10000"/>
          </a:bodyPr>
          <a:lstStyle/>
          <a:p>
            <a:pPr marL="0" indent="0">
              <a:buNone/>
            </a:pPr>
            <a:r>
              <a:rPr lang="en-US" sz="2400" dirty="0"/>
              <a:t/>
            </a:r>
            <a:br>
              <a:rPr lang="en-US" sz="2400" dirty="0"/>
            </a:br>
            <a:r>
              <a:rPr lang="en-US" sz="2400" dirty="0"/>
              <a:t/>
            </a:r>
            <a:br>
              <a:rPr lang="en-US" sz="2400" dirty="0"/>
            </a:br>
            <a:r>
              <a:rPr lang="en-US" sz="2400" dirty="0" smtClean="0"/>
              <a:t>2 hour flux run in central thimble</a:t>
            </a:r>
          </a:p>
          <a:p>
            <a:r>
              <a:rPr lang="en-US" sz="2400" dirty="0" smtClean="0"/>
              <a:t>Lot of oversight, reactivity checks, no problem except</a:t>
            </a:r>
          </a:p>
          <a:p>
            <a:r>
              <a:rPr lang="en-US" sz="2400" dirty="0" smtClean="0"/>
              <a:t>Could not get the sample holder open Boron Nitrate plug sealed itself</a:t>
            </a:r>
          </a:p>
          <a:p>
            <a:endParaRPr lang="en-US" sz="2400" dirty="0" smtClean="0"/>
          </a:p>
          <a:p>
            <a:r>
              <a:rPr lang="en-US" sz="2400" dirty="0" smtClean="0"/>
              <a:t>Couple days later another run with slight design change….. Same problem</a:t>
            </a:r>
          </a:p>
          <a:p>
            <a:pPr marL="0" indent="0">
              <a:buNone/>
            </a:pPr>
            <a:endParaRPr lang="en-US" sz="2400" dirty="0"/>
          </a:p>
          <a:p>
            <a:pPr marL="0" indent="0">
              <a:buNone/>
            </a:pPr>
            <a:r>
              <a:rPr lang="en-US" sz="2400" dirty="0" smtClean="0"/>
              <a:t>Third time is a charm …. Now routine….?</a:t>
            </a:r>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rtr temp\Reactor_Co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372641"/>
            <a:ext cx="1828800" cy="24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Operational Event</a:t>
            </a:r>
            <a:br>
              <a:rPr lang="en-US" sz="3200" dirty="0" smtClean="0"/>
            </a:br>
            <a:r>
              <a:rPr lang="en-US" sz="3200" dirty="0" smtClean="0"/>
              <a:t>High Power Scram - April </a:t>
            </a:r>
            <a:r>
              <a:rPr lang="en-US" sz="3200" dirty="0"/>
              <a:t>16 </a:t>
            </a:r>
          </a:p>
        </p:txBody>
      </p:sp>
      <p:sp>
        <p:nvSpPr>
          <p:cNvPr id="3" name="Content Placeholder 2"/>
          <p:cNvSpPr>
            <a:spLocks noGrp="1"/>
          </p:cNvSpPr>
          <p:nvPr>
            <p:ph idx="1"/>
          </p:nvPr>
        </p:nvSpPr>
        <p:spPr>
          <a:xfrm>
            <a:off x="1905000" y="1371600"/>
            <a:ext cx="7239000" cy="5410200"/>
          </a:xfrm>
        </p:spPr>
        <p:txBody>
          <a:bodyPr>
            <a:normAutofit/>
          </a:bodyPr>
          <a:lstStyle/>
          <a:p>
            <a:pPr marL="0" indent="0">
              <a:buNone/>
            </a:pPr>
            <a:r>
              <a:rPr lang="en-US" sz="2400" dirty="0"/>
              <a:t/>
            </a:r>
            <a:br>
              <a:rPr lang="en-US" sz="2400" dirty="0"/>
            </a:br>
            <a:r>
              <a:rPr lang="en-US" sz="2400" dirty="0"/>
              <a:t/>
            </a:r>
            <a:br>
              <a:rPr lang="en-US" sz="2400" dirty="0"/>
            </a:br>
            <a:r>
              <a:rPr lang="en-US" sz="2400" b="1" dirty="0" smtClean="0"/>
              <a:t>1415</a:t>
            </a:r>
            <a:r>
              <a:rPr lang="en-US" sz="2400" dirty="0" smtClean="0"/>
              <a:t> ADO assumes RO watch to get sample going.</a:t>
            </a:r>
          </a:p>
          <a:p>
            <a:pPr marL="0" indent="0">
              <a:buNone/>
            </a:pPr>
            <a:r>
              <a:rPr lang="en-US" sz="2400" b="1" dirty="0" smtClean="0"/>
              <a:t>1501</a:t>
            </a:r>
            <a:r>
              <a:rPr lang="en-US" sz="2400" dirty="0" smtClean="0"/>
              <a:t> Reactor @ 1 MW with sample in central thimble.</a:t>
            </a:r>
          </a:p>
          <a:p>
            <a:pPr marL="0" indent="0">
              <a:buNone/>
            </a:pPr>
            <a:r>
              <a:rPr lang="en-US" sz="2400" b="1" dirty="0" smtClean="0"/>
              <a:t>1520</a:t>
            </a:r>
            <a:r>
              <a:rPr lang="en-US" sz="2400" dirty="0" smtClean="0"/>
              <a:t> Watch Team turnover to “new” staff SRO and student RO.</a:t>
            </a:r>
          </a:p>
          <a:p>
            <a:pPr marL="0" indent="0">
              <a:buNone/>
            </a:pPr>
            <a:r>
              <a:rPr lang="en-US" sz="2400" b="1" dirty="0" smtClean="0"/>
              <a:t>1650</a:t>
            </a:r>
            <a:r>
              <a:rPr lang="en-US" sz="2400" dirty="0" smtClean="0"/>
              <a:t> RO/SRO discuss shutdown vs. pulling sample.  Pulling low reactivity timed samples at low power is “routine”.</a:t>
            </a:r>
          </a:p>
          <a:p>
            <a:pPr marL="0" indent="0">
              <a:buNone/>
            </a:pPr>
            <a:r>
              <a:rPr lang="en-US" sz="2400" b="1" dirty="0" smtClean="0"/>
              <a:t>1701</a:t>
            </a:r>
            <a:r>
              <a:rPr lang="en-US" sz="2400" dirty="0" smtClean="0"/>
              <a:t> Sampled pulled by SRO, High power scram (106% digital, 108% analog)  Peak power 1.328MW Fuel Temp increase 1 degree C</a:t>
            </a:r>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rtr temp\Reactor_Co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372641"/>
            <a:ext cx="1828800" cy="24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7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Operational Event</a:t>
            </a:r>
            <a:br>
              <a:rPr lang="en-US" sz="3200" dirty="0" smtClean="0"/>
            </a:br>
            <a:r>
              <a:rPr lang="en-US" sz="3200" dirty="0" smtClean="0"/>
              <a:t>Actions and causes</a:t>
            </a:r>
            <a:endParaRPr lang="en-US" sz="3200" dirty="0"/>
          </a:p>
        </p:txBody>
      </p:sp>
      <p:sp>
        <p:nvSpPr>
          <p:cNvPr id="3" name="Content Placeholder 2"/>
          <p:cNvSpPr>
            <a:spLocks noGrp="1"/>
          </p:cNvSpPr>
          <p:nvPr>
            <p:ph idx="1"/>
          </p:nvPr>
        </p:nvSpPr>
        <p:spPr>
          <a:xfrm>
            <a:off x="1905000" y="1600200"/>
            <a:ext cx="7239000" cy="5181600"/>
          </a:xfrm>
        </p:spPr>
        <p:txBody>
          <a:bodyPr>
            <a:normAutofit fontScale="92500" lnSpcReduction="10000"/>
          </a:bodyPr>
          <a:lstStyle/>
          <a:p>
            <a:pPr marL="0" indent="0">
              <a:spcBef>
                <a:spcPts val="600"/>
              </a:spcBef>
              <a:buNone/>
            </a:pPr>
            <a:r>
              <a:rPr lang="en-US" sz="2400" dirty="0"/>
              <a:t/>
            </a:r>
            <a:br>
              <a:rPr lang="en-US" sz="2400" dirty="0"/>
            </a:br>
            <a:r>
              <a:rPr lang="en-US" sz="2400" b="1" dirty="0" smtClean="0"/>
              <a:t>Immediate actions</a:t>
            </a:r>
          </a:p>
          <a:p>
            <a:pPr>
              <a:spcBef>
                <a:spcPts val="600"/>
              </a:spcBef>
            </a:pPr>
            <a:r>
              <a:rPr lang="en-US" dirty="0" smtClean="0"/>
              <a:t>Reactor secured and tagged out</a:t>
            </a:r>
          </a:p>
          <a:p>
            <a:pPr>
              <a:spcBef>
                <a:spcPts val="600"/>
              </a:spcBef>
            </a:pPr>
            <a:r>
              <a:rPr lang="en-US" dirty="0" smtClean="0"/>
              <a:t>Management notified</a:t>
            </a:r>
          </a:p>
          <a:p>
            <a:pPr>
              <a:spcBef>
                <a:spcPts val="600"/>
              </a:spcBef>
            </a:pPr>
            <a:r>
              <a:rPr lang="en-US" dirty="0" smtClean="0"/>
              <a:t>Operational stand-down, critique and event review</a:t>
            </a:r>
          </a:p>
          <a:p>
            <a:pPr marL="0" indent="0">
              <a:spcBef>
                <a:spcPts val="600"/>
              </a:spcBef>
              <a:buNone/>
            </a:pPr>
            <a:r>
              <a:rPr lang="en-US" sz="2400" b="1" dirty="0" smtClean="0"/>
              <a:t>Cause</a:t>
            </a:r>
            <a:r>
              <a:rPr lang="en-US" sz="2400" dirty="0" smtClean="0"/>
              <a:t>s</a:t>
            </a:r>
          </a:p>
          <a:p>
            <a:pPr>
              <a:spcBef>
                <a:spcPts val="600"/>
              </a:spcBef>
            </a:pPr>
            <a:r>
              <a:rPr lang="en-US" sz="2400" dirty="0" smtClean="0"/>
              <a:t>Mindset, group think, habit </a:t>
            </a:r>
            <a:r>
              <a:rPr lang="en-US" sz="2400" dirty="0"/>
              <a:t>intrusion, </a:t>
            </a:r>
          </a:p>
          <a:p>
            <a:pPr>
              <a:spcBef>
                <a:spcPts val="600"/>
              </a:spcBef>
            </a:pPr>
            <a:r>
              <a:rPr lang="en-US" sz="2400" dirty="0" smtClean="0"/>
              <a:t>Experiment </a:t>
            </a:r>
            <a:r>
              <a:rPr lang="en-US" sz="2400" dirty="0"/>
              <a:t>authorization inadequacy, </a:t>
            </a:r>
          </a:p>
          <a:p>
            <a:pPr>
              <a:spcBef>
                <a:spcPts val="600"/>
              </a:spcBef>
            </a:pPr>
            <a:r>
              <a:rPr lang="en-US" sz="2400" dirty="0"/>
              <a:t>Experiment authorization procedure </a:t>
            </a:r>
            <a:r>
              <a:rPr lang="en-US" sz="2400" dirty="0" smtClean="0"/>
              <a:t>inadequacy</a:t>
            </a:r>
          </a:p>
          <a:p>
            <a:pPr marL="0" indent="0">
              <a:spcBef>
                <a:spcPts val="600"/>
              </a:spcBef>
              <a:buNone/>
            </a:pPr>
            <a:r>
              <a:rPr lang="en-US" sz="2400" b="1" dirty="0" smtClean="0"/>
              <a:t>Follow-up actions</a:t>
            </a:r>
          </a:p>
          <a:p>
            <a:pPr>
              <a:spcBef>
                <a:spcPts val="600"/>
              </a:spcBef>
            </a:pPr>
            <a:r>
              <a:rPr lang="en-US" sz="2400" dirty="0" smtClean="0"/>
              <a:t>Experiment </a:t>
            </a:r>
            <a:r>
              <a:rPr lang="en-US" sz="2400" dirty="0"/>
              <a:t>authorization suspended, all others reviewed for adequacy/suspended</a:t>
            </a:r>
          </a:p>
          <a:p>
            <a:pPr>
              <a:spcBef>
                <a:spcPts val="600"/>
              </a:spcBef>
            </a:pPr>
            <a:r>
              <a:rPr lang="en-US" sz="2400" dirty="0"/>
              <a:t>Experiment authorization procedure under revision</a:t>
            </a:r>
          </a:p>
          <a:p>
            <a:pPr>
              <a:spcBef>
                <a:spcPts val="600"/>
              </a:spcBef>
            </a:pPr>
            <a:r>
              <a:rPr lang="en-US" sz="2400" dirty="0"/>
              <a:t>Operator training on prompt jump and safety analysis</a:t>
            </a:r>
          </a:p>
          <a:p>
            <a:pPr marL="0" indent="0">
              <a:spcBef>
                <a:spcPts val="600"/>
              </a:spcBef>
              <a:buNone/>
            </a:pPr>
            <a:endParaRPr lang="en-US" sz="2400" dirty="0" smtClean="0"/>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rtr temp\Reactor_Co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372641"/>
            <a:ext cx="1828800" cy="24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78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err="1" smtClean="0"/>
              <a:t>Reportability</a:t>
            </a:r>
            <a:r>
              <a:rPr lang="en-US" sz="3200" dirty="0" smtClean="0"/>
              <a:t> </a:t>
            </a:r>
            <a:br>
              <a:rPr lang="en-US" sz="3200" dirty="0" smtClean="0"/>
            </a:br>
            <a:r>
              <a:rPr lang="en-US" sz="3200" dirty="0" smtClean="0"/>
              <a:t>Determination</a:t>
            </a:r>
            <a:endParaRPr lang="en-US" sz="3200" dirty="0"/>
          </a:p>
        </p:txBody>
      </p:sp>
      <p:sp>
        <p:nvSpPr>
          <p:cNvPr id="3" name="Content Placeholder 2"/>
          <p:cNvSpPr>
            <a:spLocks noGrp="1"/>
          </p:cNvSpPr>
          <p:nvPr>
            <p:ph idx="1"/>
          </p:nvPr>
        </p:nvSpPr>
        <p:spPr>
          <a:xfrm>
            <a:off x="1905000" y="1600200"/>
            <a:ext cx="7239000" cy="5181600"/>
          </a:xfrm>
        </p:spPr>
        <p:txBody>
          <a:bodyPr>
            <a:normAutofit/>
          </a:bodyPr>
          <a:lstStyle/>
          <a:p>
            <a:pPr marL="0" indent="0">
              <a:spcBef>
                <a:spcPts val="600"/>
              </a:spcBef>
              <a:buNone/>
            </a:pPr>
            <a:r>
              <a:rPr lang="en-US" sz="2400" dirty="0"/>
              <a:t/>
            </a:r>
            <a:br>
              <a:rPr lang="en-US" sz="2400" dirty="0"/>
            </a:br>
            <a:r>
              <a:rPr lang="en-US" sz="2400" dirty="0" smtClean="0"/>
              <a:t>All systems performed as designed, experiment in compliance with TS -  </a:t>
            </a:r>
            <a:r>
              <a:rPr lang="en-US" sz="2400" i="1" dirty="0" smtClean="0"/>
              <a:t>Initially determined not reportable</a:t>
            </a:r>
          </a:p>
          <a:p>
            <a:pPr marL="0" indent="0">
              <a:spcBef>
                <a:spcPts val="600"/>
              </a:spcBef>
              <a:buNone/>
            </a:pPr>
            <a:r>
              <a:rPr lang="en-US" sz="2400" dirty="0" smtClean="0"/>
              <a:t>Student SRO brought up concern with literal compliance </a:t>
            </a:r>
          </a:p>
          <a:p>
            <a:pPr>
              <a:spcBef>
                <a:spcPts val="600"/>
              </a:spcBef>
            </a:pPr>
            <a:r>
              <a:rPr lang="en-US" sz="2400" dirty="0" smtClean="0"/>
              <a:t>For </a:t>
            </a:r>
            <a:r>
              <a:rPr lang="en-US" sz="2400" i="1" dirty="0"/>
              <a:t>Non-Pulse Mode Operation  </a:t>
            </a:r>
            <a:r>
              <a:rPr lang="en-US" sz="2400" dirty="0"/>
              <a:t>TS 3.1.1.c. states “</a:t>
            </a:r>
            <a:r>
              <a:rPr lang="en-US" sz="2400" i="1" dirty="0"/>
              <a:t>The maximum power level shall be no greater than 1.1 MW (thermal).”</a:t>
            </a:r>
            <a:r>
              <a:rPr lang="en-US" sz="2400" dirty="0"/>
              <a:t> </a:t>
            </a:r>
            <a:endParaRPr lang="en-US" sz="2400" dirty="0" smtClean="0"/>
          </a:p>
          <a:p>
            <a:pPr>
              <a:spcBef>
                <a:spcPts val="600"/>
              </a:spcBef>
            </a:pPr>
            <a:r>
              <a:rPr lang="en-US" sz="2400" dirty="0" smtClean="0"/>
              <a:t>Basis is to protect Steady State decay heat assumptions and source term.</a:t>
            </a:r>
          </a:p>
          <a:p>
            <a:pPr>
              <a:spcBef>
                <a:spcPts val="600"/>
              </a:spcBef>
            </a:pPr>
            <a:endParaRPr lang="en-US" sz="2400" dirty="0"/>
          </a:p>
          <a:p>
            <a:pPr marL="0" indent="0">
              <a:spcBef>
                <a:spcPts val="600"/>
              </a:spcBef>
              <a:buNone/>
            </a:pPr>
            <a:r>
              <a:rPr lang="en-US" sz="2400" dirty="0" smtClean="0"/>
              <a:t>NRC position, report now, withdraw if not reportable.</a:t>
            </a:r>
          </a:p>
          <a:p>
            <a:pPr marL="0" indent="0">
              <a:spcBef>
                <a:spcPts val="600"/>
              </a:spcBef>
              <a:buNone/>
            </a:pPr>
            <a:r>
              <a:rPr lang="en-US" sz="2400" dirty="0" smtClean="0"/>
              <a:t>Reported prior to the end of the next business day.</a:t>
            </a:r>
          </a:p>
          <a:p>
            <a:pPr marL="0" indent="0">
              <a:spcBef>
                <a:spcPts val="600"/>
              </a:spcBef>
              <a:buNone/>
            </a:pPr>
            <a:endParaRPr lang="en-US" sz="2400" dirty="0"/>
          </a:p>
          <a:p>
            <a:pPr marL="0" indent="0">
              <a:spcBef>
                <a:spcPts val="600"/>
              </a:spcBef>
              <a:buNone/>
            </a:pPr>
            <a:endParaRPr lang="en-US" sz="2400" dirty="0" smtClean="0"/>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rtr temp\Reactor_Co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372641"/>
            <a:ext cx="1828800" cy="24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TEST REACTOR EXCEEDED LICENSED POWER LIMIT DURING A </a:t>
            </a:r>
            <a:r>
              <a:rPr lang="en-US" sz="3200" dirty="0" smtClean="0"/>
              <a:t>SCRAM</a:t>
            </a:r>
            <a:endParaRPr lang="en-US" sz="3200" dirty="0"/>
          </a:p>
        </p:txBody>
      </p:sp>
      <p:sp>
        <p:nvSpPr>
          <p:cNvPr id="3" name="Content Placeholder 2"/>
          <p:cNvSpPr>
            <a:spLocks noGrp="1"/>
          </p:cNvSpPr>
          <p:nvPr>
            <p:ph idx="1"/>
          </p:nvPr>
        </p:nvSpPr>
        <p:spPr>
          <a:xfrm>
            <a:off x="1905000" y="1371600"/>
            <a:ext cx="7239000" cy="5410200"/>
          </a:xfrm>
        </p:spPr>
        <p:txBody>
          <a:bodyPr>
            <a:normAutofit fontScale="70000" lnSpcReduction="20000"/>
          </a:bodyPr>
          <a:lstStyle/>
          <a:p>
            <a:pPr marL="0" indent="0">
              <a:buNone/>
            </a:pPr>
            <a:r>
              <a:rPr lang="en-US" sz="2400" dirty="0"/>
              <a:t/>
            </a:r>
            <a:br>
              <a:rPr lang="en-US" sz="2400" dirty="0"/>
            </a:br>
            <a:r>
              <a:rPr lang="en-US" sz="2400" dirty="0"/>
              <a:t/>
            </a:r>
            <a:br>
              <a:rPr lang="en-US" sz="2400" dirty="0"/>
            </a:br>
            <a:r>
              <a:rPr lang="en-US" sz="2400" dirty="0"/>
              <a:t>The following information was excerpted from an email from the licensee: </a:t>
            </a:r>
            <a:br>
              <a:rPr lang="en-US" sz="2400" dirty="0"/>
            </a:br>
            <a:r>
              <a:rPr lang="en-US" sz="2400" dirty="0"/>
              <a:t/>
            </a:r>
            <a:br>
              <a:rPr lang="en-US" sz="2400" dirty="0"/>
            </a:br>
            <a:r>
              <a:rPr lang="en-US" sz="2400" dirty="0"/>
              <a:t>On April 16, 2013 at 1701 EDT, the research test reactor automatically shutdown from 100% power (1 MW) due to a valid high power condition. The duty Senior Reactor Operator removed a timed irradiation sample from the core that added positive reactivity. Both the digital (non-safety system) and the analog safety system acted on the high power condition and initiated the shutdown. All systems functioned as designed. The short duration power transient reached a peak power of about 1.3 MW. There was no increase in radiation levels, personnel radiation exposure, or release of radiation from the facility. No emergency event entry criteria were met. The plant was placed in a secured condition and an event review investigation was conducted. </a:t>
            </a:r>
            <a:br>
              <a:rPr lang="en-US" sz="2400" dirty="0"/>
            </a:br>
            <a:r>
              <a:rPr lang="en-US" sz="2400" dirty="0"/>
              <a:t/>
            </a:r>
            <a:br>
              <a:rPr lang="en-US" sz="2400" dirty="0"/>
            </a:br>
            <a:r>
              <a:rPr lang="en-US" sz="2400" dirty="0"/>
              <a:t>The event is (potentially) reportable in that the Maximum Power Level observed during the short duration (&lt; 1 second) transient exceeded the steady state power limit for non-pulse mode operation as described in Technical Specification(TS) 3.1.1 Non-pulse mode operation sub-section b. The maximum power level shall be no greater than 1.1 MW (thermal). </a:t>
            </a:r>
            <a:br>
              <a:rPr lang="en-US" sz="2400" dirty="0"/>
            </a:br>
            <a:r>
              <a:rPr lang="en-US" sz="2400" dirty="0"/>
              <a:t/>
            </a:r>
            <a:br>
              <a:rPr lang="en-US" sz="2400" dirty="0"/>
            </a:br>
            <a:r>
              <a:rPr lang="en-US" sz="2400" dirty="0"/>
              <a:t>The reactor was returned to routine service at approximately 1300 EDT on April 17, 2013.</a:t>
            </a:r>
            <a:endParaRPr lang="en-US" sz="2400" dirty="0" smtClean="0"/>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rtr temp\Reactor_Co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372641"/>
            <a:ext cx="1828800" cy="24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694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Thoughts, Questions,…</a:t>
            </a:r>
            <a:br>
              <a:rPr lang="en-US" sz="3200" dirty="0" smtClean="0"/>
            </a:br>
            <a:r>
              <a:rPr lang="en-US" sz="3200" dirty="0"/>
              <a:t>	</a:t>
            </a:r>
            <a:r>
              <a:rPr lang="en-US" sz="3200" dirty="0" smtClean="0"/>
              <a:t>				Fallout</a:t>
            </a:r>
            <a:endParaRPr lang="en-US" sz="3200" dirty="0"/>
          </a:p>
        </p:txBody>
      </p:sp>
      <p:sp>
        <p:nvSpPr>
          <p:cNvPr id="3" name="Content Placeholder 2"/>
          <p:cNvSpPr>
            <a:spLocks noGrp="1"/>
          </p:cNvSpPr>
          <p:nvPr>
            <p:ph idx="1"/>
          </p:nvPr>
        </p:nvSpPr>
        <p:spPr>
          <a:xfrm>
            <a:off x="1905000" y="1600200"/>
            <a:ext cx="7239000" cy="5181600"/>
          </a:xfrm>
        </p:spPr>
        <p:txBody>
          <a:bodyPr>
            <a:normAutofit lnSpcReduction="10000"/>
          </a:bodyPr>
          <a:lstStyle/>
          <a:p>
            <a:pPr marL="0" indent="0">
              <a:buNone/>
            </a:pPr>
            <a:r>
              <a:rPr lang="en-US" sz="2400" dirty="0"/>
              <a:t/>
            </a:r>
            <a:br>
              <a:rPr lang="en-US" sz="2400" dirty="0"/>
            </a:br>
            <a:r>
              <a:rPr lang="en-US" sz="2400" dirty="0" smtClean="0"/>
              <a:t>Operators are the </a:t>
            </a:r>
            <a:r>
              <a:rPr lang="en-US" sz="2400" u="sng" dirty="0" smtClean="0"/>
              <a:t>last line</a:t>
            </a:r>
            <a:r>
              <a:rPr lang="en-US" sz="2400" dirty="0" smtClean="0"/>
              <a:t> of defense, we fail them every time we challenge them.</a:t>
            </a:r>
          </a:p>
          <a:p>
            <a:pPr marL="0" indent="0">
              <a:buNone/>
            </a:pPr>
            <a:r>
              <a:rPr lang="en-US" sz="2400" dirty="0" smtClean="0"/>
              <a:t>All our reviews, concerns, and plans did not prevent this event.  They </a:t>
            </a:r>
            <a:r>
              <a:rPr lang="en-US" sz="2400" i="1" dirty="0" smtClean="0"/>
              <a:t>knew</a:t>
            </a:r>
            <a:r>
              <a:rPr lang="en-US" sz="2400" dirty="0" smtClean="0"/>
              <a:t> better, but had to learn again.</a:t>
            </a:r>
          </a:p>
          <a:p>
            <a:pPr marL="0" indent="0">
              <a:buNone/>
            </a:pPr>
            <a:r>
              <a:rPr lang="en-US" sz="2400" dirty="0" smtClean="0"/>
              <a:t>Experiments are trials and errors, there were two more minor events in this experiment series. We are trying to relearn a production method from years ago…</a:t>
            </a:r>
          </a:p>
          <a:p>
            <a:pPr marL="0" indent="0">
              <a:buNone/>
            </a:pPr>
            <a:endParaRPr lang="en-US" sz="2400" dirty="0"/>
          </a:p>
          <a:p>
            <a:pPr marL="0" indent="0">
              <a:buNone/>
            </a:pPr>
            <a:r>
              <a:rPr lang="en-US" sz="2400" dirty="0" smtClean="0"/>
              <a:t>Questions?  Feedback?</a:t>
            </a:r>
          </a:p>
          <a:p>
            <a:pPr marL="0" indent="0" algn="r">
              <a:buNone/>
            </a:pPr>
            <a:r>
              <a:rPr lang="en-US" sz="2400" dirty="0" smtClean="0"/>
              <a:t>end</a:t>
            </a:r>
            <a:endParaRPr lang="en-US" sz="2400" dirty="0"/>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rtr temp\Reactor_Co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372641"/>
            <a:ext cx="1828800" cy="24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7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ALARA</a:t>
            </a:r>
            <a:br>
              <a:rPr lang="en-US" dirty="0" smtClean="0"/>
            </a:br>
            <a:r>
              <a:rPr lang="en-US" dirty="0" smtClean="0"/>
              <a:t>New Danger Tag</a:t>
            </a:r>
            <a:endParaRPr lang="en-US" dirty="0"/>
          </a:p>
        </p:txBody>
      </p:sp>
      <p:sp>
        <p:nvSpPr>
          <p:cNvPr id="3" name="Content Placeholder 2"/>
          <p:cNvSpPr>
            <a:spLocks noGrp="1"/>
          </p:cNvSpPr>
          <p:nvPr>
            <p:ph idx="4294967295"/>
          </p:nvPr>
        </p:nvSpPr>
        <p:spPr>
          <a:xfrm>
            <a:off x="457200" y="2075392"/>
            <a:ext cx="3675063" cy="4791075"/>
          </a:xfrm>
          <a:noFill/>
          <a:ln>
            <a:noFill/>
          </a:ln>
        </p:spPr>
        <p:txBody>
          <a:bodyPr>
            <a:normAutofit fontScale="92500" lnSpcReduction="10000"/>
          </a:bodyPr>
          <a:lstStyle/>
          <a:p>
            <a:pPr marL="0" indent="0" algn="ctr">
              <a:buNone/>
            </a:pPr>
            <a:r>
              <a:rPr lang="en-US" sz="2400" b="1" dirty="0" smtClean="0"/>
              <a:t>DANGER VERY </a:t>
            </a:r>
            <a:r>
              <a:rPr lang="en-US" sz="2400" b="1" dirty="0"/>
              <a:t>HIGH </a:t>
            </a:r>
            <a:endParaRPr lang="en-US" sz="2400" b="1" dirty="0" smtClean="0"/>
          </a:p>
          <a:p>
            <a:pPr marL="0" indent="0" algn="ctr">
              <a:buNone/>
            </a:pPr>
            <a:r>
              <a:rPr lang="en-US" sz="2400" b="1" dirty="0" smtClean="0"/>
              <a:t>RADIATION SOURCE</a:t>
            </a:r>
          </a:p>
          <a:p>
            <a:pPr marL="0" indent="0" algn="ctr">
              <a:buNone/>
            </a:pPr>
            <a:endParaRPr lang="en-US" sz="2400" b="1" dirty="0"/>
          </a:p>
          <a:p>
            <a:pPr marL="0" indent="0" algn="ctr">
              <a:buNone/>
            </a:pPr>
            <a:endParaRPr lang="en-US" sz="2400" b="1" dirty="0" smtClean="0"/>
          </a:p>
          <a:p>
            <a:pPr marL="0" indent="0" algn="ctr">
              <a:buNone/>
            </a:pPr>
            <a:endParaRPr lang="en-US" sz="2400" b="1" dirty="0" smtClean="0"/>
          </a:p>
          <a:p>
            <a:pPr marL="0" indent="0" algn="ctr">
              <a:buNone/>
            </a:pPr>
            <a:endParaRPr lang="en-US" sz="2400" b="1" dirty="0" smtClean="0"/>
          </a:p>
          <a:p>
            <a:pPr marL="0" indent="0" algn="ctr">
              <a:buNone/>
            </a:pPr>
            <a:r>
              <a:rPr lang="en-US" sz="2400" b="1" dirty="0" smtClean="0"/>
              <a:t>DO NOT REMOVE </a:t>
            </a:r>
          </a:p>
          <a:p>
            <a:pPr marL="0" indent="0" algn="ctr">
              <a:buNone/>
            </a:pPr>
            <a:r>
              <a:rPr lang="en-US" sz="2400" b="1" dirty="0" smtClean="0"/>
              <a:t>BEFORE:</a:t>
            </a:r>
          </a:p>
          <a:p>
            <a:pPr marL="0" indent="0" algn="ctr">
              <a:buNone/>
            </a:pPr>
            <a:r>
              <a:rPr lang="en-US" sz="2400" b="1" dirty="0" smtClean="0"/>
              <a:t>_____5/10/2013_____</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276600"/>
            <a:ext cx="2069148" cy="16891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53119710"/>
              </p:ext>
            </p:extLst>
          </p:nvPr>
        </p:nvGraphicFramePr>
        <p:xfrm>
          <a:off x="4572000" y="3124200"/>
          <a:ext cx="4042352" cy="2286000"/>
        </p:xfrm>
        <a:graphic>
          <a:graphicData uri="http://schemas.openxmlformats.org/drawingml/2006/table">
            <a:tbl>
              <a:tblPr firstRow="1" bandRow="1">
                <a:tableStyleId>{5940675A-B579-460E-94D1-54222C63F5DA}</a:tableStyleId>
              </a:tblPr>
              <a:tblGrid>
                <a:gridCol w="929698"/>
                <a:gridCol w="1524000"/>
                <a:gridCol w="1588654"/>
              </a:tblGrid>
              <a:tr h="370840">
                <a:tc>
                  <a:txBody>
                    <a:bodyPr/>
                    <a:lstStyle/>
                    <a:p>
                      <a:pPr algn="ctr"/>
                      <a:r>
                        <a:rPr lang="en-US" sz="2000" b="1" dirty="0" smtClean="0"/>
                        <a:t>DATE</a:t>
                      </a:r>
                      <a:endParaRPr lang="en-US" sz="2000" b="1" dirty="0"/>
                    </a:p>
                  </a:txBody>
                  <a:tcPr anchor="ctr"/>
                </a:tc>
                <a:tc>
                  <a:txBody>
                    <a:bodyPr/>
                    <a:lstStyle/>
                    <a:p>
                      <a:pPr algn="ctr"/>
                      <a:r>
                        <a:rPr lang="en-US" sz="2000" b="1" dirty="0" smtClean="0"/>
                        <a:t>TIME</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RADIATION</a:t>
                      </a:r>
                      <a:r>
                        <a:rPr lang="en-US" sz="2000" b="1" baseline="0" dirty="0" smtClean="0"/>
                        <a:t> LEVEL [R/HR]</a:t>
                      </a:r>
                      <a:endParaRPr lang="en-US" sz="2000" b="1" dirty="0"/>
                    </a:p>
                  </a:txBody>
                  <a:tcPr anchor="ctr"/>
                </a:tc>
              </a:tr>
              <a:tr h="370840">
                <a:tc>
                  <a:txBody>
                    <a:bodyPr/>
                    <a:lstStyle/>
                    <a:p>
                      <a:r>
                        <a:rPr lang="en-US" sz="2000" dirty="0" smtClean="0"/>
                        <a:t>5/8</a:t>
                      </a:r>
                      <a:endParaRPr lang="en-US" sz="2000" dirty="0"/>
                    </a:p>
                  </a:txBody>
                  <a:tcPr/>
                </a:tc>
                <a:tc>
                  <a:txBody>
                    <a:bodyPr/>
                    <a:lstStyle/>
                    <a:p>
                      <a:pPr algn="ctr"/>
                      <a:r>
                        <a:rPr lang="en-US" sz="2000" dirty="0" smtClean="0"/>
                        <a:t>12pm (t=0)</a:t>
                      </a:r>
                      <a:endParaRPr lang="en-US" sz="2000" dirty="0"/>
                    </a:p>
                  </a:txBody>
                  <a:tcPr/>
                </a:tc>
                <a:tc>
                  <a:txBody>
                    <a:bodyPr/>
                    <a:lstStyle/>
                    <a:p>
                      <a:pPr algn="ctr"/>
                      <a:r>
                        <a:rPr lang="en-US" sz="2000" dirty="0" smtClean="0"/>
                        <a:t>10,000</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5/8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6pm (t=6)</a:t>
                      </a:r>
                      <a:endParaRPr lang="en-US" sz="2000" dirty="0"/>
                    </a:p>
                  </a:txBody>
                  <a:tcPr/>
                </a:tc>
                <a:tc>
                  <a:txBody>
                    <a:bodyPr/>
                    <a:lstStyle/>
                    <a:p>
                      <a:pPr algn="ctr"/>
                      <a:r>
                        <a:rPr lang="en-US" sz="2000" dirty="0" smtClean="0"/>
                        <a:t>1.250</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5/9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12pm (t=24)</a:t>
                      </a:r>
                    </a:p>
                  </a:txBody>
                  <a:tcPr/>
                </a:tc>
                <a:tc>
                  <a:txBody>
                    <a:bodyPr/>
                    <a:lstStyle/>
                    <a:p>
                      <a:pPr algn="ctr"/>
                      <a:r>
                        <a:rPr lang="en-US" sz="2000" dirty="0" smtClean="0"/>
                        <a:t>0.420</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5/10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12pm (t=48)</a:t>
                      </a:r>
                    </a:p>
                  </a:txBody>
                  <a:tcPr/>
                </a:tc>
                <a:tc>
                  <a:txBody>
                    <a:bodyPr/>
                    <a:lstStyle/>
                    <a:p>
                      <a:pPr algn="ctr"/>
                      <a:r>
                        <a:rPr lang="en-US" sz="2000" dirty="0" smtClean="0"/>
                        <a:t>0.150</a:t>
                      </a:r>
                      <a:endParaRPr lang="en-US" sz="2000" dirty="0"/>
                    </a:p>
                  </a:txBody>
                  <a:tcPr/>
                </a:tc>
              </a:tr>
            </a:tbl>
          </a:graphicData>
        </a:graphic>
      </p:graphicFrame>
      <p:pic>
        <p:nvPicPr>
          <p:cNvPr id="7" name="Picture 6" descr="D:\Picture_Files\Reactor\posters\RSE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905000"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79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a:t>
            </a:r>
            <a:br>
              <a:rPr lang="en-US" dirty="0" smtClean="0"/>
            </a:br>
            <a:r>
              <a:rPr lang="en-US" dirty="0" smtClean="0"/>
              <a:t>Problem / Opportunity</a:t>
            </a:r>
            <a:endParaRPr lang="en-US" dirty="0"/>
          </a:p>
        </p:txBody>
      </p:sp>
      <p:sp>
        <p:nvSpPr>
          <p:cNvPr id="3" name="Content Placeholder 2"/>
          <p:cNvSpPr>
            <a:spLocks noGrp="1"/>
          </p:cNvSpPr>
          <p:nvPr>
            <p:ph idx="1"/>
          </p:nvPr>
        </p:nvSpPr>
        <p:spPr/>
        <p:txBody>
          <a:bodyPr/>
          <a:lstStyle/>
          <a:p>
            <a:r>
              <a:rPr lang="en-US" sz="2400" dirty="0"/>
              <a:t>The United States currently faces a shortage of medical isotopes for both clinical use and research and development.  </a:t>
            </a:r>
            <a:endParaRPr lang="en-US" sz="2400" dirty="0" smtClean="0"/>
          </a:p>
          <a:p>
            <a:r>
              <a:rPr lang="en-US" sz="2400" dirty="0"/>
              <a:t>Funding is available!</a:t>
            </a:r>
          </a:p>
          <a:p>
            <a:r>
              <a:rPr lang="en-US" sz="2400" baseline="30000" dirty="0" smtClean="0"/>
              <a:t>64</a:t>
            </a:r>
            <a:r>
              <a:rPr lang="en-US" sz="2400" dirty="0" smtClean="0"/>
              <a:t>Cu </a:t>
            </a:r>
            <a:r>
              <a:rPr lang="en-US" sz="2400" dirty="0"/>
              <a:t>and </a:t>
            </a:r>
            <a:r>
              <a:rPr lang="en-US" sz="2400" baseline="30000" dirty="0"/>
              <a:t>67</a:t>
            </a:r>
            <a:r>
              <a:rPr lang="en-US" sz="2400" dirty="0"/>
              <a:t>Cu are two key isotopes identified as being in short </a:t>
            </a:r>
            <a:r>
              <a:rPr lang="en-US" sz="2400" dirty="0" smtClean="0"/>
              <a:t>supply;  </a:t>
            </a:r>
            <a:r>
              <a:rPr lang="en-US" sz="2400" dirty="0"/>
              <a:t>their  emissions and their moderate half-lives make  them effective for diagnosis and </a:t>
            </a:r>
            <a:r>
              <a:rPr lang="en-US" sz="2400" dirty="0" smtClean="0"/>
              <a:t>treatment.</a:t>
            </a:r>
          </a:p>
        </p:txBody>
      </p:sp>
      <p:pic>
        <p:nvPicPr>
          <p:cNvPr id="4"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51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5-24 09.33.07"/>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4" name="TextBox 3"/>
          <p:cNvSpPr txBox="1"/>
          <p:nvPr/>
        </p:nvSpPr>
        <p:spPr>
          <a:xfrm>
            <a:off x="7059099" y="208625"/>
            <a:ext cx="2249334" cy="2031325"/>
          </a:xfrm>
          <a:prstGeom prst="rect">
            <a:avLst/>
          </a:prstGeom>
          <a:solidFill>
            <a:schemeClr val="bg1"/>
          </a:solidFill>
        </p:spPr>
        <p:txBody>
          <a:bodyPr wrap="none" rtlCol="0">
            <a:spAutoFit/>
          </a:bodyPr>
          <a:lstStyle/>
          <a:p>
            <a:r>
              <a:rPr lang="en-US" dirty="0" smtClean="0"/>
              <a:t>1</a:t>
            </a:r>
            <a:r>
              <a:rPr lang="en-US" baseline="30000" dirty="0" smtClean="0"/>
              <a:t>st</a:t>
            </a:r>
            <a:r>
              <a:rPr lang="en-US" dirty="0" smtClean="0"/>
              <a:t> Flux Run</a:t>
            </a:r>
          </a:p>
          <a:p>
            <a:r>
              <a:rPr lang="en-US" dirty="0" smtClean="0"/>
              <a:t>5/17/2013</a:t>
            </a:r>
          </a:p>
          <a:p>
            <a:r>
              <a:rPr lang="en-US" dirty="0" smtClean="0"/>
              <a:t>Dry Tube 2</a:t>
            </a:r>
          </a:p>
          <a:p>
            <a:r>
              <a:rPr lang="en-US" dirty="0" smtClean="0"/>
              <a:t>1000kW for 120min.</a:t>
            </a:r>
          </a:p>
          <a:p>
            <a:r>
              <a:rPr lang="en-US" dirty="0" smtClean="0"/>
              <a:t>27grams Al-6061</a:t>
            </a:r>
          </a:p>
          <a:p>
            <a:r>
              <a:rPr lang="en-US" dirty="0" smtClean="0"/>
              <a:t>33grams BN</a:t>
            </a:r>
          </a:p>
          <a:p>
            <a:r>
              <a:rPr lang="en-US" dirty="0"/>
              <a:t>AuAl &amp; Ti </a:t>
            </a:r>
            <a:r>
              <a:rPr lang="en-US" dirty="0" smtClean="0"/>
              <a:t>wire</a:t>
            </a:r>
            <a:endParaRPr lang="en-US" dirty="0"/>
          </a:p>
        </p:txBody>
      </p:sp>
      <p:sp>
        <p:nvSpPr>
          <p:cNvPr id="5" name="TextBox 4"/>
          <p:cNvSpPr txBox="1"/>
          <p:nvPr/>
        </p:nvSpPr>
        <p:spPr>
          <a:xfrm>
            <a:off x="457200" y="381000"/>
            <a:ext cx="3117072" cy="646331"/>
          </a:xfrm>
          <a:prstGeom prst="rect">
            <a:avLst/>
          </a:prstGeom>
          <a:solidFill>
            <a:schemeClr val="bg1"/>
          </a:solidFill>
          <a:ln>
            <a:solidFill>
              <a:schemeClr val="bg1"/>
            </a:solidFill>
          </a:ln>
        </p:spPr>
        <p:txBody>
          <a:bodyPr wrap="none" rtlCol="0">
            <a:spAutoFit/>
          </a:bodyPr>
          <a:lstStyle/>
          <a:p>
            <a:r>
              <a:rPr lang="en-US" dirty="0" smtClean="0"/>
              <a:t>Irradiation Capsule (Rev. 4a)</a:t>
            </a:r>
          </a:p>
          <a:p>
            <a:r>
              <a:rPr lang="en-US" dirty="0" smtClean="0"/>
              <a:t>[Dry Tube Location only]</a:t>
            </a:r>
            <a:endParaRPr lang="en-US" dirty="0"/>
          </a:p>
        </p:txBody>
      </p:sp>
    </p:spTree>
    <p:extLst>
      <p:ext uri="{BB962C8B-B14F-4D97-AF65-F5344CB8AC3E}">
        <p14:creationId xmlns:p14="http://schemas.microsoft.com/office/powerpoint/2010/main" val="262805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5-28 08.58.2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6858000" y="228600"/>
            <a:ext cx="1992853" cy="2031325"/>
          </a:xfrm>
          <a:prstGeom prst="rect">
            <a:avLst/>
          </a:prstGeom>
          <a:solidFill>
            <a:srgbClr val="FFFF00"/>
          </a:solidFill>
        </p:spPr>
        <p:txBody>
          <a:bodyPr wrap="none" rtlCol="0">
            <a:spAutoFit/>
          </a:bodyPr>
          <a:lstStyle/>
          <a:p>
            <a:r>
              <a:rPr lang="en-US" dirty="0" smtClean="0"/>
              <a:t>2</a:t>
            </a:r>
            <a:r>
              <a:rPr lang="en-US" baseline="30000" dirty="0" smtClean="0"/>
              <a:t>nd</a:t>
            </a:r>
            <a:r>
              <a:rPr lang="en-US" dirty="0" smtClean="0"/>
              <a:t> Flux Run</a:t>
            </a:r>
          </a:p>
          <a:p>
            <a:r>
              <a:rPr lang="en-US" dirty="0"/>
              <a:t>5/24/2013</a:t>
            </a:r>
          </a:p>
          <a:p>
            <a:r>
              <a:rPr lang="en-US" dirty="0" smtClean="0"/>
              <a:t>Dry Tube 1</a:t>
            </a:r>
          </a:p>
          <a:p>
            <a:r>
              <a:rPr lang="en-US" dirty="0" smtClean="0"/>
              <a:t>1000kW for 6min.</a:t>
            </a:r>
          </a:p>
          <a:p>
            <a:r>
              <a:rPr lang="en-US" dirty="0"/>
              <a:t>14grams Al-6061</a:t>
            </a:r>
          </a:p>
          <a:p>
            <a:r>
              <a:rPr lang="en-US" dirty="0"/>
              <a:t>33grams </a:t>
            </a:r>
            <a:r>
              <a:rPr lang="en-US" dirty="0" smtClean="0"/>
              <a:t>BN</a:t>
            </a:r>
          </a:p>
          <a:p>
            <a:r>
              <a:rPr lang="en-US" dirty="0" smtClean="0"/>
              <a:t>AuAl &amp; Ti wire</a:t>
            </a:r>
            <a:endParaRPr lang="en-US" dirty="0"/>
          </a:p>
        </p:txBody>
      </p:sp>
      <p:sp>
        <p:nvSpPr>
          <p:cNvPr id="4" name="TextBox 3"/>
          <p:cNvSpPr txBox="1"/>
          <p:nvPr/>
        </p:nvSpPr>
        <p:spPr>
          <a:xfrm>
            <a:off x="457200" y="381000"/>
            <a:ext cx="3117072" cy="646331"/>
          </a:xfrm>
          <a:prstGeom prst="rect">
            <a:avLst/>
          </a:prstGeom>
          <a:solidFill>
            <a:schemeClr val="bg1"/>
          </a:solidFill>
          <a:ln>
            <a:solidFill>
              <a:schemeClr val="bg1"/>
            </a:solidFill>
          </a:ln>
        </p:spPr>
        <p:txBody>
          <a:bodyPr wrap="none" rtlCol="0">
            <a:spAutoFit/>
          </a:bodyPr>
          <a:lstStyle/>
          <a:p>
            <a:r>
              <a:rPr lang="en-US" dirty="0" smtClean="0"/>
              <a:t>Irradiation Capsule (Rev. 4b)</a:t>
            </a:r>
          </a:p>
          <a:p>
            <a:r>
              <a:rPr lang="en-US" dirty="0" smtClean="0"/>
              <a:t>[Dry Tube Location only]</a:t>
            </a:r>
            <a:endParaRPr lang="en-US" dirty="0"/>
          </a:p>
        </p:txBody>
      </p:sp>
    </p:spTree>
    <p:extLst>
      <p:ext uri="{BB962C8B-B14F-4D97-AF65-F5344CB8AC3E}">
        <p14:creationId xmlns:p14="http://schemas.microsoft.com/office/powerpoint/2010/main" val="2175979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457200"/>
            <a:ext cx="3117072" cy="646331"/>
          </a:xfrm>
          <a:prstGeom prst="rect">
            <a:avLst/>
          </a:prstGeom>
          <a:solidFill>
            <a:schemeClr val="bg1"/>
          </a:solidFill>
          <a:ln>
            <a:solidFill>
              <a:schemeClr val="bg1"/>
            </a:solidFill>
          </a:ln>
        </p:spPr>
        <p:txBody>
          <a:bodyPr wrap="none" rtlCol="0">
            <a:spAutoFit/>
          </a:bodyPr>
          <a:lstStyle/>
          <a:p>
            <a:r>
              <a:rPr lang="en-US" dirty="0" smtClean="0"/>
              <a:t>Irradiation Capsule (Rev. 4a)</a:t>
            </a:r>
          </a:p>
          <a:p>
            <a:r>
              <a:rPr lang="en-US" dirty="0" smtClean="0"/>
              <a:t>[Dry Tube Location only]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732448"/>
            <a:ext cx="3657600" cy="48969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04724" y="2352124"/>
            <a:ext cx="4896952" cy="3657600"/>
          </a:xfrm>
          <a:prstGeom prst="rect">
            <a:avLst/>
          </a:prstGeom>
        </p:spPr>
      </p:pic>
    </p:spTree>
    <p:extLst>
      <p:ext uri="{BB962C8B-B14F-4D97-AF65-F5344CB8AC3E}">
        <p14:creationId xmlns:p14="http://schemas.microsoft.com/office/powerpoint/2010/main" val="3491207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3" name="Content Placeholder 2"/>
          <p:cNvSpPr>
            <a:spLocks noGrp="1"/>
          </p:cNvSpPr>
          <p:nvPr>
            <p:ph idx="1"/>
          </p:nvPr>
        </p:nvSpPr>
        <p:spPr>
          <a:xfrm>
            <a:off x="1828800" y="2286000"/>
            <a:ext cx="7315200" cy="2362199"/>
          </a:xfrm>
        </p:spPr>
        <p:txBody>
          <a:bodyPr>
            <a:normAutofit fontScale="92500" lnSpcReduction="10000"/>
          </a:bodyPr>
          <a:lstStyle/>
          <a:p>
            <a:pPr>
              <a:buFont typeface="+mj-lt"/>
              <a:buAutoNum type="arabicPeriod"/>
            </a:pPr>
            <a:r>
              <a:rPr lang="en-US" dirty="0" smtClean="0"/>
              <a:t>Reactivity Worth in water-filled CT = -$0.80 (rev. 3)</a:t>
            </a:r>
          </a:p>
          <a:p>
            <a:pPr>
              <a:buFont typeface="+mj-lt"/>
              <a:buAutoNum type="arabicPeriod"/>
            </a:pPr>
            <a:r>
              <a:rPr lang="en-US" dirty="0" smtClean="0"/>
              <a:t>Heat Build-up = 95°C at 1MW (Rev 1 &amp; air-cooled)</a:t>
            </a:r>
          </a:p>
          <a:p>
            <a:pPr>
              <a:buFont typeface="+mj-lt"/>
              <a:buAutoNum type="arabicPeriod"/>
            </a:pPr>
            <a:r>
              <a:rPr lang="en-US" dirty="0" smtClean="0"/>
              <a:t>Flux Measurements</a:t>
            </a:r>
          </a:p>
          <a:p>
            <a:pPr lvl="1"/>
            <a:r>
              <a:rPr lang="en-US" dirty="0" smtClean="0"/>
              <a:t>Au-Al wire (thermal)</a:t>
            </a:r>
          </a:p>
          <a:p>
            <a:pPr lvl="1"/>
            <a:r>
              <a:rPr lang="en-US" dirty="0" smtClean="0"/>
              <a:t>Ti wire (fast)</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724399" y="4114800"/>
            <a:ext cx="4419601" cy="2743200"/>
          </a:xfrm>
          <a:prstGeom prst="rect">
            <a:avLst/>
          </a:prstGeom>
        </p:spPr>
      </p:pic>
      <p:sp>
        <p:nvSpPr>
          <p:cNvPr id="5" name="Text Box 2"/>
          <p:cNvSpPr txBox="1">
            <a:spLocks noChangeArrowheads="1"/>
          </p:cNvSpPr>
          <p:nvPr/>
        </p:nvSpPr>
        <p:spPr bwMode="auto">
          <a:xfrm>
            <a:off x="2497756" y="5022293"/>
            <a:ext cx="1524000" cy="14422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Zn-64 to Cu-64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Ti-47 to Sc-47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Ti-46 to Sc-46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Zn-67 to Cu-67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6" descr="D:\Picture_Files\Reactor\posters\RSE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96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79894" y="983411"/>
            <a:ext cx="1406106" cy="369332"/>
          </a:xfrm>
          <a:prstGeom prst="rect">
            <a:avLst/>
          </a:prstGeom>
          <a:solidFill>
            <a:schemeClr val="bg1"/>
          </a:solidFill>
        </p:spPr>
        <p:txBody>
          <a:bodyPr wrap="square" rtlCol="0">
            <a:spAutoFit/>
          </a:bodyPr>
          <a:lstStyle/>
          <a:p>
            <a:r>
              <a:rPr lang="en-US" dirty="0" smtClean="0"/>
              <a:t>Main Shield</a:t>
            </a:r>
            <a:endParaRPr lang="en-US" dirty="0"/>
          </a:p>
        </p:txBody>
      </p:sp>
      <p:sp>
        <p:nvSpPr>
          <p:cNvPr id="4" name="TextBox 3"/>
          <p:cNvSpPr txBox="1"/>
          <p:nvPr/>
        </p:nvSpPr>
        <p:spPr>
          <a:xfrm>
            <a:off x="6182265" y="4525992"/>
            <a:ext cx="1132935" cy="369332"/>
          </a:xfrm>
          <a:prstGeom prst="rect">
            <a:avLst/>
          </a:prstGeom>
          <a:solidFill>
            <a:schemeClr val="bg1"/>
          </a:solidFill>
        </p:spPr>
        <p:txBody>
          <a:bodyPr wrap="square" rtlCol="0">
            <a:spAutoFit/>
          </a:bodyPr>
          <a:lstStyle/>
          <a:p>
            <a:r>
              <a:rPr lang="en-US" dirty="0" smtClean="0"/>
              <a:t>SS Cask</a:t>
            </a:r>
            <a:endParaRPr lang="en-US" dirty="0"/>
          </a:p>
        </p:txBody>
      </p:sp>
      <p:sp>
        <p:nvSpPr>
          <p:cNvPr id="5" name="TextBox 4"/>
          <p:cNvSpPr txBox="1"/>
          <p:nvPr/>
        </p:nvSpPr>
        <p:spPr>
          <a:xfrm>
            <a:off x="3460803" y="3257906"/>
            <a:ext cx="2686955" cy="369332"/>
          </a:xfrm>
          <a:prstGeom prst="rect">
            <a:avLst/>
          </a:prstGeom>
          <a:solidFill>
            <a:schemeClr val="bg1"/>
          </a:solidFill>
        </p:spPr>
        <p:txBody>
          <a:bodyPr wrap="square" rtlCol="0">
            <a:spAutoFit/>
          </a:bodyPr>
          <a:lstStyle/>
          <a:p>
            <a:r>
              <a:rPr lang="en-US" dirty="0" smtClean="0"/>
              <a:t>Ratchet to remove cap</a:t>
            </a:r>
            <a:endParaRPr lang="en-US" dirty="0"/>
          </a:p>
        </p:txBody>
      </p:sp>
      <p:sp>
        <p:nvSpPr>
          <p:cNvPr id="6" name="TextBox 5"/>
          <p:cNvSpPr txBox="1"/>
          <p:nvPr/>
        </p:nvSpPr>
        <p:spPr>
          <a:xfrm>
            <a:off x="3969763" y="4895324"/>
            <a:ext cx="1669037" cy="369332"/>
          </a:xfrm>
          <a:prstGeom prst="rect">
            <a:avLst/>
          </a:prstGeom>
          <a:solidFill>
            <a:schemeClr val="bg1"/>
          </a:solidFill>
        </p:spPr>
        <p:txBody>
          <a:bodyPr wrap="square" rtlCol="0">
            <a:spAutoFit/>
          </a:bodyPr>
          <a:lstStyle/>
          <a:p>
            <a:r>
              <a:rPr lang="en-US" dirty="0" smtClean="0"/>
              <a:t>Long tweezers</a:t>
            </a:r>
            <a:endParaRPr lang="en-US" dirty="0"/>
          </a:p>
        </p:txBody>
      </p:sp>
      <p:sp>
        <p:nvSpPr>
          <p:cNvPr id="7" name="TextBox 6"/>
          <p:cNvSpPr txBox="1"/>
          <p:nvPr/>
        </p:nvSpPr>
        <p:spPr>
          <a:xfrm>
            <a:off x="6429556" y="798745"/>
            <a:ext cx="1342843" cy="369332"/>
          </a:xfrm>
          <a:prstGeom prst="rect">
            <a:avLst/>
          </a:prstGeom>
          <a:solidFill>
            <a:schemeClr val="bg1"/>
          </a:solidFill>
        </p:spPr>
        <p:txBody>
          <a:bodyPr wrap="square" rtlCol="0">
            <a:spAutoFit/>
          </a:bodyPr>
          <a:lstStyle/>
          <a:p>
            <a:r>
              <a:rPr lang="en-US" dirty="0" smtClean="0"/>
              <a:t>Lifting sling</a:t>
            </a:r>
            <a:endParaRPr lang="en-US" dirty="0"/>
          </a:p>
        </p:txBody>
      </p:sp>
      <p:sp>
        <p:nvSpPr>
          <p:cNvPr id="8" name="TextBox 7"/>
          <p:cNvSpPr txBox="1"/>
          <p:nvPr/>
        </p:nvSpPr>
        <p:spPr>
          <a:xfrm>
            <a:off x="1800044" y="4965939"/>
            <a:ext cx="1552755" cy="369332"/>
          </a:xfrm>
          <a:prstGeom prst="rect">
            <a:avLst/>
          </a:prstGeom>
          <a:solidFill>
            <a:schemeClr val="bg1"/>
          </a:solidFill>
        </p:spPr>
        <p:txBody>
          <a:bodyPr wrap="square" rtlCol="0">
            <a:spAutoFit/>
          </a:bodyPr>
          <a:lstStyle/>
          <a:p>
            <a:r>
              <a:rPr lang="en-US" dirty="0" smtClean="0"/>
              <a:t>Tools for wire</a:t>
            </a:r>
            <a:endParaRPr lang="en-US" dirty="0"/>
          </a:p>
        </p:txBody>
      </p:sp>
      <p:sp>
        <p:nvSpPr>
          <p:cNvPr id="9" name="TextBox 8"/>
          <p:cNvSpPr txBox="1"/>
          <p:nvPr/>
        </p:nvSpPr>
        <p:spPr>
          <a:xfrm>
            <a:off x="3565900" y="614079"/>
            <a:ext cx="2072900" cy="369332"/>
          </a:xfrm>
          <a:prstGeom prst="rect">
            <a:avLst/>
          </a:prstGeom>
          <a:solidFill>
            <a:schemeClr val="bg1"/>
          </a:solidFill>
        </p:spPr>
        <p:txBody>
          <a:bodyPr wrap="square" rtlCol="0">
            <a:spAutoFit/>
          </a:bodyPr>
          <a:lstStyle/>
          <a:p>
            <a:r>
              <a:rPr lang="en-US" dirty="0" smtClean="0"/>
              <a:t>Cave for SS Cask</a:t>
            </a:r>
            <a:endParaRPr lang="en-US" dirty="0"/>
          </a:p>
        </p:txBody>
      </p:sp>
      <p:sp>
        <p:nvSpPr>
          <p:cNvPr id="10" name="TextBox 9"/>
          <p:cNvSpPr txBox="1"/>
          <p:nvPr/>
        </p:nvSpPr>
        <p:spPr>
          <a:xfrm>
            <a:off x="8001000" y="3734904"/>
            <a:ext cx="1152081" cy="369332"/>
          </a:xfrm>
          <a:prstGeom prst="rect">
            <a:avLst/>
          </a:prstGeom>
          <a:solidFill>
            <a:schemeClr val="bg1"/>
          </a:solidFill>
        </p:spPr>
        <p:txBody>
          <a:bodyPr wrap="square" rtlCol="0">
            <a:spAutoFit/>
          </a:bodyPr>
          <a:lstStyle/>
          <a:p>
            <a:r>
              <a:rPr lang="en-US" dirty="0" smtClean="0"/>
              <a:t>SSC lid</a:t>
            </a:r>
            <a:endParaRPr lang="en-US" dirty="0"/>
          </a:p>
        </p:txBody>
      </p:sp>
    </p:spTree>
    <p:extLst>
      <p:ext uri="{BB962C8B-B14F-4D97-AF65-F5344CB8AC3E}">
        <p14:creationId xmlns:p14="http://schemas.microsoft.com/office/powerpoint/2010/main" val="96765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Flux Measurement Irradiation</a:t>
            </a:r>
            <a:endParaRPr lang="en-US" dirty="0"/>
          </a:p>
        </p:txBody>
      </p:sp>
      <p:sp>
        <p:nvSpPr>
          <p:cNvPr id="6" name="Content Placeholder 5"/>
          <p:cNvSpPr>
            <a:spLocks noGrp="1"/>
          </p:cNvSpPr>
          <p:nvPr>
            <p:ph idx="1"/>
          </p:nvPr>
        </p:nvSpPr>
        <p:spPr/>
        <p:txBody>
          <a:bodyPr/>
          <a:lstStyle/>
          <a:p>
            <a:pPr marL="0" indent="0">
              <a:buNone/>
            </a:pPr>
            <a:r>
              <a:rPr lang="en-US" dirty="0" smtClean="0"/>
              <a:t>Two shielded capsules (rev. 4) irradiated in two dry tube locations (E4 and E13)</a:t>
            </a:r>
          </a:p>
          <a:p>
            <a:pPr lvl="1"/>
            <a:r>
              <a:rPr lang="en-US" dirty="0" smtClean="0"/>
              <a:t>DT1:  AuAl and Ti wires</a:t>
            </a:r>
          </a:p>
          <a:p>
            <a:pPr lvl="1"/>
            <a:r>
              <a:rPr lang="en-US" dirty="0" smtClean="0"/>
              <a:t>DT2: 0.7gm of natural Zinc Oxide</a:t>
            </a:r>
          </a:p>
          <a:p>
            <a:pPr lvl="1"/>
            <a:r>
              <a:rPr lang="en-US" dirty="0" smtClean="0"/>
              <a:t>2 hours at 1MW</a:t>
            </a:r>
          </a:p>
          <a:p>
            <a:pPr lvl="1"/>
            <a:endParaRPr lang="en-US" dirty="0"/>
          </a:p>
        </p:txBody>
      </p:sp>
      <p:sp>
        <p:nvSpPr>
          <p:cNvPr id="4" name="Slide Number Placeholder 3"/>
          <p:cNvSpPr>
            <a:spLocks noGrp="1"/>
          </p:cNvSpPr>
          <p:nvPr>
            <p:ph type="sldNum" sz="quarter" idx="12"/>
          </p:nvPr>
        </p:nvSpPr>
        <p:spPr/>
        <p:txBody>
          <a:bodyPr/>
          <a:lstStyle/>
          <a:p>
            <a:pPr>
              <a:defRPr/>
            </a:pPr>
            <a:fld id="{892EDDDF-575F-45B0-87D0-4A9526067E58}" type="slidenum">
              <a:rPr lang="en-US" smtClean="0"/>
              <a:pPr>
                <a:defRPr/>
              </a:pPr>
              <a:t>25</a:t>
            </a:fld>
            <a:endParaRPr lang="en-US" dirty="0"/>
          </a:p>
        </p:txBody>
      </p:sp>
      <p:pic>
        <p:nvPicPr>
          <p:cNvPr id="7"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38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5-28 08.58.1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a:noFill/>
          <a:ln>
            <a:noFill/>
          </a:ln>
        </p:spPr>
      </p:pic>
      <p:sp>
        <p:nvSpPr>
          <p:cNvPr id="4" name="TextBox 3"/>
          <p:cNvSpPr txBox="1"/>
          <p:nvPr/>
        </p:nvSpPr>
        <p:spPr>
          <a:xfrm>
            <a:off x="6858000" y="228600"/>
            <a:ext cx="1869358" cy="2031325"/>
          </a:xfrm>
          <a:prstGeom prst="rect">
            <a:avLst/>
          </a:prstGeom>
          <a:solidFill>
            <a:srgbClr val="FFFF00"/>
          </a:solidFill>
        </p:spPr>
        <p:txBody>
          <a:bodyPr wrap="none" rtlCol="0">
            <a:spAutoFit/>
          </a:bodyPr>
          <a:lstStyle/>
          <a:p>
            <a:r>
              <a:rPr lang="en-US" dirty="0" smtClean="0"/>
              <a:t>2</a:t>
            </a:r>
            <a:r>
              <a:rPr lang="en-US" baseline="30000" dirty="0" smtClean="0"/>
              <a:t>nd</a:t>
            </a:r>
            <a:r>
              <a:rPr lang="en-US" dirty="0" smtClean="0"/>
              <a:t> Flux Run</a:t>
            </a:r>
          </a:p>
          <a:p>
            <a:r>
              <a:rPr lang="en-US" dirty="0"/>
              <a:t>5/24/2013</a:t>
            </a:r>
          </a:p>
          <a:p>
            <a:r>
              <a:rPr lang="en-US" dirty="0" smtClean="0"/>
              <a:t>Dry Tube 1</a:t>
            </a:r>
          </a:p>
          <a:p>
            <a:r>
              <a:rPr lang="en-US" dirty="0" smtClean="0"/>
              <a:t>1000kW for 6min.</a:t>
            </a:r>
          </a:p>
          <a:p>
            <a:r>
              <a:rPr lang="en-US" dirty="0" smtClean="0"/>
              <a:t>14grams </a:t>
            </a:r>
            <a:r>
              <a:rPr lang="en-US" dirty="0"/>
              <a:t>Al-6061</a:t>
            </a:r>
          </a:p>
          <a:p>
            <a:r>
              <a:rPr lang="en-US" dirty="0"/>
              <a:t>33grams </a:t>
            </a:r>
            <a:r>
              <a:rPr lang="en-US" dirty="0" smtClean="0"/>
              <a:t>BN</a:t>
            </a:r>
          </a:p>
          <a:p>
            <a:r>
              <a:rPr lang="en-US" dirty="0"/>
              <a:t>AuAl &amp; Ti </a:t>
            </a:r>
            <a:r>
              <a:rPr lang="en-US" dirty="0" smtClean="0"/>
              <a:t>wire</a:t>
            </a:r>
            <a:endParaRPr lang="en-US" dirty="0"/>
          </a:p>
        </p:txBody>
      </p:sp>
    </p:spTree>
    <p:extLst>
      <p:ext uri="{BB962C8B-B14F-4D97-AF65-F5344CB8AC3E}">
        <p14:creationId xmlns:p14="http://schemas.microsoft.com/office/powerpoint/2010/main" val="2284693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5-28 08.57.59"/>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rot="5400000">
            <a:off x="1143000" y="-1143000"/>
            <a:ext cx="6858000" cy="9144000"/>
          </a:xfrm>
          <a:prstGeom prst="rect">
            <a:avLst/>
          </a:prstGeom>
          <a:noFill/>
          <a:ln>
            <a:noFill/>
          </a:ln>
        </p:spPr>
      </p:pic>
      <p:sp>
        <p:nvSpPr>
          <p:cNvPr id="3" name="TextBox 2"/>
          <p:cNvSpPr txBox="1"/>
          <p:nvPr/>
        </p:nvSpPr>
        <p:spPr>
          <a:xfrm>
            <a:off x="6629400" y="228600"/>
            <a:ext cx="2418174" cy="2031325"/>
          </a:xfrm>
          <a:prstGeom prst="rect">
            <a:avLst/>
          </a:prstGeom>
          <a:solidFill>
            <a:srgbClr val="FFC000"/>
          </a:solidFill>
        </p:spPr>
        <p:txBody>
          <a:bodyPr wrap="square" rtlCol="0">
            <a:spAutoFit/>
          </a:bodyPr>
          <a:lstStyle/>
          <a:p>
            <a:r>
              <a:rPr lang="en-US" dirty="0" smtClean="0"/>
              <a:t>2</a:t>
            </a:r>
            <a:r>
              <a:rPr lang="en-US" baseline="30000" dirty="0" smtClean="0"/>
              <a:t>nd</a:t>
            </a:r>
            <a:r>
              <a:rPr lang="en-US" dirty="0" smtClean="0"/>
              <a:t> Run – natural zinc</a:t>
            </a:r>
          </a:p>
          <a:p>
            <a:r>
              <a:rPr lang="en-US" dirty="0" smtClean="0"/>
              <a:t>5/24/2013</a:t>
            </a:r>
          </a:p>
          <a:p>
            <a:r>
              <a:rPr lang="en-US" dirty="0" smtClean="0"/>
              <a:t>Dry Tube 2</a:t>
            </a:r>
          </a:p>
          <a:p>
            <a:r>
              <a:rPr lang="en-US" dirty="0" smtClean="0"/>
              <a:t>1000kW for 6min.</a:t>
            </a:r>
          </a:p>
          <a:p>
            <a:r>
              <a:rPr lang="en-US" dirty="0"/>
              <a:t>14grams Al-6061</a:t>
            </a:r>
          </a:p>
          <a:p>
            <a:r>
              <a:rPr lang="en-US" dirty="0"/>
              <a:t>33grams </a:t>
            </a:r>
            <a:r>
              <a:rPr lang="en-US" dirty="0" smtClean="0"/>
              <a:t>BN</a:t>
            </a:r>
          </a:p>
          <a:p>
            <a:r>
              <a:rPr lang="en-US" dirty="0" smtClean="0"/>
              <a:t>&lt; 1 gram Zn0</a:t>
            </a:r>
            <a:endParaRPr lang="en-US" baseline="-25000" dirty="0"/>
          </a:p>
        </p:txBody>
      </p:sp>
    </p:spTree>
    <p:extLst>
      <p:ext uri="{BB962C8B-B14F-4D97-AF65-F5344CB8AC3E}">
        <p14:creationId xmlns:p14="http://schemas.microsoft.com/office/powerpoint/2010/main" val="285546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1143000"/>
          </a:xfrm>
        </p:spPr>
        <p:txBody>
          <a:bodyPr>
            <a:normAutofit fontScale="90000"/>
          </a:bodyPr>
          <a:lstStyle/>
          <a:p>
            <a:pPr algn="l"/>
            <a:r>
              <a:rPr lang="en-US" dirty="0" smtClean="0"/>
              <a:t>Operations </a:t>
            </a:r>
            <a:br>
              <a:rPr lang="en-US" dirty="0" smtClean="0"/>
            </a:br>
            <a:r>
              <a:rPr lang="en-US" dirty="0" smtClean="0"/>
              <a:t>Problem / Opportunity</a:t>
            </a:r>
            <a:endParaRPr lang="en-US" dirty="0"/>
          </a:p>
        </p:txBody>
      </p:sp>
      <p:sp>
        <p:nvSpPr>
          <p:cNvPr id="3" name="Content Placeholder 2"/>
          <p:cNvSpPr>
            <a:spLocks noGrp="1"/>
          </p:cNvSpPr>
          <p:nvPr>
            <p:ph idx="1"/>
          </p:nvPr>
        </p:nvSpPr>
        <p:spPr>
          <a:xfrm>
            <a:off x="1981200" y="2057400"/>
            <a:ext cx="6934200" cy="4648200"/>
          </a:xfrm>
        </p:spPr>
        <p:txBody>
          <a:bodyPr>
            <a:normAutofit/>
          </a:bodyPr>
          <a:lstStyle/>
          <a:p>
            <a:r>
              <a:rPr lang="en-US" sz="2400" dirty="0" smtClean="0"/>
              <a:t>Experimenters are unfamiliar with experiment or techniques – its new to them</a:t>
            </a:r>
          </a:p>
          <a:p>
            <a:r>
              <a:rPr lang="en-US" sz="2400" dirty="0"/>
              <a:t>High Reactivity, Heat Generation, High Radiation, “New” Materials   </a:t>
            </a:r>
          </a:p>
          <a:p>
            <a:r>
              <a:rPr lang="en-US" sz="2400" dirty="0" smtClean="0"/>
              <a:t>Research/Experiment </a:t>
            </a:r>
            <a:r>
              <a:rPr lang="en-US" sz="2400" dirty="0"/>
              <a:t>– </a:t>
            </a:r>
            <a:r>
              <a:rPr lang="en-US" sz="2400" dirty="0" smtClean="0"/>
              <a:t>hypothesize, trial ….  error </a:t>
            </a:r>
          </a:p>
          <a:p>
            <a:r>
              <a:rPr lang="en-US" sz="2400" dirty="0" smtClean="0"/>
              <a:t>Non-routine </a:t>
            </a:r>
            <a:r>
              <a:rPr lang="en-US" sz="2400" dirty="0"/>
              <a:t>experiment </a:t>
            </a:r>
            <a:r>
              <a:rPr lang="en-US" sz="2400" dirty="0" smtClean="0"/>
              <a:t>becomes routine</a:t>
            </a:r>
          </a:p>
          <a:p>
            <a:r>
              <a:rPr lang="en-US" sz="2400" dirty="0" smtClean="0"/>
              <a:t>Time pressure, holding up research at RESEARCH reactor</a:t>
            </a:r>
          </a:p>
          <a:p>
            <a:r>
              <a:rPr lang="en-US" sz="2400" dirty="0" smtClean="0"/>
              <a:t>Oversight and conservatism - when to say </a:t>
            </a:r>
            <a:r>
              <a:rPr lang="en-US" sz="2400" b="1" dirty="0" smtClean="0"/>
              <a:t>NO</a:t>
            </a:r>
            <a:endParaRPr lang="en-US" sz="2400" b="1" dirty="0"/>
          </a:p>
          <a:p>
            <a:endParaRPr lang="en-US" dirty="0"/>
          </a:p>
        </p:txBody>
      </p:sp>
      <p:sp>
        <p:nvSpPr>
          <p:cNvPr id="4" name="Slide Number Placeholder 3"/>
          <p:cNvSpPr>
            <a:spLocks noGrp="1"/>
          </p:cNvSpPr>
          <p:nvPr>
            <p:ph type="sldNum" sz="quarter" idx="12"/>
          </p:nvPr>
        </p:nvSpPr>
        <p:spPr/>
        <p:txBody>
          <a:bodyPr/>
          <a:lstStyle/>
          <a:p>
            <a:pPr>
              <a:defRPr/>
            </a:pPr>
            <a:fld id="{E51DB569-0B95-47D5-95D3-41294590F4B3}" type="slidenum">
              <a:rPr lang="en-US" smtClean="0"/>
              <a:pPr>
                <a:defRPr/>
              </a:pPr>
              <a:t>3</a:t>
            </a:fld>
            <a:endParaRPr lang="en-US" dirty="0"/>
          </a:p>
        </p:txBody>
      </p:sp>
      <p:pic>
        <p:nvPicPr>
          <p:cNvPr id="5" name="Picture 6" descr="D:\Picture_Files\Reactor\posters\RSE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0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143000"/>
          </a:xfrm>
        </p:spPr>
        <p:txBody>
          <a:bodyPr>
            <a:normAutofit fontScale="90000"/>
          </a:bodyPr>
          <a:lstStyle/>
          <a:p>
            <a:r>
              <a:rPr lang="en-US" dirty="0" smtClean="0"/>
              <a:t>Research</a:t>
            </a:r>
            <a:br>
              <a:rPr lang="en-US" dirty="0" smtClean="0"/>
            </a:br>
            <a:r>
              <a:rPr lang="en-US" dirty="0" smtClean="0"/>
              <a:t>Isotopes of Interest</a:t>
            </a:r>
            <a:endParaRPr lang="en-US" dirty="0"/>
          </a:p>
        </p:txBody>
      </p:sp>
      <p:pic>
        <p:nvPicPr>
          <p:cNvPr id="4" name="Content Placeholder 3"/>
          <p:cNvPicPr>
            <a:picLocks noGrp="1" noChangeAspect="1"/>
          </p:cNvPicPr>
          <p:nvPr>
            <p:ph idx="1"/>
          </p:nvPr>
        </p:nvPicPr>
        <p:blipFill>
          <a:blip r:embed="rId3"/>
          <a:stretch>
            <a:fillRect/>
          </a:stretch>
        </p:blipFill>
        <p:spPr>
          <a:xfrm>
            <a:off x="1828800" y="1875298"/>
            <a:ext cx="7315200" cy="4830301"/>
          </a:xfrm>
          <a:prstGeom prst="rect">
            <a:avLst/>
          </a:prstGeom>
        </p:spPr>
      </p:pic>
      <p:pic>
        <p:nvPicPr>
          <p:cNvPr id="5" name="Picture 6" descr="D:\Picture_Files\Reactor\posters\RSE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0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143000"/>
          </a:xfrm>
        </p:spPr>
        <p:txBody>
          <a:bodyPr>
            <a:normAutofit fontScale="90000"/>
          </a:bodyPr>
          <a:lstStyle/>
          <a:p>
            <a:r>
              <a:rPr lang="en-US" dirty="0" smtClean="0"/>
              <a:t>Research </a:t>
            </a:r>
            <a:br>
              <a:rPr lang="en-US" dirty="0" smtClean="0"/>
            </a:br>
            <a:r>
              <a:rPr lang="en-US" dirty="0" smtClean="0"/>
              <a:t>Methods of Production</a:t>
            </a:r>
            <a:endParaRPr lang="en-US" dirty="0"/>
          </a:p>
        </p:txBody>
      </p:sp>
      <p:grpSp>
        <p:nvGrpSpPr>
          <p:cNvPr id="7" name="Group 6"/>
          <p:cNvGrpSpPr/>
          <p:nvPr/>
        </p:nvGrpSpPr>
        <p:grpSpPr>
          <a:xfrm>
            <a:off x="157307" y="2514600"/>
            <a:ext cx="8986693" cy="3931920"/>
            <a:chOff x="157307" y="2514600"/>
            <a:chExt cx="8986693" cy="3931920"/>
          </a:xfrm>
        </p:grpSpPr>
        <p:pic>
          <p:nvPicPr>
            <p:cNvPr id="5" name="Picture 4"/>
            <p:cNvPicPr>
              <a:picLocks noChangeAspect="1"/>
            </p:cNvPicPr>
            <p:nvPr/>
          </p:nvPicPr>
          <p:blipFill>
            <a:blip r:embed="rId3"/>
            <a:stretch>
              <a:fillRect/>
            </a:stretch>
          </p:blipFill>
          <p:spPr>
            <a:xfrm>
              <a:off x="157307" y="2514600"/>
              <a:ext cx="8986693" cy="3931920"/>
            </a:xfrm>
            <a:prstGeom prst="rect">
              <a:avLst/>
            </a:prstGeom>
          </p:spPr>
        </p:pic>
        <p:pic>
          <p:nvPicPr>
            <p:cNvPr id="6" name="Picture 5"/>
            <p:cNvPicPr>
              <a:picLocks noChangeAspect="1"/>
            </p:cNvPicPr>
            <p:nvPr/>
          </p:nvPicPr>
          <p:blipFill>
            <a:blip r:embed="rId4"/>
            <a:stretch>
              <a:fillRect/>
            </a:stretch>
          </p:blipFill>
          <p:spPr>
            <a:xfrm>
              <a:off x="1447800" y="3108861"/>
              <a:ext cx="2242271" cy="2743398"/>
            </a:xfrm>
            <a:prstGeom prst="rect">
              <a:avLst/>
            </a:prstGeom>
          </p:spPr>
        </p:pic>
      </p:grpSp>
      <p:pic>
        <p:nvPicPr>
          <p:cNvPr id="8" name="Picture 6" descr="D:\Picture_Files\Reactor\posters\RSEC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4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Loading 55</a:t>
            </a:r>
            <a:endParaRPr lang="en-US" dirty="0"/>
          </a:p>
        </p:txBody>
      </p:sp>
      <p:sp>
        <p:nvSpPr>
          <p:cNvPr id="3" name="Slide Number Placeholder 2"/>
          <p:cNvSpPr>
            <a:spLocks noGrp="1"/>
          </p:cNvSpPr>
          <p:nvPr>
            <p:ph type="sldNum" sz="quarter" idx="12"/>
          </p:nvPr>
        </p:nvSpPr>
        <p:spPr/>
        <p:txBody>
          <a:bodyPr/>
          <a:lstStyle/>
          <a:p>
            <a:pPr>
              <a:defRPr/>
            </a:pPr>
            <a:fld id="{26C6232F-5628-43DC-BAA4-9B79B7AC3A9F}" type="slidenum">
              <a:rPr lang="en-US" smtClean="0"/>
              <a:pPr>
                <a:defRPr/>
              </a:pPr>
              <a:t>6</a:t>
            </a:fld>
            <a:endParaRPr lang="en-US" dirty="0"/>
          </a:p>
        </p:txBody>
      </p:sp>
      <p:pic>
        <p:nvPicPr>
          <p:cNvPr id="1026" name="Picture 2" descr="D:\SkyDrive\Fuel and SNM\Core Loadings\Core 55 (2013)\Loading 55(cl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5161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Picture_Files\Reactor\posters\RSE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8288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0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133600"/>
            <a:ext cx="3078831" cy="3048000"/>
          </a:xfrm>
        </p:spPr>
        <p:txBody>
          <a:bodyPr/>
          <a:lstStyle/>
          <a:p>
            <a:r>
              <a:rPr lang="en-US" dirty="0" smtClean="0"/>
              <a:t>Irradiation</a:t>
            </a:r>
            <a:br>
              <a:rPr lang="en-US" dirty="0" smtClean="0"/>
            </a:br>
            <a:r>
              <a:rPr lang="en-US" dirty="0" smtClean="0"/>
              <a:t>Facility Design</a:t>
            </a:r>
            <a:endParaRPr lang="en-US" dirty="0"/>
          </a:p>
        </p:txBody>
      </p:sp>
      <p:pic>
        <p:nvPicPr>
          <p:cNvPr id="4" name="Picture 3"/>
          <p:cNvPicPr>
            <a:picLocks noChangeAspect="1"/>
          </p:cNvPicPr>
          <p:nvPr/>
        </p:nvPicPr>
        <p:blipFill>
          <a:blip r:embed="rId3"/>
          <a:stretch>
            <a:fillRect/>
          </a:stretch>
        </p:blipFill>
        <p:spPr>
          <a:xfrm>
            <a:off x="3331252" y="0"/>
            <a:ext cx="5787081" cy="2895600"/>
          </a:xfrm>
          <a:prstGeom prst="rect">
            <a:avLst/>
          </a:prstGeom>
        </p:spPr>
      </p:pic>
      <p:pic>
        <p:nvPicPr>
          <p:cNvPr id="5" name="Picture 4"/>
          <p:cNvPicPr>
            <a:picLocks noChangeAspect="1"/>
          </p:cNvPicPr>
          <p:nvPr/>
        </p:nvPicPr>
        <p:blipFill>
          <a:blip r:embed="rId4"/>
          <a:stretch>
            <a:fillRect/>
          </a:stretch>
        </p:blipFill>
        <p:spPr>
          <a:xfrm>
            <a:off x="3303980" y="3048802"/>
            <a:ext cx="5818527" cy="3657600"/>
          </a:xfrm>
          <a:prstGeom prst="rect">
            <a:avLst/>
          </a:prstGeom>
        </p:spPr>
      </p:pic>
      <p:pic>
        <p:nvPicPr>
          <p:cNvPr id="7" name="Picture 6" descr="D:\Picture_Files\Reactor\posters\RSEC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0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Shielded Irradiation</a:t>
            </a:r>
            <a:br>
              <a:rPr lang="en-US" dirty="0" smtClean="0"/>
            </a:br>
            <a:r>
              <a:rPr lang="en-US" dirty="0" smtClean="0"/>
              <a:t> Capsules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2362200"/>
            <a:ext cx="2703007" cy="38401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2362685"/>
            <a:ext cx="2273499" cy="3810000"/>
          </a:xfrm>
          <a:prstGeom prst="rect">
            <a:avLst/>
          </a:prstGeom>
        </p:spPr>
      </p:pic>
      <p:sp>
        <p:nvSpPr>
          <p:cNvPr id="3" name="TextBox 2"/>
          <p:cNvSpPr txBox="1"/>
          <p:nvPr/>
        </p:nvSpPr>
        <p:spPr>
          <a:xfrm>
            <a:off x="457200" y="2895600"/>
            <a:ext cx="834396" cy="1477328"/>
          </a:xfrm>
          <a:prstGeom prst="rect">
            <a:avLst/>
          </a:prstGeom>
          <a:noFill/>
        </p:spPr>
        <p:txBody>
          <a:bodyPr wrap="none" rtlCol="0">
            <a:spAutoFit/>
          </a:bodyPr>
          <a:lstStyle/>
          <a:p>
            <a:r>
              <a:rPr lang="en-US" dirty="0" smtClean="0"/>
              <a:t>Rev.1</a:t>
            </a:r>
          </a:p>
          <a:p>
            <a:r>
              <a:rPr lang="en-US" dirty="0" smtClean="0"/>
              <a:t>$1.20 </a:t>
            </a:r>
          </a:p>
          <a:p>
            <a:endParaRPr lang="en-US" dirty="0" smtClean="0"/>
          </a:p>
          <a:p>
            <a:r>
              <a:rPr lang="en-US" dirty="0" smtClean="0"/>
              <a:t>Rev.2 </a:t>
            </a:r>
          </a:p>
          <a:p>
            <a:r>
              <a:rPr lang="en-US" dirty="0" smtClean="0"/>
              <a:t>$1.49</a:t>
            </a:r>
            <a:endParaRPr lang="en-US" dirty="0"/>
          </a:p>
        </p:txBody>
      </p:sp>
      <p:cxnSp>
        <p:nvCxnSpPr>
          <p:cNvPr id="7" name="Straight Arrow Connector 6"/>
          <p:cNvCxnSpPr/>
          <p:nvPr/>
        </p:nvCxnSpPr>
        <p:spPr>
          <a:xfrm>
            <a:off x="1143000" y="3124200"/>
            <a:ext cx="1524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3962400"/>
            <a:ext cx="2743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6" descr="D:\Picture_Files\Reactor\posters\RSEC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6400800"/>
            <a:ext cx="6858000" cy="369332"/>
          </a:xfrm>
          <a:prstGeom prst="rect">
            <a:avLst/>
          </a:prstGeom>
          <a:noFill/>
        </p:spPr>
        <p:txBody>
          <a:bodyPr wrap="square" rtlCol="0">
            <a:spAutoFit/>
          </a:bodyPr>
          <a:lstStyle/>
          <a:p>
            <a:pPr algn="ctr"/>
            <a:r>
              <a:rPr lang="en-US" dirty="0" smtClean="0"/>
              <a:t>Operations had concerns over reactivity of holders</a:t>
            </a:r>
            <a:endParaRPr lang="en-US" dirty="0"/>
          </a:p>
        </p:txBody>
      </p:sp>
    </p:spTree>
    <p:extLst>
      <p:ext uri="{BB962C8B-B14F-4D97-AF65-F5344CB8AC3E}">
        <p14:creationId xmlns:p14="http://schemas.microsoft.com/office/powerpoint/2010/main" val="181645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83532"/>
            <a:ext cx="9144000" cy="4774468"/>
          </a:xfrm>
          <a:prstGeom prst="rect">
            <a:avLst/>
          </a:prstGeom>
        </p:spPr>
      </p:pic>
      <p:sp>
        <p:nvSpPr>
          <p:cNvPr id="3" name="TextBox 2"/>
          <p:cNvSpPr txBox="1"/>
          <p:nvPr/>
        </p:nvSpPr>
        <p:spPr>
          <a:xfrm>
            <a:off x="1819166" y="3854737"/>
            <a:ext cx="1609833" cy="369332"/>
          </a:xfrm>
          <a:prstGeom prst="rect">
            <a:avLst/>
          </a:prstGeom>
          <a:solidFill>
            <a:schemeClr val="bg1"/>
          </a:solidFill>
        </p:spPr>
        <p:txBody>
          <a:bodyPr wrap="square" rtlCol="0">
            <a:spAutoFit/>
          </a:bodyPr>
          <a:lstStyle/>
          <a:p>
            <a:r>
              <a:rPr lang="en-US" dirty="0" smtClean="0"/>
              <a:t>Capsule Body</a:t>
            </a:r>
            <a:endParaRPr lang="en-US" dirty="0"/>
          </a:p>
        </p:txBody>
      </p:sp>
      <p:sp>
        <p:nvSpPr>
          <p:cNvPr id="4" name="TextBox 3"/>
          <p:cNvSpPr txBox="1"/>
          <p:nvPr/>
        </p:nvSpPr>
        <p:spPr>
          <a:xfrm>
            <a:off x="6639464" y="4039403"/>
            <a:ext cx="1742536" cy="369332"/>
          </a:xfrm>
          <a:prstGeom prst="rect">
            <a:avLst/>
          </a:prstGeom>
          <a:solidFill>
            <a:schemeClr val="bg1"/>
          </a:solidFill>
        </p:spPr>
        <p:txBody>
          <a:bodyPr wrap="square" rtlCol="0">
            <a:spAutoFit/>
          </a:bodyPr>
          <a:lstStyle/>
          <a:p>
            <a:r>
              <a:rPr lang="en-US" dirty="0" smtClean="0"/>
              <a:t>Capsule Cap</a:t>
            </a:r>
            <a:endParaRPr lang="en-US" dirty="0"/>
          </a:p>
        </p:txBody>
      </p:sp>
      <p:sp>
        <p:nvSpPr>
          <p:cNvPr id="5" name="TextBox 4"/>
          <p:cNvSpPr txBox="1"/>
          <p:nvPr/>
        </p:nvSpPr>
        <p:spPr>
          <a:xfrm>
            <a:off x="3733800" y="5334000"/>
            <a:ext cx="2057400" cy="369332"/>
          </a:xfrm>
          <a:prstGeom prst="rect">
            <a:avLst/>
          </a:prstGeom>
          <a:solidFill>
            <a:schemeClr val="bg1"/>
          </a:solidFill>
        </p:spPr>
        <p:txBody>
          <a:bodyPr wrap="square" rtlCol="0">
            <a:spAutoFit/>
          </a:bodyPr>
          <a:lstStyle/>
          <a:p>
            <a:r>
              <a:rPr lang="en-US" dirty="0" smtClean="0"/>
              <a:t>Boron Nitride Rod</a:t>
            </a:r>
            <a:endParaRPr lang="en-US" dirty="0"/>
          </a:p>
        </p:txBody>
      </p:sp>
      <p:sp>
        <p:nvSpPr>
          <p:cNvPr id="6" name="Title 5"/>
          <p:cNvSpPr>
            <a:spLocks noGrp="1"/>
          </p:cNvSpPr>
          <p:nvPr>
            <p:ph type="title"/>
          </p:nvPr>
        </p:nvSpPr>
        <p:spPr>
          <a:xfrm>
            <a:off x="2057400" y="228600"/>
            <a:ext cx="7052310" cy="1143000"/>
          </a:xfrm>
        </p:spPr>
        <p:txBody>
          <a:bodyPr>
            <a:normAutofit fontScale="90000"/>
          </a:bodyPr>
          <a:lstStyle/>
          <a:p>
            <a:r>
              <a:rPr lang="en-US" dirty="0" smtClean="0"/>
              <a:t>Irradiation Capsule </a:t>
            </a:r>
            <a:br>
              <a:rPr lang="en-US" dirty="0" smtClean="0"/>
            </a:br>
            <a:r>
              <a:rPr lang="en-US" dirty="0" smtClean="0"/>
              <a:t>(Rev. 3 $.80)</a:t>
            </a:r>
            <a:endParaRPr lang="en-US" dirty="0"/>
          </a:p>
        </p:txBody>
      </p:sp>
      <p:pic>
        <p:nvPicPr>
          <p:cNvPr id="7" name="Picture 6" descr="D:\Picture_Files\Reactor\posters\RSE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288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21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bftNPsAAFX8mOaorSayqek"/>
</p:tagLst>
</file>

<file path=ppt/tags/tag10.xml><?xml version="1.0" encoding="utf-8"?>
<p:tagLst xmlns:a="http://schemas.openxmlformats.org/drawingml/2006/main" xmlns:r="http://schemas.openxmlformats.org/officeDocument/2006/relationships" xmlns:p="http://schemas.openxmlformats.org/presentationml/2006/main">
  <p:tag name="DVSHAPEID" val="JEj7tHAD1GWptV6iNFITNm"/>
</p:tagLst>
</file>

<file path=ppt/tags/tag11.xml><?xml version="1.0" encoding="utf-8"?>
<p:tagLst xmlns:a="http://schemas.openxmlformats.org/drawingml/2006/main" xmlns:r="http://schemas.openxmlformats.org/officeDocument/2006/relationships" xmlns:p="http://schemas.openxmlformats.org/presentationml/2006/main">
  <p:tag name="DVSHAPEID" val="DbzdRDj6OW9CxVgZdvPND6"/>
</p:tagLst>
</file>

<file path=ppt/tags/tag12.xml><?xml version="1.0" encoding="utf-8"?>
<p:tagLst xmlns:a="http://schemas.openxmlformats.org/drawingml/2006/main" xmlns:r="http://schemas.openxmlformats.org/officeDocument/2006/relationships" xmlns:p="http://schemas.openxmlformats.org/presentationml/2006/main">
  <p:tag name="DVSHAPEID" val="d8xDVLTnYv2n07yfQXjUSZ"/>
</p:tagLst>
</file>

<file path=ppt/tags/tag13.xml><?xml version="1.0" encoding="utf-8"?>
<p:tagLst xmlns:a="http://schemas.openxmlformats.org/drawingml/2006/main" xmlns:r="http://schemas.openxmlformats.org/officeDocument/2006/relationships" xmlns:p="http://schemas.openxmlformats.org/presentationml/2006/main">
  <p:tag name="DVSHAPEID" val="gQnb1Osc40JxXrGdHxcqXD"/>
</p:tagLst>
</file>

<file path=ppt/tags/tag14.xml><?xml version="1.0" encoding="utf-8"?>
<p:tagLst xmlns:a="http://schemas.openxmlformats.org/drawingml/2006/main" xmlns:r="http://schemas.openxmlformats.org/officeDocument/2006/relationships" xmlns:p="http://schemas.openxmlformats.org/presentationml/2006/main">
  <p:tag name="DVSHAPEID" val="AaU8qXFStIdeSHfKK5VLr1"/>
</p:tagLst>
</file>

<file path=ppt/tags/tag15.xml><?xml version="1.0" encoding="utf-8"?>
<p:tagLst xmlns:a="http://schemas.openxmlformats.org/drawingml/2006/main" xmlns:r="http://schemas.openxmlformats.org/officeDocument/2006/relationships" xmlns:p="http://schemas.openxmlformats.org/presentationml/2006/main">
  <p:tag name="DVSHAPEID" val="Dsa7zCfMHr1CfdgSnuwbx0"/>
</p:tagLst>
</file>

<file path=ppt/tags/tag16.xml><?xml version="1.0" encoding="utf-8"?>
<p:tagLst xmlns:a="http://schemas.openxmlformats.org/drawingml/2006/main" xmlns:r="http://schemas.openxmlformats.org/officeDocument/2006/relationships" xmlns:p="http://schemas.openxmlformats.org/presentationml/2006/main">
  <p:tag name="DVSHAPEID" val="kJyYXXN7vcbyxrYjo3DH0M"/>
</p:tagLst>
</file>

<file path=ppt/tags/tag17.xml><?xml version="1.0" encoding="utf-8"?>
<p:tagLst xmlns:a="http://schemas.openxmlformats.org/drawingml/2006/main" xmlns:r="http://schemas.openxmlformats.org/officeDocument/2006/relationships" xmlns:p="http://schemas.openxmlformats.org/presentationml/2006/main">
  <p:tag name="DVSHAPEID" val="cfs2uRHreguC8qyAEiZAWP"/>
</p:tagLst>
</file>

<file path=ppt/tags/tag18.xml><?xml version="1.0" encoding="utf-8"?>
<p:tagLst xmlns:a="http://schemas.openxmlformats.org/drawingml/2006/main" xmlns:r="http://schemas.openxmlformats.org/officeDocument/2006/relationships" xmlns:p="http://schemas.openxmlformats.org/presentationml/2006/main">
  <p:tag name="DVSHAPEID" val="qGGOT45tyP0xxjwVsVq4XV"/>
</p:tagLst>
</file>

<file path=ppt/tags/tag19.xml><?xml version="1.0" encoding="utf-8"?>
<p:tagLst xmlns:a="http://schemas.openxmlformats.org/drawingml/2006/main" xmlns:r="http://schemas.openxmlformats.org/officeDocument/2006/relationships" xmlns:p="http://schemas.openxmlformats.org/presentationml/2006/main">
  <p:tag name="DVSHAPEID" val="4UiyKNokHqPmOLmFYDlLHE"/>
</p:tagLst>
</file>

<file path=ppt/tags/tag2.xml><?xml version="1.0" encoding="utf-8"?>
<p:tagLst xmlns:a="http://schemas.openxmlformats.org/drawingml/2006/main" xmlns:r="http://schemas.openxmlformats.org/officeDocument/2006/relationships" xmlns:p="http://schemas.openxmlformats.org/presentationml/2006/main">
  <p:tag name="DVSHAPEID" val="A4aBWcjfN66uGofyxbGwd0"/>
</p:tagLst>
</file>

<file path=ppt/tags/tag20.xml><?xml version="1.0" encoding="utf-8"?>
<p:tagLst xmlns:a="http://schemas.openxmlformats.org/drawingml/2006/main" xmlns:r="http://schemas.openxmlformats.org/officeDocument/2006/relationships" xmlns:p="http://schemas.openxmlformats.org/presentationml/2006/main">
  <p:tag name="DVSHAPEID" val="CASf4JP3aSSuCLvkji4e8z"/>
</p:tagLst>
</file>

<file path=ppt/tags/tag21.xml><?xml version="1.0" encoding="utf-8"?>
<p:tagLst xmlns:a="http://schemas.openxmlformats.org/drawingml/2006/main" xmlns:r="http://schemas.openxmlformats.org/officeDocument/2006/relationships" xmlns:p="http://schemas.openxmlformats.org/presentationml/2006/main">
  <p:tag name="DVSHAPEID" val="IauKyNXNIbepiIGvIFuEgW"/>
</p:tagLst>
</file>

<file path=ppt/tags/tag22.xml><?xml version="1.0" encoding="utf-8"?>
<p:tagLst xmlns:a="http://schemas.openxmlformats.org/drawingml/2006/main" xmlns:r="http://schemas.openxmlformats.org/officeDocument/2006/relationships" xmlns:p="http://schemas.openxmlformats.org/presentationml/2006/main">
  <p:tag name="DVSHAPEID" val="uk9A9Dj3Gtw2SHKka16naG"/>
</p:tagLst>
</file>

<file path=ppt/tags/tag23.xml><?xml version="1.0" encoding="utf-8"?>
<p:tagLst xmlns:a="http://schemas.openxmlformats.org/drawingml/2006/main" xmlns:r="http://schemas.openxmlformats.org/officeDocument/2006/relationships" xmlns:p="http://schemas.openxmlformats.org/presentationml/2006/main">
  <p:tag name="DVSHAPEID" val="gdtNEOzpJtjLGaBYDktFvK"/>
</p:tagLst>
</file>

<file path=ppt/tags/tag24.xml><?xml version="1.0" encoding="utf-8"?>
<p:tagLst xmlns:a="http://schemas.openxmlformats.org/drawingml/2006/main" xmlns:r="http://schemas.openxmlformats.org/officeDocument/2006/relationships" xmlns:p="http://schemas.openxmlformats.org/presentationml/2006/main">
  <p:tag name="DVSHAPEID" val="SfPYKoutySMO3W7mYvuhK3"/>
</p:tagLst>
</file>

<file path=ppt/tags/tag25.xml><?xml version="1.0" encoding="utf-8"?>
<p:tagLst xmlns:a="http://schemas.openxmlformats.org/drawingml/2006/main" xmlns:r="http://schemas.openxmlformats.org/officeDocument/2006/relationships" xmlns:p="http://schemas.openxmlformats.org/presentationml/2006/main">
  <p:tag name="DVSHAPEID" val="I60AJcoLTubvkdXG3aUgVr"/>
</p:tagLst>
</file>

<file path=ppt/tags/tag26.xml><?xml version="1.0" encoding="utf-8"?>
<p:tagLst xmlns:a="http://schemas.openxmlformats.org/drawingml/2006/main" xmlns:r="http://schemas.openxmlformats.org/officeDocument/2006/relationships" xmlns:p="http://schemas.openxmlformats.org/presentationml/2006/main">
  <p:tag name="DVSHAPEID" val="ZS6EQhlYbd0PxJX9Fi4MZi"/>
</p:tagLst>
</file>

<file path=ppt/tags/tag27.xml><?xml version="1.0" encoding="utf-8"?>
<p:tagLst xmlns:a="http://schemas.openxmlformats.org/drawingml/2006/main" xmlns:r="http://schemas.openxmlformats.org/officeDocument/2006/relationships" xmlns:p="http://schemas.openxmlformats.org/presentationml/2006/main">
  <p:tag name="DVSHAPEID" val="DxBUoirjmu7h78u4l6pUjX"/>
</p:tagLst>
</file>

<file path=ppt/tags/tag28.xml><?xml version="1.0" encoding="utf-8"?>
<p:tagLst xmlns:a="http://schemas.openxmlformats.org/drawingml/2006/main" xmlns:r="http://schemas.openxmlformats.org/officeDocument/2006/relationships" xmlns:p="http://schemas.openxmlformats.org/presentationml/2006/main">
  <p:tag name="DVSHAPEID" val="vuFeITvCb9rHfy2WT3xRRw"/>
</p:tagLst>
</file>

<file path=ppt/tags/tag29.xml><?xml version="1.0" encoding="utf-8"?>
<p:tagLst xmlns:a="http://schemas.openxmlformats.org/drawingml/2006/main" xmlns:r="http://schemas.openxmlformats.org/officeDocument/2006/relationships" xmlns:p="http://schemas.openxmlformats.org/presentationml/2006/main">
  <p:tag name="DVSHAPEID" val="IgBPFBWYm4YG27e9zxOKiY"/>
</p:tagLst>
</file>

<file path=ppt/tags/tag3.xml><?xml version="1.0" encoding="utf-8"?>
<p:tagLst xmlns:a="http://schemas.openxmlformats.org/drawingml/2006/main" xmlns:r="http://schemas.openxmlformats.org/officeDocument/2006/relationships" xmlns:p="http://schemas.openxmlformats.org/presentationml/2006/main">
  <p:tag name="DVSHAPEID" val="iJzQ7r5TmndREoDevnhqa1"/>
</p:tagLst>
</file>

<file path=ppt/tags/tag30.xml><?xml version="1.0" encoding="utf-8"?>
<p:tagLst xmlns:a="http://schemas.openxmlformats.org/drawingml/2006/main" xmlns:r="http://schemas.openxmlformats.org/officeDocument/2006/relationships" xmlns:p="http://schemas.openxmlformats.org/presentationml/2006/main">
  <p:tag name="DVSHAPEID" val="PqTV1pdlnr6YMpCTeTFcMn"/>
</p:tagLst>
</file>

<file path=ppt/tags/tag31.xml><?xml version="1.0" encoding="utf-8"?>
<p:tagLst xmlns:a="http://schemas.openxmlformats.org/drawingml/2006/main" xmlns:r="http://schemas.openxmlformats.org/officeDocument/2006/relationships" xmlns:p="http://schemas.openxmlformats.org/presentationml/2006/main">
  <p:tag name="DVSHAPEID" val="IzwVHJuZ36dJrbVKAwL0Hx"/>
</p:tagLst>
</file>

<file path=ppt/tags/tag32.xml><?xml version="1.0" encoding="utf-8"?>
<p:tagLst xmlns:a="http://schemas.openxmlformats.org/drawingml/2006/main" xmlns:r="http://schemas.openxmlformats.org/officeDocument/2006/relationships" xmlns:p="http://schemas.openxmlformats.org/presentationml/2006/main">
  <p:tag name="DVSHAPEID" val="A4kPxGjU56bsHkp5HtRnoZ"/>
</p:tagLst>
</file>

<file path=ppt/tags/tag33.xml><?xml version="1.0" encoding="utf-8"?>
<p:tagLst xmlns:a="http://schemas.openxmlformats.org/drawingml/2006/main" xmlns:r="http://schemas.openxmlformats.org/officeDocument/2006/relationships" xmlns:p="http://schemas.openxmlformats.org/presentationml/2006/main">
  <p:tag name="DVSHAPEID" val="K2YrXtj8qMFbZrBScNF817"/>
</p:tagLst>
</file>

<file path=ppt/tags/tag34.xml><?xml version="1.0" encoding="utf-8"?>
<p:tagLst xmlns:a="http://schemas.openxmlformats.org/drawingml/2006/main" xmlns:r="http://schemas.openxmlformats.org/officeDocument/2006/relationships" xmlns:p="http://schemas.openxmlformats.org/presentationml/2006/main">
  <p:tag name="DVSHAPEID" val="yYtBluPi8j8AjhR5IPAWFp"/>
</p:tagLst>
</file>

<file path=ppt/tags/tag35.xml><?xml version="1.0" encoding="utf-8"?>
<p:tagLst xmlns:a="http://schemas.openxmlformats.org/drawingml/2006/main" xmlns:r="http://schemas.openxmlformats.org/officeDocument/2006/relationships" xmlns:p="http://schemas.openxmlformats.org/presentationml/2006/main">
  <p:tag name="DVSHAPEID" val="MwlXtPh3HfYDuZXl8Pj8Dm"/>
</p:tagLst>
</file>

<file path=ppt/tags/tag36.xml><?xml version="1.0" encoding="utf-8"?>
<p:tagLst xmlns:a="http://schemas.openxmlformats.org/drawingml/2006/main" xmlns:r="http://schemas.openxmlformats.org/officeDocument/2006/relationships" xmlns:p="http://schemas.openxmlformats.org/presentationml/2006/main">
  <p:tag name="DVSHAPEID" val="2o8k164Py5r8cWgn0004BT"/>
</p:tagLst>
</file>

<file path=ppt/tags/tag37.xml><?xml version="1.0" encoding="utf-8"?>
<p:tagLst xmlns:a="http://schemas.openxmlformats.org/drawingml/2006/main" xmlns:r="http://schemas.openxmlformats.org/officeDocument/2006/relationships" xmlns:p="http://schemas.openxmlformats.org/presentationml/2006/main">
  <p:tag name="DVSHAPEID" val="CFMR8mHLCwMpuWP9NaYRHT"/>
</p:tagLst>
</file>

<file path=ppt/tags/tag38.xml><?xml version="1.0" encoding="utf-8"?>
<p:tagLst xmlns:a="http://schemas.openxmlformats.org/drawingml/2006/main" xmlns:r="http://schemas.openxmlformats.org/officeDocument/2006/relationships" xmlns:p="http://schemas.openxmlformats.org/presentationml/2006/main">
  <p:tag name="DVSHAPEID" val="bmM05LOj8yL9Msx9XH8MsV"/>
</p:tagLst>
</file>

<file path=ppt/tags/tag39.xml><?xml version="1.0" encoding="utf-8"?>
<p:tagLst xmlns:a="http://schemas.openxmlformats.org/drawingml/2006/main" xmlns:r="http://schemas.openxmlformats.org/officeDocument/2006/relationships" xmlns:p="http://schemas.openxmlformats.org/presentationml/2006/main">
  <p:tag name="DVSHAPEID" val="mNskyRcP5JcIuq57hWXjod"/>
</p:tagLst>
</file>

<file path=ppt/tags/tag4.xml><?xml version="1.0" encoding="utf-8"?>
<p:tagLst xmlns:a="http://schemas.openxmlformats.org/drawingml/2006/main" xmlns:r="http://schemas.openxmlformats.org/officeDocument/2006/relationships" xmlns:p="http://schemas.openxmlformats.org/presentationml/2006/main">
  <p:tag name="DVSHAPEID" val="fjuZbjDmJI7zMq254RaTJI"/>
</p:tagLst>
</file>

<file path=ppt/tags/tag40.xml><?xml version="1.0" encoding="utf-8"?>
<p:tagLst xmlns:a="http://schemas.openxmlformats.org/drawingml/2006/main" xmlns:r="http://schemas.openxmlformats.org/officeDocument/2006/relationships" xmlns:p="http://schemas.openxmlformats.org/presentationml/2006/main">
  <p:tag name="DVSHAPEID" val="El9mBEcgJUqg0ZxLcW7is1"/>
</p:tagLst>
</file>

<file path=ppt/tags/tag41.xml><?xml version="1.0" encoding="utf-8"?>
<p:tagLst xmlns:a="http://schemas.openxmlformats.org/drawingml/2006/main" xmlns:r="http://schemas.openxmlformats.org/officeDocument/2006/relationships" xmlns:p="http://schemas.openxmlformats.org/presentationml/2006/main">
  <p:tag name="DVSHAPEID" val="W3Y74QqcO9x887abfyCO0h"/>
</p:tagLst>
</file>

<file path=ppt/tags/tag42.xml><?xml version="1.0" encoding="utf-8"?>
<p:tagLst xmlns:a="http://schemas.openxmlformats.org/drawingml/2006/main" xmlns:r="http://schemas.openxmlformats.org/officeDocument/2006/relationships" xmlns:p="http://schemas.openxmlformats.org/presentationml/2006/main">
  <p:tag name="DVSHAPEID" val="hep6zwJ0c5KCo6ouzmQw6h"/>
</p:tagLst>
</file>

<file path=ppt/tags/tag43.xml><?xml version="1.0" encoding="utf-8"?>
<p:tagLst xmlns:a="http://schemas.openxmlformats.org/drawingml/2006/main" xmlns:r="http://schemas.openxmlformats.org/officeDocument/2006/relationships" xmlns:p="http://schemas.openxmlformats.org/presentationml/2006/main">
  <p:tag name="DVSHAPEID" val="IRQpB0HyFD1FLKHXgUtNWr"/>
</p:tagLst>
</file>

<file path=ppt/tags/tag44.xml><?xml version="1.0" encoding="utf-8"?>
<p:tagLst xmlns:a="http://schemas.openxmlformats.org/drawingml/2006/main" xmlns:r="http://schemas.openxmlformats.org/officeDocument/2006/relationships" xmlns:p="http://schemas.openxmlformats.org/presentationml/2006/main">
  <p:tag name="DVSHAPEID" val="nwJ4NLYgYtbZvyf9VIjDq7"/>
</p:tagLst>
</file>

<file path=ppt/tags/tag45.xml><?xml version="1.0" encoding="utf-8"?>
<p:tagLst xmlns:a="http://schemas.openxmlformats.org/drawingml/2006/main" xmlns:r="http://schemas.openxmlformats.org/officeDocument/2006/relationships" xmlns:p="http://schemas.openxmlformats.org/presentationml/2006/main">
  <p:tag name="DVSHAPEID" val="AIkEMC6W3ilhtjGwdWApFy"/>
</p:tagLst>
</file>

<file path=ppt/tags/tag46.xml><?xml version="1.0" encoding="utf-8"?>
<p:tagLst xmlns:a="http://schemas.openxmlformats.org/drawingml/2006/main" xmlns:r="http://schemas.openxmlformats.org/officeDocument/2006/relationships" xmlns:p="http://schemas.openxmlformats.org/presentationml/2006/main">
  <p:tag name="DVSHAPEID" val="uMe9H6YKuj1gW0K8Ym91pS"/>
</p:tagLst>
</file>

<file path=ppt/tags/tag47.xml><?xml version="1.0" encoding="utf-8"?>
<p:tagLst xmlns:a="http://schemas.openxmlformats.org/drawingml/2006/main" xmlns:r="http://schemas.openxmlformats.org/officeDocument/2006/relationships" xmlns:p="http://schemas.openxmlformats.org/presentationml/2006/main">
  <p:tag name="DVSHAPEID" val="Ed5Wtovn20r1eypDUZXjN1"/>
</p:tagLst>
</file>

<file path=ppt/tags/tag48.xml><?xml version="1.0" encoding="utf-8"?>
<p:tagLst xmlns:a="http://schemas.openxmlformats.org/drawingml/2006/main" xmlns:r="http://schemas.openxmlformats.org/officeDocument/2006/relationships" xmlns:p="http://schemas.openxmlformats.org/presentationml/2006/main">
  <p:tag name="DVSHAPEID" val="gcnFM4XefD8B704LCAf7h0"/>
</p:tagLst>
</file>

<file path=ppt/tags/tag49.xml><?xml version="1.0" encoding="utf-8"?>
<p:tagLst xmlns:a="http://schemas.openxmlformats.org/drawingml/2006/main" xmlns:r="http://schemas.openxmlformats.org/officeDocument/2006/relationships" xmlns:p="http://schemas.openxmlformats.org/presentationml/2006/main">
  <p:tag name="DVSHAPEID" val="PULcJls9465DXSzNBqpOLN"/>
</p:tagLst>
</file>

<file path=ppt/tags/tag5.xml><?xml version="1.0" encoding="utf-8"?>
<p:tagLst xmlns:a="http://schemas.openxmlformats.org/drawingml/2006/main" xmlns:r="http://schemas.openxmlformats.org/officeDocument/2006/relationships" xmlns:p="http://schemas.openxmlformats.org/presentationml/2006/main">
  <p:tag name="DVSHAPEID" val="gPJQUjGjeNQgtgm8fLg0Ev"/>
</p:tagLst>
</file>

<file path=ppt/tags/tag50.xml><?xml version="1.0" encoding="utf-8"?>
<p:tagLst xmlns:a="http://schemas.openxmlformats.org/drawingml/2006/main" xmlns:r="http://schemas.openxmlformats.org/officeDocument/2006/relationships" xmlns:p="http://schemas.openxmlformats.org/presentationml/2006/main">
  <p:tag name="DVSHAPEID" val="TDqoz8mm4GKgnsUAlCM5z1"/>
</p:tagLst>
</file>

<file path=ppt/tags/tag51.xml><?xml version="1.0" encoding="utf-8"?>
<p:tagLst xmlns:a="http://schemas.openxmlformats.org/drawingml/2006/main" xmlns:r="http://schemas.openxmlformats.org/officeDocument/2006/relationships" xmlns:p="http://schemas.openxmlformats.org/presentationml/2006/main">
  <p:tag name="DVSHAPEID" val="wt3bcPZOIse108LkLjNH2p"/>
</p:tagLst>
</file>

<file path=ppt/tags/tag52.xml><?xml version="1.0" encoding="utf-8"?>
<p:tagLst xmlns:a="http://schemas.openxmlformats.org/drawingml/2006/main" xmlns:r="http://schemas.openxmlformats.org/officeDocument/2006/relationships" xmlns:p="http://schemas.openxmlformats.org/presentationml/2006/main">
  <p:tag name="DVSHAPEID" val="THu6T15M2FeR7XlnWxnfXh"/>
</p:tagLst>
</file>

<file path=ppt/tags/tag53.xml><?xml version="1.0" encoding="utf-8"?>
<p:tagLst xmlns:a="http://schemas.openxmlformats.org/drawingml/2006/main" xmlns:r="http://schemas.openxmlformats.org/officeDocument/2006/relationships" xmlns:p="http://schemas.openxmlformats.org/presentationml/2006/main">
  <p:tag name="DVSHAPEID" val="1mrLP0QsiRY6zlH5WXIVqz"/>
</p:tagLst>
</file>

<file path=ppt/tags/tag54.xml><?xml version="1.0" encoding="utf-8"?>
<p:tagLst xmlns:a="http://schemas.openxmlformats.org/drawingml/2006/main" xmlns:r="http://schemas.openxmlformats.org/officeDocument/2006/relationships" xmlns:p="http://schemas.openxmlformats.org/presentationml/2006/main">
  <p:tag name="DVSHAPEID" val="M91OYonfjMrCG8E7c5Wznm"/>
</p:tagLst>
</file>

<file path=ppt/tags/tag55.xml><?xml version="1.0" encoding="utf-8"?>
<p:tagLst xmlns:a="http://schemas.openxmlformats.org/drawingml/2006/main" xmlns:r="http://schemas.openxmlformats.org/officeDocument/2006/relationships" xmlns:p="http://schemas.openxmlformats.org/presentationml/2006/main">
  <p:tag name="DVSHAPEID" val="T0nZGQBpx2QsziK12s43yb"/>
</p:tagLst>
</file>

<file path=ppt/tags/tag56.xml><?xml version="1.0" encoding="utf-8"?>
<p:tagLst xmlns:a="http://schemas.openxmlformats.org/drawingml/2006/main" xmlns:r="http://schemas.openxmlformats.org/officeDocument/2006/relationships" xmlns:p="http://schemas.openxmlformats.org/presentationml/2006/main">
  <p:tag name="DVSHAPEID" val="FXFyrOLDZRbqf0qYHwETfo"/>
</p:tagLst>
</file>

<file path=ppt/tags/tag57.xml><?xml version="1.0" encoding="utf-8"?>
<p:tagLst xmlns:a="http://schemas.openxmlformats.org/drawingml/2006/main" xmlns:r="http://schemas.openxmlformats.org/officeDocument/2006/relationships" xmlns:p="http://schemas.openxmlformats.org/presentationml/2006/main">
  <p:tag name="DVSHAPEID" val="Mdzlnb2tukOHkqk7pNEU3Y"/>
</p:tagLst>
</file>

<file path=ppt/tags/tag58.xml><?xml version="1.0" encoding="utf-8"?>
<p:tagLst xmlns:a="http://schemas.openxmlformats.org/drawingml/2006/main" xmlns:r="http://schemas.openxmlformats.org/officeDocument/2006/relationships" xmlns:p="http://schemas.openxmlformats.org/presentationml/2006/main">
  <p:tag name="DVSHAPEID" val="g92JA3KxoEWgarZ5qAAvmR"/>
</p:tagLst>
</file>

<file path=ppt/tags/tag59.xml><?xml version="1.0" encoding="utf-8"?>
<p:tagLst xmlns:a="http://schemas.openxmlformats.org/drawingml/2006/main" xmlns:r="http://schemas.openxmlformats.org/officeDocument/2006/relationships" xmlns:p="http://schemas.openxmlformats.org/presentationml/2006/main">
  <p:tag name="DVSHAPEID" val="ByF0EA7QfllNXpiDAZJWVa"/>
</p:tagLst>
</file>

<file path=ppt/tags/tag6.xml><?xml version="1.0" encoding="utf-8"?>
<p:tagLst xmlns:a="http://schemas.openxmlformats.org/drawingml/2006/main" xmlns:r="http://schemas.openxmlformats.org/officeDocument/2006/relationships" xmlns:p="http://schemas.openxmlformats.org/presentationml/2006/main">
  <p:tag name="DVSHAPEID" val="K4Cccpjpggix3FflpkGqtj"/>
</p:tagLst>
</file>

<file path=ppt/tags/tag60.xml><?xml version="1.0" encoding="utf-8"?>
<p:tagLst xmlns:a="http://schemas.openxmlformats.org/drawingml/2006/main" xmlns:r="http://schemas.openxmlformats.org/officeDocument/2006/relationships" xmlns:p="http://schemas.openxmlformats.org/presentationml/2006/main">
  <p:tag name="DVSHAPEID" val="K3fS8km3jxCoxu3zoaqyoB"/>
</p:tagLst>
</file>

<file path=ppt/tags/tag61.xml><?xml version="1.0" encoding="utf-8"?>
<p:tagLst xmlns:a="http://schemas.openxmlformats.org/drawingml/2006/main" xmlns:r="http://schemas.openxmlformats.org/officeDocument/2006/relationships" xmlns:p="http://schemas.openxmlformats.org/presentationml/2006/main">
  <p:tag name="DVSHAPEID" val="VnuzMNZAMpWrNBLMsNub1O"/>
</p:tagLst>
</file>

<file path=ppt/tags/tag62.xml><?xml version="1.0" encoding="utf-8"?>
<p:tagLst xmlns:a="http://schemas.openxmlformats.org/drawingml/2006/main" xmlns:r="http://schemas.openxmlformats.org/officeDocument/2006/relationships" xmlns:p="http://schemas.openxmlformats.org/presentationml/2006/main">
  <p:tag name="DVSHAPEID" val="bzSOz0BywnL98Soyxz3JKc"/>
</p:tagLst>
</file>

<file path=ppt/tags/tag63.xml><?xml version="1.0" encoding="utf-8"?>
<p:tagLst xmlns:a="http://schemas.openxmlformats.org/drawingml/2006/main" xmlns:r="http://schemas.openxmlformats.org/officeDocument/2006/relationships" xmlns:p="http://schemas.openxmlformats.org/presentationml/2006/main">
  <p:tag name="DVSHAPEID" val="r6GrOBID3cz6bUHXdZYdTz"/>
</p:tagLst>
</file>

<file path=ppt/tags/tag64.xml><?xml version="1.0" encoding="utf-8"?>
<p:tagLst xmlns:a="http://schemas.openxmlformats.org/drawingml/2006/main" xmlns:r="http://schemas.openxmlformats.org/officeDocument/2006/relationships" xmlns:p="http://schemas.openxmlformats.org/presentationml/2006/main">
  <p:tag name="DVSHAPEID" val="FEtSoTfV8i3Y7M87bZQTjy"/>
</p:tagLst>
</file>

<file path=ppt/tags/tag65.xml><?xml version="1.0" encoding="utf-8"?>
<p:tagLst xmlns:a="http://schemas.openxmlformats.org/drawingml/2006/main" xmlns:r="http://schemas.openxmlformats.org/officeDocument/2006/relationships" xmlns:p="http://schemas.openxmlformats.org/presentationml/2006/main">
  <p:tag name="DVSHAPEID" val="A2GtQAl4KwjRq2YWdOn84h"/>
</p:tagLst>
</file>

<file path=ppt/tags/tag66.xml><?xml version="1.0" encoding="utf-8"?>
<p:tagLst xmlns:a="http://schemas.openxmlformats.org/drawingml/2006/main" xmlns:r="http://schemas.openxmlformats.org/officeDocument/2006/relationships" xmlns:p="http://schemas.openxmlformats.org/presentationml/2006/main">
  <p:tag name="DVSHAPEID" val="2dMVP6NYn0g63qcU2FA3xw"/>
</p:tagLst>
</file>

<file path=ppt/tags/tag67.xml><?xml version="1.0" encoding="utf-8"?>
<p:tagLst xmlns:a="http://schemas.openxmlformats.org/drawingml/2006/main" xmlns:r="http://schemas.openxmlformats.org/officeDocument/2006/relationships" xmlns:p="http://schemas.openxmlformats.org/presentationml/2006/main">
  <p:tag name="DVSHAPEID" val="Ffl68fM1vbujZsGVLehL9j"/>
</p:tagLst>
</file>

<file path=ppt/tags/tag68.xml><?xml version="1.0" encoding="utf-8"?>
<p:tagLst xmlns:a="http://schemas.openxmlformats.org/drawingml/2006/main" xmlns:r="http://schemas.openxmlformats.org/officeDocument/2006/relationships" xmlns:p="http://schemas.openxmlformats.org/presentationml/2006/main">
  <p:tag name="DVSHAPEID" val="BkYyJiLIx1JvywzIXxclu4"/>
</p:tagLst>
</file>

<file path=ppt/tags/tag69.xml><?xml version="1.0" encoding="utf-8"?>
<p:tagLst xmlns:a="http://schemas.openxmlformats.org/drawingml/2006/main" xmlns:r="http://schemas.openxmlformats.org/officeDocument/2006/relationships" xmlns:p="http://schemas.openxmlformats.org/presentationml/2006/main">
  <p:tag name="DVSHAPEID" val="CKrJd7TlMMnmE17AvtgMDs"/>
</p:tagLst>
</file>

<file path=ppt/tags/tag7.xml><?xml version="1.0" encoding="utf-8"?>
<p:tagLst xmlns:a="http://schemas.openxmlformats.org/drawingml/2006/main" xmlns:r="http://schemas.openxmlformats.org/officeDocument/2006/relationships" xmlns:p="http://schemas.openxmlformats.org/presentationml/2006/main">
  <p:tag name="DVSHAPEID" val="JvXLJWBpDJ4L5FeI7gZPxz"/>
</p:tagLst>
</file>

<file path=ppt/tags/tag8.xml><?xml version="1.0" encoding="utf-8"?>
<p:tagLst xmlns:a="http://schemas.openxmlformats.org/drawingml/2006/main" xmlns:r="http://schemas.openxmlformats.org/officeDocument/2006/relationships" xmlns:p="http://schemas.openxmlformats.org/presentationml/2006/main">
  <p:tag name="DVSHAPEID" val="YWdGSUmVje1ql6fqGmNQDy"/>
</p:tagLst>
</file>

<file path=ppt/tags/tag9.xml><?xml version="1.0" encoding="utf-8"?>
<p:tagLst xmlns:a="http://schemas.openxmlformats.org/drawingml/2006/main" xmlns:r="http://schemas.openxmlformats.org/officeDocument/2006/relationships" xmlns:p="http://schemas.openxmlformats.org/presentationml/2006/main">
  <p:tag name="DVSHAPEID" val="thAA6GdqqEM9x1y23H2HpQ"/>
</p:tagLst>
</file>

<file path=ppt/theme/theme1.xml><?xml version="1.0" encoding="utf-8"?>
<a:theme xmlns:a="http://schemas.openxmlformats.org/drawingml/2006/main" name="NE451">
  <a:themeElements>
    <a:clrScheme name="Custom 9">
      <a:dk1>
        <a:srgbClr val="003760"/>
      </a:dk1>
      <a:lt1>
        <a:sysClr val="window" lastClr="FFFFFF"/>
      </a:lt1>
      <a:dk2>
        <a:srgbClr val="003760"/>
      </a:dk2>
      <a:lt2>
        <a:srgbClr val="2FA6FF"/>
      </a:lt2>
      <a:accent1>
        <a:srgbClr val="0070C0"/>
      </a:accent1>
      <a:accent2>
        <a:srgbClr val="003760"/>
      </a:accent2>
      <a:accent3>
        <a:srgbClr val="97D2FF"/>
      </a:accent3>
      <a:accent4>
        <a:srgbClr val="7030A0"/>
      </a:accent4>
      <a:accent5>
        <a:srgbClr val="7CCA62"/>
      </a:accent5>
      <a:accent6>
        <a:srgbClr val="A5C249"/>
      </a:accent6>
      <a:hlink>
        <a:srgbClr val="00B050"/>
      </a:hlink>
      <a:folHlink>
        <a:srgbClr val="FF0000"/>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NE451</Template>
  <TotalTime>4196</TotalTime>
  <Words>1013</Words>
  <Application>Microsoft Office PowerPoint</Application>
  <PresentationFormat>On-screen Show (4:3)</PresentationFormat>
  <Paragraphs>291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NE451</vt:lpstr>
      <vt:lpstr>Operational Impacts of High Reactivity Targets or the perils of relearning old lessons in a new regulatory environment.</vt:lpstr>
      <vt:lpstr>Research  Problem / Opportunity</vt:lpstr>
      <vt:lpstr>Operations  Problem / Opportunity</vt:lpstr>
      <vt:lpstr>Research Isotopes of Interest</vt:lpstr>
      <vt:lpstr>Research  Methods of Production</vt:lpstr>
      <vt:lpstr>Core Loading 55</vt:lpstr>
      <vt:lpstr>Irradiation Facility Design</vt:lpstr>
      <vt:lpstr>Shielded Irradiation  Capsules</vt:lpstr>
      <vt:lpstr>Irradiation Capsule  (Rev. 3 $.80)</vt:lpstr>
      <vt:lpstr>Review concerns  tests and predictions</vt:lpstr>
      <vt:lpstr>Review concerns  tests and predictions</vt:lpstr>
      <vt:lpstr>Reactivity Concerns Predictions and Checks</vt:lpstr>
      <vt:lpstr>Flux Runs</vt:lpstr>
      <vt:lpstr>Operational Event High Power Scram - April 16 </vt:lpstr>
      <vt:lpstr>Operational Event Actions and causes</vt:lpstr>
      <vt:lpstr>Reportability  Determination</vt:lpstr>
      <vt:lpstr>TEST REACTOR EXCEEDED LICENSED POWER LIMIT DURING A SCRAM</vt:lpstr>
      <vt:lpstr>Thoughts, Questions,…      Fallout</vt:lpstr>
      <vt:lpstr>ALARA New Danger Tag</vt:lpstr>
      <vt:lpstr>PowerPoint Presentation</vt:lpstr>
      <vt:lpstr>PowerPoint Presentation</vt:lpstr>
      <vt:lpstr>PowerPoint Presentation</vt:lpstr>
      <vt:lpstr>Measurements</vt:lpstr>
      <vt:lpstr>PowerPoint Presentation</vt:lpstr>
      <vt:lpstr>Flux Measurement Irradiation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Statistics</dc:title>
  <dc:creator>Brenden Heidrich</dc:creator>
  <cp:lastModifiedBy>MAT</cp:lastModifiedBy>
  <cp:revision>437</cp:revision>
  <dcterms:created xsi:type="dcterms:W3CDTF">2008-01-15T13:51:00Z</dcterms:created>
  <dcterms:modified xsi:type="dcterms:W3CDTF">2013-09-25T04:56:49Z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1soRyfqu9K4rfdODQYHvof9PhUu4VdOstu21a-AYwcQw</vt:lpwstr>
  </property>
  <property fmtid="{D5CDD505-2E9C-101B-9397-08002B2CF9AE}" pid="4" name="Google.Documents.RevisionId">
    <vt:lpwstr>09795770859708477503</vt:lpwstr>
  </property>
  <property fmtid="{D5CDD505-2E9C-101B-9397-08002B2CF9AE}" pid="5" name="Google.Documents.PreviousRevisionId">
    <vt:lpwstr>00310652484250261060</vt:lpwstr>
  </property>
  <property fmtid="{D5CDD505-2E9C-101B-9397-08002B2CF9AE}" pid="6" name="Google.Documents.PluginVersion">
    <vt:lpwstr>2.0.2662.553</vt:lpwstr>
  </property>
  <property fmtid="{D5CDD505-2E9C-101B-9397-08002B2CF9AE}" pid="7" name="Google.Documents.MergeIncapabilityFlags">
    <vt:i4>0</vt:i4>
  </property>
</Properties>
</file>