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17" r:id="rId2"/>
    <p:sldId id="418" r:id="rId3"/>
    <p:sldId id="422" r:id="rId4"/>
    <p:sldId id="429" r:id="rId5"/>
    <p:sldId id="425" r:id="rId6"/>
    <p:sldId id="427" r:id="rId7"/>
    <p:sldId id="433" r:id="rId8"/>
    <p:sldId id="431" r:id="rId9"/>
    <p:sldId id="434" r:id="rId10"/>
    <p:sldId id="435" r:id="rId11"/>
    <p:sldId id="432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566"/>
    <a:srgbClr val="FFCB63"/>
    <a:srgbClr val="FFFF00"/>
    <a:srgbClr val="001D57"/>
    <a:srgbClr val="002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403" autoAdjust="0"/>
    <p:restoredTop sz="79150" autoAdjust="0"/>
  </p:normalViewPr>
  <p:slideViewPr>
    <p:cSldViewPr>
      <p:cViewPr>
        <p:scale>
          <a:sx n="80" d="100"/>
          <a:sy n="80" d="100"/>
        </p:scale>
        <p:origin x="-12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>
        <p:scale>
          <a:sx n="160" d="100"/>
          <a:sy n="160" d="100"/>
        </p:scale>
        <p:origin x="-48" y="-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7628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1" tIns="46511" rIns="93021" bIns="46511" numCol="1" anchor="t" anchorCtr="0" compatLnSpc="1">
            <a:prstTxWarp prst="textNoShape">
              <a:avLst/>
            </a:prstTxWarp>
          </a:bodyPr>
          <a:lstStyle>
            <a:lvl1pPr defTabSz="930177" eaLnBrk="0" hangingPunct="0">
              <a:defRPr sz="1200">
                <a:effectLst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3" y="2"/>
            <a:ext cx="3037628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1" tIns="46511" rIns="93021" bIns="46511" numCol="1" anchor="t" anchorCtr="0" compatLnSpc="1">
            <a:prstTxWarp prst="textNoShape">
              <a:avLst/>
            </a:prstTxWarp>
          </a:bodyPr>
          <a:lstStyle>
            <a:lvl1pPr algn="r" defTabSz="930177" eaLnBrk="0" hangingPunct="0">
              <a:defRPr sz="1200">
                <a:effectLst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9"/>
            <a:ext cx="3037628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1" tIns="46511" rIns="93021" bIns="46511" numCol="1" anchor="b" anchorCtr="0" compatLnSpc="1">
            <a:prstTxWarp prst="textNoShape">
              <a:avLst/>
            </a:prstTxWarp>
          </a:bodyPr>
          <a:lstStyle>
            <a:lvl1pPr defTabSz="930177" eaLnBrk="0" hangingPunct="0">
              <a:defRPr sz="1200">
                <a:effectLst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3" y="8832219"/>
            <a:ext cx="3037628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1" tIns="46511" rIns="93021" bIns="46511" numCol="1" anchor="b" anchorCtr="0" compatLnSpc="1">
            <a:prstTxWarp prst="textNoShape">
              <a:avLst/>
            </a:prstTxWarp>
          </a:bodyPr>
          <a:lstStyle>
            <a:lvl1pPr algn="r" defTabSz="930177" eaLnBrk="0" hangingPunct="0">
              <a:defRPr sz="1200">
                <a:effectLst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E4945DE5-BC71-43B9-988D-5D413C3490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098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7628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1" tIns="46511" rIns="93021" bIns="46511" numCol="1" anchor="t" anchorCtr="0" compatLnSpc="1">
            <a:prstTxWarp prst="textNoShape">
              <a:avLst/>
            </a:prstTxWarp>
          </a:bodyPr>
          <a:lstStyle>
            <a:lvl1pPr defTabSz="930177" eaLnBrk="0" hangingPunct="0">
              <a:defRPr sz="1200">
                <a:effectLst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3" y="2"/>
            <a:ext cx="3037628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1" tIns="46511" rIns="93021" bIns="46511" numCol="1" anchor="t" anchorCtr="0" compatLnSpc="1">
            <a:prstTxWarp prst="textNoShape">
              <a:avLst/>
            </a:prstTxWarp>
          </a:bodyPr>
          <a:lstStyle>
            <a:lvl1pPr algn="r" defTabSz="930177" eaLnBrk="0" hangingPunct="0">
              <a:defRPr sz="1200">
                <a:effectLst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8" y="4416110"/>
            <a:ext cx="5140111" cy="418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1" tIns="46511" rIns="93021" bIns="465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9"/>
            <a:ext cx="3037628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1" tIns="46511" rIns="93021" bIns="46511" numCol="1" anchor="b" anchorCtr="0" compatLnSpc="1">
            <a:prstTxWarp prst="textNoShape">
              <a:avLst/>
            </a:prstTxWarp>
          </a:bodyPr>
          <a:lstStyle>
            <a:lvl1pPr defTabSz="930177" eaLnBrk="0" hangingPunct="0">
              <a:defRPr sz="1200">
                <a:effectLst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3" y="8832219"/>
            <a:ext cx="3037628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1" tIns="46511" rIns="93021" bIns="46511" numCol="1" anchor="b" anchorCtr="0" compatLnSpc="1">
            <a:prstTxWarp prst="textNoShape">
              <a:avLst/>
            </a:prstTxWarp>
          </a:bodyPr>
          <a:lstStyle>
            <a:lvl1pPr algn="r" defTabSz="930177" eaLnBrk="0" hangingPunct="0">
              <a:defRPr sz="1200">
                <a:effectLst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D7884CA0-A035-48AE-9E3D-300B1A64D4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5793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84CA0-A035-48AE-9E3D-300B1A64D44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689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84CA0-A035-48AE-9E3D-300B1A64D44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99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84CA0-A035-48AE-9E3D-300B1A64D44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9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3EDF7-592D-4EDE-98C3-F99CAF86EC6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3EDF7-592D-4EDE-98C3-F99CAF86EC6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9in-color-wh-nrc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1562" y="1"/>
            <a:ext cx="4440239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2362200"/>
            <a:ext cx="6705600" cy="1371600"/>
          </a:xfrm>
        </p:spPr>
        <p:txBody>
          <a:bodyPr/>
          <a:lstStyle>
            <a:lvl1pPr algn="ctr"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29600" y="6477000"/>
            <a:ext cx="6858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2963D-0399-4A14-8FA3-B93C8F81F8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C985C-C5F3-4580-AC33-490308228A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1" y="1219200"/>
            <a:ext cx="2019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1" y="1219200"/>
            <a:ext cx="59055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B9B3E-3111-414F-991A-A3875CDDD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6324600" cy="685800"/>
          </a:xfrm>
        </p:spPr>
        <p:txBody>
          <a:bodyPr/>
          <a:lstStyle>
            <a:lvl1pPr algn="r"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3C9DE-7889-4EFB-8D0A-0582906FE5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AD3FD-45F8-4C8D-856A-345CAE23F9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209800"/>
            <a:ext cx="396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96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57A2C-0746-48AB-B83F-DEA3124C1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39A2-00F9-4258-BBCC-1911D243F6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3FBB4-3CD8-4C8A-9AFB-06E905B72F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3CCEA-FCE4-4658-9E6D-DA45DCBF16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BD381-24C0-437B-A607-3ABDDAEEBA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92E9E-DB8D-4CB4-A3EB-9810B57CF9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13E"/>
            </a:gs>
            <a:gs pos="100000">
              <a:srgbClr val="00258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9in-color-wh-nrc-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6237" y="100013"/>
            <a:ext cx="243840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219200"/>
            <a:ext cx="807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098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6" y="6477000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CB63"/>
                </a:solidFill>
                <a:effectLst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5621CCB8-D425-4D11-B03A-B241F2E3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pitchFamily="1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pitchFamily="1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pitchFamily="1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pitchFamily="1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33600"/>
            <a:ext cx="7467600" cy="1371600"/>
          </a:xfrm>
        </p:spPr>
        <p:txBody>
          <a:bodyPr/>
          <a:lstStyle/>
          <a:p>
            <a:r>
              <a:rPr lang="en-US" b="0" dirty="0" smtClean="0"/>
              <a:t> </a:t>
            </a:r>
            <a:r>
              <a:rPr lang="en-US" dirty="0" smtClean="0"/>
              <a:t>Research </a:t>
            </a:r>
            <a:r>
              <a:rPr lang="en-US" dirty="0"/>
              <a:t>and Test Reactors Licensing Program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2013 TRTR Conference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800600"/>
            <a:ext cx="6400800" cy="18288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Alexander Adams, Jr.</a:t>
            </a:r>
          </a:p>
          <a:p>
            <a:r>
              <a:rPr lang="en-US" sz="2400" dirty="0" smtClean="0"/>
              <a:t>Chief</a:t>
            </a:r>
          </a:p>
          <a:p>
            <a:r>
              <a:rPr lang="en-US" sz="2400" dirty="0" smtClean="0"/>
              <a:t>Research and Test Reactors Licensing Branch</a:t>
            </a:r>
          </a:p>
          <a:p>
            <a:r>
              <a:rPr lang="en-US" sz="2400" dirty="0" smtClean="0"/>
              <a:t>September 24, 2013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92963D-0399-4A14-8FA3-B93C8F81F84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233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304800"/>
            <a:ext cx="6019800" cy="685800"/>
          </a:xfrm>
        </p:spPr>
        <p:txBody>
          <a:bodyPr/>
          <a:lstStyle/>
          <a:p>
            <a:r>
              <a:rPr lang="en-US" dirty="0" smtClean="0"/>
              <a:t>Plan Reviews and </a:t>
            </a:r>
            <a:br>
              <a:rPr lang="en-US" dirty="0" smtClean="0"/>
            </a:br>
            <a:r>
              <a:rPr lang="en-US" dirty="0" smtClean="0"/>
              <a:t>License Renewal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4495800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Streamlined ISG for renewal did not require NRC review of security, emergency and operator requalification plans for certain facilities.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Based on seeing issues with plans </a:t>
            </a:r>
            <a:r>
              <a:rPr lang="en-US" smtClean="0"/>
              <a:t>that were reviewed</a:t>
            </a:r>
            <a:r>
              <a:rPr lang="en-US" dirty="0" smtClean="0"/>
              <a:t>, NRC staff will review plans for facilities in </a:t>
            </a:r>
            <a:r>
              <a:rPr lang="en-US" smtClean="0"/>
              <a:t>license renewal.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Six renewed facilities have plans that were not reviewed, NRC staff would like to confirm plans are up-to-date.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NRC will work with TRTR to find an acceptable path forward.  Have individual licensees request review or issue generic communication to community.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23C9DE-7889-4EFB-8D0A-0582906FE5A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455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04800"/>
            <a:ext cx="5943600" cy="685800"/>
          </a:xfrm>
        </p:spPr>
        <p:txBody>
          <a:bodyPr/>
          <a:lstStyle/>
          <a:p>
            <a:r>
              <a:rPr lang="en-US" dirty="0" smtClean="0"/>
              <a:t>Research and Test Reactor Licensing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1828800" lvl="4" indent="0">
              <a:buNone/>
            </a:pPr>
            <a:r>
              <a:rPr lang="en-US" sz="6600" dirty="0" smtClean="0"/>
              <a:t>Questions</a:t>
            </a:r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23C9DE-7889-4EFB-8D0A-0582906FE5A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099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685800"/>
            <a:ext cx="53340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Research and Test Reactors Licensing Branch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200400"/>
            <a:ext cx="7391400" cy="2819400"/>
          </a:xfrm>
        </p:spPr>
        <p:txBody>
          <a:bodyPr/>
          <a:lstStyle/>
          <a:p>
            <a:r>
              <a:rPr lang="en-US" sz="2800" dirty="0" smtClean="0"/>
              <a:t>Major Areas of Responsibility</a:t>
            </a:r>
          </a:p>
          <a:p>
            <a:r>
              <a:rPr lang="en-US" sz="2800" dirty="0" smtClean="0"/>
              <a:t>Accomplishments</a:t>
            </a:r>
            <a:endParaRPr lang="en-US" sz="2800" dirty="0"/>
          </a:p>
          <a:p>
            <a:r>
              <a:rPr lang="en-US" sz="2800" dirty="0" smtClean="0"/>
              <a:t>Ongoing Focus</a:t>
            </a:r>
          </a:p>
          <a:p>
            <a:r>
              <a:rPr lang="en-US" sz="2800" dirty="0" smtClean="0"/>
              <a:t>Staffing changes and assignments</a:t>
            </a:r>
            <a:endParaRPr lang="en-US" sz="2800" dirty="0"/>
          </a:p>
          <a:p>
            <a:r>
              <a:rPr lang="en-US" sz="2800" dirty="0" smtClean="0"/>
              <a:t>Specific </a:t>
            </a:r>
            <a:r>
              <a:rPr lang="en-US" sz="2800" dirty="0"/>
              <a:t>issues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B239A2-00F9-4258-BBCC-1911D243F6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779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81000"/>
            <a:ext cx="6324600" cy="685800"/>
          </a:xfrm>
        </p:spPr>
        <p:txBody>
          <a:bodyPr/>
          <a:lstStyle/>
          <a:p>
            <a:pPr algn="ctr"/>
            <a:r>
              <a:rPr lang="en-US" b="0" dirty="0" smtClean="0"/>
              <a:t>Licensing:</a:t>
            </a:r>
            <a:br>
              <a:rPr lang="en-US" b="0" dirty="0" smtClean="0"/>
            </a:br>
            <a:r>
              <a:rPr lang="en-US" b="0" dirty="0" smtClean="0"/>
              <a:t>Major </a:t>
            </a:r>
            <a:r>
              <a:rPr lang="en-US" b="0" dirty="0"/>
              <a:t>Areas of Responsibility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Licensing </a:t>
            </a:r>
            <a:r>
              <a:rPr lang="en-US" sz="2400" dirty="0"/>
              <a:t>project </a:t>
            </a:r>
            <a:r>
              <a:rPr lang="en-US" sz="2400" dirty="0" smtClean="0"/>
              <a:t>management</a:t>
            </a:r>
          </a:p>
          <a:p>
            <a:pPr lvl="0"/>
            <a:r>
              <a:rPr lang="en-US" sz="2400" dirty="0" smtClean="0">
                <a:solidFill>
                  <a:srgbClr val="FFFFFF"/>
                </a:solidFill>
              </a:rPr>
              <a:t>Day-to-day </a:t>
            </a:r>
            <a:r>
              <a:rPr lang="en-US" sz="2400" dirty="0">
                <a:solidFill>
                  <a:srgbClr val="FFFFFF"/>
                </a:solidFill>
              </a:rPr>
              <a:t>interface with licensees </a:t>
            </a:r>
            <a:endParaRPr lang="en-US" sz="2400" dirty="0" smtClean="0">
              <a:solidFill>
                <a:srgbClr val="FFFFFF"/>
              </a:solidFill>
            </a:endParaRPr>
          </a:p>
          <a:p>
            <a:pPr lvl="0"/>
            <a:r>
              <a:rPr lang="en-US" sz="2400" dirty="0">
                <a:solidFill>
                  <a:srgbClr val="FFFFFF"/>
                </a:solidFill>
              </a:rPr>
              <a:t>Licensing </a:t>
            </a:r>
            <a:r>
              <a:rPr lang="en-US" sz="2400" dirty="0" smtClean="0">
                <a:solidFill>
                  <a:srgbClr val="FFFFFF"/>
                </a:solidFill>
              </a:rPr>
              <a:t>actions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>
                <a:solidFill>
                  <a:srgbClr val="FFFFFF"/>
                </a:solidFill>
              </a:rPr>
              <a:t>License </a:t>
            </a:r>
            <a:r>
              <a:rPr lang="en-US" sz="2000" dirty="0">
                <a:solidFill>
                  <a:srgbClr val="FFFFFF"/>
                </a:solidFill>
              </a:rPr>
              <a:t>amendments </a:t>
            </a:r>
            <a:endParaRPr lang="en-US" sz="2000" dirty="0"/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License renewals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License transfers </a:t>
            </a:r>
            <a:endParaRPr lang="en-US" sz="2000" dirty="0"/>
          </a:p>
          <a:p>
            <a:r>
              <a:rPr lang="en-US" sz="2400" dirty="0" smtClean="0"/>
              <a:t>Medical isotope production licensing </a:t>
            </a:r>
            <a:endParaRPr lang="en-US" sz="2400" dirty="0"/>
          </a:p>
          <a:p>
            <a:r>
              <a:rPr lang="en-US" sz="2400" dirty="0" smtClean="0"/>
              <a:t>Licensing infrastructure 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NUREG 1537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Regulatory guides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ANS standards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HEU to LEU conversions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23C9DE-7889-4EFB-8D0A-0582906FE5A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264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304800"/>
            <a:ext cx="5181600" cy="685800"/>
          </a:xfrm>
        </p:spPr>
        <p:txBody>
          <a:bodyPr/>
          <a:lstStyle/>
          <a:p>
            <a:pPr algn="ctr"/>
            <a:r>
              <a:rPr lang="en-US" dirty="0" smtClean="0"/>
              <a:t>Licensing:</a:t>
            </a:r>
            <a:br>
              <a:rPr lang="en-US" dirty="0" smtClean="0"/>
            </a:br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5029200"/>
          </a:xfrm>
        </p:spPr>
        <p:txBody>
          <a:bodyPr/>
          <a:lstStyle/>
          <a:p>
            <a:r>
              <a:rPr lang="en-US" sz="2200" dirty="0" smtClean="0"/>
              <a:t>Waste confidence decision determination of no impact</a:t>
            </a:r>
          </a:p>
          <a:p>
            <a:r>
              <a:rPr lang="en-US" sz="2200" dirty="0" err="1" smtClean="0"/>
              <a:t>Aerotest</a:t>
            </a:r>
            <a:r>
              <a:rPr lang="en-US" sz="2200" dirty="0" smtClean="0"/>
              <a:t> license renewal denial and order to end operations</a:t>
            </a:r>
          </a:p>
          <a:p>
            <a:r>
              <a:rPr lang="en-US" sz="2200" dirty="0" smtClean="0"/>
              <a:t>Issuance of license amendments</a:t>
            </a:r>
          </a:p>
          <a:p>
            <a:r>
              <a:rPr lang="en-US" sz="2200" dirty="0" smtClean="0"/>
              <a:t>Continuation of license renewal work</a:t>
            </a:r>
          </a:p>
          <a:p>
            <a:r>
              <a:rPr lang="en-US" sz="2200" dirty="0" smtClean="0"/>
              <a:t>ISG licensing radioisotope production facilities and</a:t>
            </a:r>
          </a:p>
          <a:p>
            <a:pPr marL="0" indent="0">
              <a:buNone/>
            </a:pPr>
            <a:r>
              <a:rPr lang="en-US" sz="2200" dirty="0" smtClean="0"/>
              <a:t>         aqueous homogenous reactors</a:t>
            </a:r>
          </a:p>
          <a:p>
            <a:r>
              <a:rPr lang="en-US" sz="2200" dirty="0" smtClean="0"/>
              <a:t>Support to IAEA</a:t>
            </a:r>
          </a:p>
          <a:p>
            <a:r>
              <a:rPr lang="en-US" sz="2200" dirty="0" smtClean="0"/>
              <a:t>Supported issuance of generic communications</a:t>
            </a:r>
          </a:p>
          <a:p>
            <a:r>
              <a:rPr lang="en-US" sz="2200" dirty="0" smtClean="0"/>
              <a:t>Support to operations center</a:t>
            </a:r>
          </a:p>
          <a:p>
            <a:r>
              <a:rPr lang="en-US" sz="2200" dirty="0" smtClean="0"/>
              <a:t>GERALD R. FORD Class Aircraft Carrier review</a:t>
            </a:r>
          </a:p>
          <a:p>
            <a:r>
              <a:rPr lang="en-US" sz="2200" dirty="0" smtClean="0"/>
              <a:t>Started review of SHINE medical isotope facility application</a:t>
            </a:r>
          </a:p>
          <a:p>
            <a:endParaRPr lang="en-US" sz="24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23C9DE-7889-4EFB-8D0A-0582906FE5A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144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2514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324600" cy="944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Licensing Ongoing Focus:</a:t>
            </a:r>
            <a:br>
              <a:rPr lang="en-US" sz="3200" dirty="0" smtClean="0"/>
            </a:br>
            <a:r>
              <a:rPr lang="en-US" sz="3200" dirty="0" smtClean="0"/>
              <a:t>Medical </a:t>
            </a:r>
            <a:r>
              <a:rPr lang="en-US" sz="3200" dirty="0"/>
              <a:t>Isotope Facilities </a:t>
            </a:r>
            <a:endParaRPr lang="en-US" sz="32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Medical Isotope Production Facilities </a:t>
            </a:r>
          </a:p>
          <a:p>
            <a:r>
              <a:rPr lang="en-US" sz="2400" dirty="0" smtClean="0"/>
              <a:t>Various </a:t>
            </a:r>
            <a:r>
              <a:rPr lang="en-US" sz="2400" dirty="0"/>
              <a:t>technologies </a:t>
            </a:r>
            <a:r>
              <a:rPr lang="en-US" sz="2400" dirty="0" smtClean="0"/>
              <a:t>proposed – 8 letters of intent </a:t>
            </a:r>
            <a:br>
              <a:rPr lang="en-US" sz="2400" dirty="0" smtClean="0"/>
            </a:br>
            <a:r>
              <a:rPr lang="en-US" sz="2400" dirty="0" smtClean="0"/>
              <a:t>	–</a:t>
            </a:r>
            <a:r>
              <a:rPr lang="en-US" sz="2400" dirty="0"/>
              <a:t>Heterogeneous reactor design </a:t>
            </a:r>
          </a:p>
          <a:p>
            <a:pPr marL="0" indent="0">
              <a:buNone/>
            </a:pPr>
            <a:r>
              <a:rPr lang="en-US" sz="2400" dirty="0" smtClean="0"/>
              <a:t>	–</a:t>
            </a:r>
            <a:r>
              <a:rPr lang="en-US" sz="2400" dirty="0"/>
              <a:t>Aqueous </a:t>
            </a:r>
            <a:r>
              <a:rPr lang="en-US" sz="2400" dirty="0" smtClean="0"/>
              <a:t>Homogeneous Reactor </a:t>
            </a:r>
            <a:r>
              <a:rPr lang="en-US" sz="2400" dirty="0"/>
              <a:t>(AHR) design </a:t>
            </a:r>
          </a:p>
          <a:p>
            <a:pPr marL="0" indent="0">
              <a:buNone/>
            </a:pPr>
            <a:r>
              <a:rPr lang="en-US" sz="2400" dirty="0" smtClean="0"/>
              <a:t>	–</a:t>
            </a:r>
            <a:r>
              <a:rPr lang="en-US" sz="2400" dirty="0"/>
              <a:t>Accelerator based production </a:t>
            </a:r>
          </a:p>
          <a:p>
            <a:pPr marL="0" indent="0">
              <a:buNone/>
            </a:pPr>
            <a:r>
              <a:rPr lang="en-US" sz="2400" dirty="0" smtClean="0"/>
              <a:t>Interim </a:t>
            </a:r>
            <a:r>
              <a:rPr lang="en-US" sz="2400" dirty="0"/>
              <a:t>Staff Guidance </a:t>
            </a:r>
            <a:r>
              <a:rPr lang="en-US" sz="2400" dirty="0" smtClean="0"/>
              <a:t>Development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Supplemental </a:t>
            </a:r>
            <a:r>
              <a:rPr lang="en-US" sz="2400" dirty="0"/>
              <a:t>licensing guidance for NUREG 1537 </a:t>
            </a:r>
            <a:r>
              <a:rPr lang="en-US" sz="2400" dirty="0" smtClean="0"/>
              <a:t>&amp;1520 - Covers </a:t>
            </a:r>
            <a:r>
              <a:rPr lang="en-US" sz="2400" dirty="0"/>
              <a:t>licensing of AHRs, production facilities</a:t>
            </a:r>
            <a:r>
              <a:rPr lang="en-US" sz="2400" dirty="0" smtClean="0"/>
              <a:t>, &amp; environmental issues</a:t>
            </a:r>
          </a:p>
          <a:p>
            <a:pPr marL="0" indent="0">
              <a:buNone/>
            </a:pPr>
            <a:r>
              <a:rPr lang="en-US" sz="2400" dirty="0" smtClean="0"/>
              <a:t>SHINE application received in 2 parts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Environmental report – review under way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SAR – acceptance review in progress </a:t>
            </a:r>
            <a:endParaRPr lang="en-US" sz="2200" dirty="0" smtClean="0"/>
          </a:p>
          <a:p>
            <a:pPr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545322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2514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324600" cy="944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 </a:t>
            </a:r>
            <a:r>
              <a:rPr lang="en-US" sz="3200" dirty="0"/>
              <a:t>Licensing </a:t>
            </a:r>
            <a:r>
              <a:rPr lang="en-US" sz="3200" dirty="0" smtClean="0"/>
              <a:t>Ongoing Focus:</a:t>
            </a:r>
            <a:br>
              <a:rPr lang="en-US" sz="3200" dirty="0" smtClean="0"/>
            </a:br>
            <a:r>
              <a:rPr lang="en-US" sz="3200" dirty="0" smtClean="0"/>
              <a:t>Infrastructure </a:t>
            </a:r>
            <a:r>
              <a:rPr lang="en-US" sz="3200" dirty="0"/>
              <a:t>Enhancement </a:t>
            </a:r>
            <a:endParaRPr lang="en-US" sz="32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Updates to NUREG-1537 </a:t>
            </a:r>
          </a:p>
          <a:p>
            <a:r>
              <a:rPr lang="en-US" sz="2800" dirty="0" smtClean="0"/>
              <a:t>Add license </a:t>
            </a:r>
            <a:r>
              <a:rPr lang="en-US" sz="2800" dirty="0"/>
              <a:t>renewal ISG </a:t>
            </a:r>
          </a:p>
          <a:p>
            <a:r>
              <a:rPr lang="en-US" sz="2800" dirty="0" smtClean="0"/>
              <a:t>Add medical </a:t>
            </a:r>
            <a:r>
              <a:rPr lang="en-US" sz="2800" dirty="0"/>
              <a:t>isotope ISG </a:t>
            </a:r>
          </a:p>
          <a:p>
            <a:r>
              <a:rPr lang="en-US" sz="2800" dirty="0" smtClean="0"/>
              <a:t>Add chapter </a:t>
            </a:r>
            <a:r>
              <a:rPr lang="en-US" sz="2800" dirty="0"/>
              <a:t>7 instrumentation and control </a:t>
            </a:r>
          </a:p>
          <a:p>
            <a:r>
              <a:rPr lang="en-US" sz="2800" dirty="0" smtClean="0"/>
              <a:t>Refresh of NUREG-1537 is planned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Rulemaking</a:t>
            </a:r>
            <a:endParaRPr lang="en-US" sz="1200" dirty="0"/>
          </a:p>
          <a:p>
            <a:r>
              <a:rPr lang="en-US" sz="2400" dirty="0" smtClean="0"/>
              <a:t>License renewal streamlining rulemaking to start</a:t>
            </a:r>
          </a:p>
          <a:p>
            <a:pPr lvl="1">
              <a:buNone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032985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 Changes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48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Going</a:t>
            </a:r>
          </a:p>
          <a:p>
            <a:r>
              <a:rPr lang="en-US" dirty="0" smtClean="0"/>
              <a:t>Jessie Quichocho to another management position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Paulette Torres to PROB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William “Duke” Kennedy to IAEA</a:t>
            </a:r>
          </a:p>
          <a:p>
            <a:pPr marL="0" indent="0">
              <a:buNone/>
            </a:pPr>
            <a:r>
              <a:rPr lang="en-US" dirty="0" smtClean="0"/>
              <a:t>Coming</a:t>
            </a:r>
          </a:p>
          <a:p>
            <a:r>
              <a:rPr lang="en-US" dirty="0" smtClean="0"/>
              <a:t>Maggie Watford from Purdue for NSPDP</a:t>
            </a:r>
          </a:p>
          <a:p>
            <a:r>
              <a:rPr lang="en-US" dirty="0" smtClean="0"/>
              <a:t>Patrick Boyle from power reactor PM position</a:t>
            </a:r>
          </a:p>
          <a:p>
            <a:r>
              <a:rPr lang="en-US" dirty="0" smtClean="0"/>
              <a:t>Greg Schoenebeck from PROB</a:t>
            </a:r>
          </a:p>
          <a:p>
            <a:r>
              <a:rPr lang="en-US" dirty="0" smtClean="0"/>
              <a:t>Bill Schuster from NIST</a:t>
            </a:r>
          </a:p>
          <a:p>
            <a:pPr marL="0" indent="0">
              <a:buNone/>
            </a:pPr>
            <a:r>
              <a:rPr lang="en-US" dirty="0" smtClean="0"/>
              <a:t>Coming and Going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 Adams from Senior PM to Branch Chief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Soon to come – Some PM reassignments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23C9DE-7889-4EFB-8D0A-0582906FE5A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3306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Licensing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19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Al Adams – branch chief</a:t>
            </a:r>
          </a:p>
          <a:p>
            <a:pPr marL="0" indent="0">
              <a:buNone/>
            </a:pPr>
            <a:r>
              <a:rPr lang="en-US" dirty="0" smtClean="0"/>
              <a:t>Patrick Boyle – renewals and licensing support</a:t>
            </a:r>
          </a:p>
          <a:p>
            <a:pPr marL="0" indent="0">
              <a:buNone/>
            </a:pPr>
            <a:r>
              <a:rPr lang="en-US" dirty="0" smtClean="0"/>
              <a:t>Duane Hardesty – PM and renewal rulemaking</a:t>
            </a:r>
          </a:p>
          <a:p>
            <a:pPr marL="0" indent="0">
              <a:buNone/>
            </a:pPr>
            <a:r>
              <a:rPr lang="en-US" dirty="0" smtClean="0"/>
              <a:t>Steve Lynch – medical isotopes</a:t>
            </a:r>
          </a:p>
          <a:p>
            <a:pPr marL="0" indent="0">
              <a:buNone/>
            </a:pPr>
            <a:r>
              <a:rPr lang="en-US" dirty="0" smtClean="0"/>
              <a:t>Jason Lising – renewals</a:t>
            </a:r>
          </a:p>
          <a:p>
            <a:pPr marL="0" indent="0">
              <a:buNone/>
            </a:pPr>
            <a:r>
              <a:rPr lang="en-US" dirty="0" smtClean="0"/>
              <a:t>Cindy Montgomery – renewals</a:t>
            </a:r>
          </a:p>
          <a:p>
            <a:pPr marL="0" indent="0">
              <a:buNone/>
            </a:pPr>
            <a:r>
              <a:rPr lang="en-US" dirty="0" smtClean="0"/>
              <a:t>Greg Schoenebeck – PM</a:t>
            </a:r>
          </a:p>
          <a:p>
            <a:pPr marL="0" indent="0">
              <a:buNone/>
            </a:pPr>
            <a:r>
              <a:rPr lang="en-US" dirty="0" smtClean="0"/>
              <a:t>William Schuster – PM and medical isotopes</a:t>
            </a:r>
          </a:p>
          <a:p>
            <a:pPr marL="0" indent="0">
              <a:buNone/>
            </a:pPr>
            <a:r>
              <a:rPr lang="en-US" dirty="0" smtClean="0"/>
              <a:t>Linh Tran – renewals and medical isotopes</a:t>
            </a:r>
          </a:p>
          <a:p>
            <a:pPr marL="0" indent="0">
              <a:buNone/>
            </a:pPr>
            <a:r>
              <a:rPr lang="en-US" dirty="0" smtClean="0"/>
              <a:t>Spyros Traiforos – PM</a:t>
            </a:r>
          </a:p>
          <a:p>
            <a:pPr marL="0" indent="0">
              <a:buNone/>
            </a:pPr>
            <a:r>
              <a:rPr lang="en-US" dirty="0" smtClean="0"/>
              <a:t>Marc Voth – medical isotopes</a:t>
            </a:r>
          </a:p>
          <a:p>
            <a:pPr marL="0" indent="0">
              <a:buNone/>
            </a:pPr>
            <a:r>
              <a:rPr lang="en-US" dirty="0" smtClean="0"/>
              <a:t>Maggie Watford – NSPDP</a:t>
            </a:r>
          </a:p>
          <a:p>
            <a:pPr marL="0" indent="0">
              <a:buNone/>
            </a:pPr>
            <a:r>
              <a:rPr lang="en-US" dirty="0" smtClean="0"/>
              <a:t>Geoff Wertz – PM and renewals</a:t>
            </a:r>
          </a:p>
          <a:p>
            <a:pPr marL="0" indent="0">
              <a:buNone/>
            </a:pPr>
            <a:r>
              <a:rPr lang="en-US" dirty="0" smtClean="0"/>
              <a:t>Xiaosong Yin - 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23C9DE-7889-4EFB-8D0A-0582906FE5A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501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Licensing:</a:t>
            </a:r>
            <a:br>
              <a:rPr lang="en-US" dirty="0" smtClean="0"/>
            </a:br>
            <a:r>
              <a:rPr lang="en-US" dirty="0" smtClean="0"/>
              <a:t>Specific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Quality of License Amendment Requests</a:t>
            </a:r>
            <a:br>
              <a:rPr lang="en-US" dirty="0" smtClean="0"/>
            </a:br>
            <a:r>
              <a:rPr lang="en-US" dirty="0" smtClean="0"/>
              <a:t>Patrick Boyle</a:t>
            </a:r>
          </a:p>
          <a:p>
            <a:endParaRPr lang="en-US" dirty="0" smtClean="0"/>
          </a:p>
          <a:p>
            <a:r>
              <a:rPr lang="en-US" dirty="0" smtClean="0"/>
              <a:t>Status of License Renewals</a:t>
            </a:r>
            <a:br>
              <a:rPr lang="en-US" dirty="0" smtClean="0"/>
            </a:br>
            <a:r>
              <a:rPr lang="en-US" dirty="0" smtClean="0"/>
              <a:t>Cindy Montgomery</a:t>
            </a:r>
          </a:p>
          <a:p>
            <a:endParaRPr lang="en-US" dirty="0" smtClean="0"/>
          </a:p>
          <a:p>
            <a:r>
              <a:rPr lang="en-US" dirty="0" smtClean="0"/>
              <a:t>Security, emergency and requalification plan reviews for streamlined renewals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23C9DE-7889-4EFB-8D0A-0582906FE5A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363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441</Words>
  <Application>Microsoft Office PowerPoint</Application>
  <PresentationFormat>On-screen Show (4:3)</PresentationFormat>
  <Paragraphs>118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 Research and Test Reactors Licensing Program  2013 TRTR Conference</vt:lpstr>
      <vt:lpstr>Research and Test Reactors Licensing Branch </vt:lpstr>
      <vt:lpstr>Licensing: Major Areas of Responsibility </vt:lpstr>
      <vt:lpstr>Licensing: Accomplishments</vt:lpstr>
      <vt:lpstr>Licensing Ongoing Focus: Medical Isotope Facilities </vt:lpstr>
      <vt:lpstr> Licensing Ongoing Focus: Infrastructure Enhancement </vt:lpstr>
      <vt:lpstr>Staffing Changes </vt:lpstr>
      <vt:lpstr>Licensing Staff</vt:lpstr>
      <vt:lpstr>Licensing: Specific Issues</vt:lpstr>
      <vt:lpstr>Plan Reviews and  License Renewal  </vt:lpstr>
      <vt:lpstr>Research and Test Reactor Licensing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cp:lastModifiedBy/>
  <cp:revision>1</cp:revision>
  <dcterms:created xsi:type="dcterms:W3CDTF">2013-09-20T20:29:06Z</dcterms:created>
  <dcterms:modified xsi:type="dcterms:W3CDTF">2013-09-20T20:29:46Z</dcterms:modified>
</cp:coreProperties>
</file>