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4"/>
    <p:sldMasterId id="2147483829" r:id="rId5"/>
    <p:sldMasterId id="2147483859" r:id="rId6"/>
    <p:sldMasterId id="2147483871" r:id="rId7"/>
    <p:sldMasterId id="2147483884" r:id="rId8"/>
    <p:sldMasterId id="2147483897" r:id="rId9"/>
  </p:sldMasterIdLst>
  <p:notesMasterIdLst>
    <p:notesMasterId r:id="rId41"/>
  </p:notesMasterIdLst>
  <p:handoutMasterIdLst>
    <p:handoutMasterId r:id="rId42"/>
  </p:handoutMasterIdLst>
  <p:sldIdLst>
    <p:sldId id="397" r:id="rId10"/>
    <p:sldId id="413" r:id="rId11"/>
    <p:sldId id="399" r:id="rId12"/>
    <p:sldId id="365" r:id="rId13"/>
    <p:sldId id="420" r:id="rId14"/>
    <p:sldId id="424" r:id="rId15"/>
    <p:sldId id="421" r:id="rId16"/>
    <p:sldId id="337" r:id="rId17"/>
    <p:sldId id="422" r:id="rId18"/>
    <p:sldId id="419" r:id="rId19"/>
    <p:sldId id="434" r:id="rId20"/>
    <p:sldId id="435" r:id="rId21"/>
    <p:sldId id="436" r:id="rId22"/>
    <p:sldId id="437" r:id="rId23"/>
    <p:sldId id="438" r:id="rId24"/>
    <p:sldId id="439" r:id="rId25"/>
    <p:sldId id="440" r:id="rId26"/>
    <p:sldId id="441" r:id="rId27"/>
    <p:sldId id="425" r:id="rId28"/>
    <p:sldId id="442" r:id="rId29"/>
    <p:sldId id="377" r:id="rId30"/>
    <p:sldId id="417" r:id="rId31"/>
    <p:sldId id="443" r:id="rId32"/>
    <p:sldId id="444" r:id="rId33"/>
    <p:sldId id="446" r:id="rId34"/>
    <p:sldId id="447" r:id="rId35"/>
    <p:sldId id="448" r:id="rId36"/>
    <p:sldId id="449" r:id="rId37"/>
    <p:sldId id="450" r:id="rId38"/>
    <p:sldId id="451" r:id="rId39"/>
    <p:sldId id="415" r:id="rId40"/>
  </p:sldIdLst>
  <p:sldSz cx="9144000" cy="6858000" type="screen4x3"/>
  <p:notesSz cx="7077075" cy="9369425"/>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8F"/>
    <a:srgbClr val="30494C"/>
    <a:srgbClr val="CE7019"/>
    <a:srgbClr val="D15600"/>
    <a:srgbClr val="CC6600"/>
    <a:srgbClr val="000000"/>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4" autoAdjust="0"/>
    <p:restoredTop sz="94282" autoAdjust="0"/>
  </p:normalViewPr>
  <p:slideViewPr>
    <p:cSldViewPr>
      <p:cViewPr varScale="1">
        <p:scale>
          <a:sx n="75" d="100"/>
          <a:sy n="75" d="100"/>
        </p:scale>
        <p:origin x="-1026" y="-84"/>
      </p:cViewPr>
      <p:guideLst>
        <p:guide orient="horz" pos="4128"/>
        <p:guide pos="5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042" y="-7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0445" tIns="45223" rIns="90445" bIns="45223" numCol="1" anchor="t" anchorCtr="0" compatLnSpc="1">
            <a:prstTxWarp prst="textNoShape">
              <a:avLst/>
            </a:prstTxWarp>
          </a:bodyPr>
          <a:lstStyle>
            <a:lvl1pPr defTabSz="904413">
              <a:defRPr sz="1200"/>
            </a:lvl1pPr>
          </a:lstStyle>
          <a:p>
            <a:pPr>
              <a:defRPr/>
            </a:pPr>
            <a:endParaRPr lang="en-US"/>
          </a:p>
        </p:txBody>
      </p:sp>
      <p:sp>
        <p:nvSpPr>
          <p:cNvPr id="33795" name="Rectangle 3"/>
          <p:cNvSpPr>
            <a:spLocks noGrp="1" noChangeArrowheads="1"/>
          </p:cNvSpPr>
          <p:nvPr>
            <p:ph type="dt" sz="quarter" idx="1"/>
          </p:nvPr>
        </p:nvSpPr>
        <p:spPr bwMode="auto">
          <a:xfrm>
            <a:off x="4010025" y="0"/>
            <a:ext cx="3065463" cy="468313"/>
          </a:xfrm>
          <a:prstGeom prst="rect">
            <a:avLst/>
          </a:prstGeom>
          <a:noFill/>
          <a:ln w="9525">
            <a:noFill/>
            <a:miter lim="800000"/>
            <a:headEnd/>
            <a:tailEnd/>
          </a:ln>
          <a:effectLst/>
        </p:spPr>
        <p:txBody>
          <a:bodyPr vert="horz" wrap="square" lIns="90445" tIns="45223" rIns="90445" bIns="45223" numCol="1" anchor="t" anchorCtr="0" compatLnSpc="1">
            <a:prstTxWarp prst="textNoShape">
              <a:avLst/>
            </a:prstTxWarp>
          </a:bodyPr>
          <a:lstStyle>
            <a:lvl1pPr algn="r" defTabSz="904413">
              <a:defRPr sz="1200"/>
            </a:lvl1pPr>
          </a:lstStyle>
          <a:p>
            <a:pPr>
              <a:defRPr/>
            </a:pPr>
            <a:endParaRPr lang="en-US"/>
          </a:p>
        </p:txBody>
      </p:sp>
      <p:sp>
        <p:nvSpPr>
          <p:cNvPr id="33796" name="Rectangle 4"/>
          <p:cNvSpPr>
            <a:spLocks noGrp="1" noChangeArrowheads="1"/>
          </p:cNvSpPr>
          <p:nvPr>
            <p:ph type="ftr" sz="quarter" idx="2"/>
          </p:nvPr>
        </p:nvSpPr>
        <p:spPr bwMode="auto">
          <a:xfrm>
            <a:off x="0" y="8899525"/>
            <a:ext cx="3065463" cy="468313"/>
          </a:xfrm>
          <a:prstGeom prst="rect">
            <a:avLst/>
          </a:prstGeom>
          <a:noFill/>
          <a:ln w="9525">
            <a:noFill/>
            <a:miter lim="800000"/>
            <a:headEnd/>
            <a:tailEnd/>
          </a:ln>
          <a:effectLst/>
        </p:spPr>
        <p:txBody>
          <a:bodyPr vert="horz" wrap="square" lIns="90445" tIns="45223" rIns="90445" bIns="45223" numCol="1" anchor="b" anchorCtr="0" compatLnSpc="1">
            <a:prstTxWarp prst="textNoShape">
              <a:avLst/>
            </a:prstTxWarp>
          </a:bodyPr>
          <a:lstStyle>
            <a:lvl1pPr defTabSz="904413">
              <a:defRPr sz="1200"/>
            </a:lvl1pPr>
          </a:lstStyle>
          <a:p>
            <a:pPr>
              <a:defRPr/>
            </a:pPr>
            <a:endParaRPr lang="en-US"/>
          </a:p>
        </p:txBody>
      </p:sp>
      <p:sp>
        <p:nvSpPr>
          <p:cNvPr id="33797" name="Rectangle 5"/>
          <p:cNvSpPr>
            <a:spLocks noGrp="1" noChangeArrowheads="1"/>
          </p:cNvSpPr>
          <p:nvPr>
            <p:ph type="sldNum" sz="quarter" idx="3"/>
          </p:nvPr>
        </p:nvSpPr>
        <p:spPr bwMode="auto">
          <a:xfrm>
            <a:off x="4010025" y="8899525"/>
            <a:ext cx="3065463" cy="468313"/>
          </a:xfrm>
          <a:prstGeom prst="rect">
            <a:avLst/>
          </a:prstGeom>
          <a:noFill/>
          <a:ln w="9525">
            <a:noFill/>
            <a:miter lim="800000"/>
            <a:headEnd/>
            <a:tailEnd/>
          </a:ln>
          <a:effectLst/>
        </p:spPr>
        <p:txBody>
          <a:bodyPr vert="horz" wrap="square" lIns="90445" tIns="45223" rIns="90445" bIns="45223" numCol="1" anchor="b" anchorCtr="0" compatLnSpc="1">
            <a:prstTxWarp prst="textNoShape">
              <a:avLst/>
            </a:prstTxWarp>
          </a:bodyPr>
          <a:lstStyle>
            <a:lvl1pPr algn="r" defTabSz="904413">
              <a:defRPr sz="1200"/>
            </a:lvl1pPr>
          </a:lstStyle>
          <a:p>
            <a:pPr>
              <a:defRPr/>
            </a:pPr>
            <a:fld id="{111886DF-6677-411D-8C84-8DB3FAFD2049}" type="slidenum">
              <a:rPr lang="en-US"/>
              <a:pPr>
                <a:defRPr/>
              </a:pPr>
              <a:t>‹Nr.›</a:t>
            </a:fld>
            <a:endParaRPr lang="en-US" dirty="0"/>
          </a:p>
        </p:txBody>
      </p:sp>
    </p:spTree>
    <p:extLst>
      <p:ext uri="{BB962C8B-B14F-4D97-AF65-F5344CB8AC3E}">
        <p14:creationId xmlns:p14="http://schemas.microsoft.com/office/powerpoint/2010/main" val="116089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82925" cy="461963"/>
          </a:xfrm>
          <a:prstGeom prst="rect">
            <a:avLst/>
          </a:prstGeom>
          <a:noFill/>
          <a:ln w="9525">
            <a:noFill/>
            <a:miter lim="800000"/>
            <a:headEnd/>
            <a:tailEnd/>
          </a:ln>
          <a:effectLst/>
        </p:spPr>
        <p:txBody>
          <a:bodyPr vert="horz" wrap="square" lIns="88898" tIns="44449" rIns="88898" bIns="44449" numCol="1" anchor="t" anchorCtr="0" compatLnSpc="1">
            <a:prstTxWarp prst="textNoShape">
              <a:avLst/>
            </a:prstTxWarp>
          </a:bodyPr>
          <a:lstStyle>
            <a:lvl1pPr>
              <a:defRPr sz="1200"/>
            </a:lvl1pPr>
          </a:lstStyle>
          <a:p>
            <a:pPr>
              <a:defRPr/>
            </a:pPr>
            <a:endParaRPr lang="fr-FR"/>
          </a:p>
        </p:txBody>
      </p:sp>
      <p:sp>
        <p:nvSpPr>
          <p:cNvPr id="138243" name="Rectangle 3"/>
          <p:cNvSpPr>
            <a:spLocks noGrp="1" noChangeArrowheads="1"/>
          </p:cNvSpPr>
          <p:nvPr>
            <p:ph type="dt" idx="1"/>
          </p:nvPr>
        </p:nvSpPr>
        <p:spPr bwMode="auto">
          <a:xfrm>
            <a:off x="4008438" y="0"/>
            <a:ext cx="3082925" cy="461963"/>
          </a:xfrm>
          <a:prstGeom prst="rect">
            <a:avLst/>
          </a:prstGeom>
          <a:noFill/>
          <a:ln w="9525">
            <a:noFill/>
            <a:miter lim="800000"/>
            <a:headEnd/>
            <a:tailEnd/>
          </a:ln>
          <a:effectLst/>
        </p:spPr>
        <p:txBody>
          <a:bodyPr vert="horz" wrap="square" lIns="88898" tIns="44449" rIns="88898" bIns="44449" numCol="1" anchor="t" anchorCtr="0" compatLnSpc="1">
            <a:prstTxWarp prst="textNoShape">
              <a:avLst/>
            </a:prstTxWarp>
          </a:bodyPr>
          <a:lstStyle>
            <a:lvl1pPr algn="r">
              <a:defRPr sz="1200"/>
            </a:lvl1pPr>
          </a:lstStyle>
          <a:p>
            <a:pPr>
              <a:defRPr/>
            </a:pPr>
            <a:endParaRPr lang="fr-FR"/>
          </a:p>
        </p:txBody>
      </p:sp>
      <p:sp>
        <p:nvSpPr>
          <p:cNvPr id="46084" name="Rectangle 4"/>
          <p:cNvSpPr>
            <a:spLocks noGrp="1" noRot="1" noChangeAspect="1" noChangeArrowheads="1" noTextEdit="1"/>
          </p:cNvSpPr>
          <p:nvPr>
            <p:ph type="sldImg" idx="2"/>
          </p:nvPr>
        </p:nvSpPr>
        <p:spPr bwMode="auto">
          <a:xfrm>
            <a:off x="1187450" y="692150"/>
            <a:ext cx="4713288" cy="353695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925513" y="4460875"/>
            <a:ext cx="5238750" cy="4230688"/>
          </a:xfrm>
          <a:prstGeom prst="rect">
            <a:avLst/>
          </a:prstGeom>
          <a:noFill/>
          <a:ln w="9525">
            <a:noFill/>
            <a:miter lim="800000"/>
            <a:headEnd/>
            <a:tailEnd/>
          </a:ln>
          <a:effectLst/>
        </p:spPr>
        <p:txBody>
          <a:bodyPr vert="horz" wrap="square" lIns="88898" tIns="44449" rIns="88898" bIns="44449"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38246" name="Rectangle 6"/>
          <p:cNvSpPr>
            <a:spLocks noGrp="1" noChangeArrowheads="1"/>
          </p:cNvSpPr>
          <p:nvPr>
            <p:ph type="ftr" sz="quarter" idx="4"/>
          </p:nvPr>
        </p:nvSpPr>
        <p:spPr bwMode="auto">
          <a:xfrm>
            <a:off x="0" y="8921750"/>
            <a:ext cx="3082925" cy="461963"/>
          </a:xfrm>
          <a:prstGeom prst="rect">
            <a:avLst/>
          </a:prstGeom>
          <a:noFill/>
          <a:ln w="9525">
            <a:noFill/>
            <a:miter lim="800000"/>
            <a:headEnd/>
            <a:tailEnd/>
          </a:ln>
          <a:effectLst/>
        </p:spPr>
        <p:txBody>
          <a:bodyPr vert="horz" wrap="square" lIns="88898" tIns="44449" rIns="88898" bIns="44449" numCol="1" anchor="b" anchorCtr="0" compatLnSpc="1">
            <a:prstTxWarp prst="textNoShape">
              <a:avLst/>
            </a:prstTxWarp>
          </a:bodyPr>
          <a:lstStyle>
            <a:lvl1pPr>
              <a:defRPr sz="1200"/>
            </a:lvl1pPr>
          </a:lstStyle>
          <a:p>
            <a:pPr>
              <a:defRPr/>
            </a:pPr>
            <a:endParaRPr lang="fr-FR"/>
          </a:p>
        </p:txBody>
      </p:sp>
      <p:sp>
        <p:nvSpPr>
          <p:cNvPr id="138247" name="Rectangle 7"/>
          <p:cNvSpPr>
            <a:spLocks noGrp="1" noChangeArrowheads="1"/>
          </p:cNvSpPr>
          <p:nvPr>
            <p:ph type="sldNum" sz="quarter" idx="5"/>
          </p:nvPr>
        </p:nvSpPr>
        <p:spPr bwMode="auto">
          <a:xfrm>
            <a:off x="4008438" y="8921750"/>
            <a:ext cx="3082925" cy="461963"/>
          </a:xfrm>
          <a:prstGeom prst="rect">
            <a:avLst/>
          </a:prstGeom>
          <a:noFill/>
          <a:ln w="9525">
            <a:noFill/>
            <a:miter lim="800000"/>
            <a:headEnd/>
            <a:tailEnd/>
          </a:ln>
          <a:effectLst/>
        </p:spPr>
        <p:txBody>
          <a:bodyPr vert="horz" wrap="square" lIns="88898" tIns="44449" rIns="88898" bIns="44449" numCol="1" anchor="b" anchorCtr="0" compatLnSpc="1">
            <a:prstTxWarp prst="textNoShape">
              <a:avLst/>
            </a:prstTxWarp>
          </a:bodyPr>
          <a:lstStyle>
            <a:lvl1pPr algn="r">
              <a:defRPr sz="1200"/>
            </a:lvl1pPr>
          </a:lstStyle>
          <a:p>
            <a:pPr>
              <a:defRPr/>
            </a:pPr>
            <a:fld id="{8E0438DA-2B7F-4F63-AE9E-9CA9D1A9C9FC}" type="slidenum">
              <a:rPr lang="fr-FR"/>
              <a:pPr>
                <a:defRPr/>
              </a:pPr>
              <a:t>‹Nr.›</a:t>
            </a:fld>
            <a:endParaRPr lang="fr-FR" dirty="0"/>
          </a:p>
        </p:txBody>
      </p:sp>
    </p:spTree>
    <p:extLst>
      <p:ext uri="{BB962C8B-B14F-4D97-AF65-F5344CB8AC3E}">
        <p14:creationId xmlns:p14="http://schemas.microsoft.com/office/powerpoint/2010/main" val="315015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E0438DA-2B7F-4F63-AE9E-9CA9D1A9C9FC}" type="slidenum">
              <a:rPr lang="fr-FR" smtClean="0"/>
              <a:pPr>
                <a:defRPr/>
              </a:pPr>
              <a:t>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5.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p>
        </p:txBody>
      </p:sp>
      <p:sp>
        <p:nvSpPr>
          <p:cNvPr id="5" name="Rectangle 7"/>
          <p:cNvSpPr>
            <a:spLocks noChangeArrowheads="1"/>
          </p:cNvSpPr>
          <p:nvPr/>
        </p:nvSpPr>
        <p:spPr bwMode="auto">
          <a:xfrm>
            <a:off x="1828800" y="4343400"/>
            <a:ext cx="838200" cy="990600"/>
          </a:xfrm>
          <a:prstGeom prst="rect">
            <a:avLst/>
          </a:prstGeom>
          <a:noFill/>
          <a:ln w="28575">
            <a:solidFill>
              <a:schemeClr val="bg1"/>
            </a:solidFill>
            <a:miter lim="800000"/>
            <a:headEnd/>
            <a:tailEnd/>
          </a:ln>
          <a:effectLst/>
        </p:spPr>
        <p:txBody>
          <a:bodyPr wrap="none" anchor="ctr"/>
          <a:lstStyle/>
          <a:p>
            <a:pPr>
              <a:defRPr/>
            </a:pPr>
            <a:endParaRPr lang="en-US" dirty="0"/>
          </a:p>
        </p:txBody>
      </p:sp>
      <p:sp>
        <p:nvSpPr>
          <p:cNvPr id="6" name="Rectangle 8"/>
          <p:cNvSpPr>
            <a:spLocks noChangeArrowheads="1"/>
          </p:cNvSpPr>
          <p:nvPr/>
        </p:nvSpPr>
        <p:spPr bwMode="auto">
          <a:xfrm>
            <a:off x="2743200" y="4343400"/>
            <a:ext cx="838200" cy="990600"/>
          </a:xfrm>
          <a:prstGeom prst="rect">
            <a:avLst/>
          </a:prstGeom>
          <a:noFill/>
          <a:ln w="28575">
            <a:solidFill>
              <a:schemeClr val="bg1"/>
            </a:solidFill>
            <a:miter lim="800000"/>
            <a:headEnd/>
            <a:tailEnd/>
          </a:ln>
          <a:effectLst/>
        </p:spPr>
        <p:txBody>
          <a:bodyPr wrap="none" anchor="ctr"/>
          <a:lstStyle/>
          <a:p>
            <a:pPr>
              <a:defRPr/>
            </a:pPr>
            <a:endParaRPr lang="en-US" dirty="0"/>
          </a:p>
        </p:txBody>
      </p:sp>
      <p:sp>
        <p:nvSpPr>
          <p:cNvPr id="7" name="Rectangle 9"/>
          <p:cNvSpPr>
            <a:spLocks noChangeArrowheads="1"/>
          </p:cNvSpPr>
          <p:nvPr/>
        </p:nvSpPr>
        <p:spPr bwMode="auto">
          <a:xfrm>
            <a:off x="5638800" y="762000"/>
            <a:ext cx="762000" cy="990600"/>
          </a:xfrm>
          <a:prstGeom prst="rect">
            <a:avLst/>
          </a:prstGeom>
          <a:noFill/>
          <a:ln w="38100">
            <a:solidFill>
              <a:schemeClr val="bg1"/>
            </a:solidFill>
            <a:miter lim="800000"/>
            <a:headEnd/>
            <a:tailEnd/>
          </a:ln>
          <a:effectLst/>
        </p:spPr>
        <p:txBody>
          <a:bodyPr wrap="none" anchor="ctr"/>
          <a:lstStyle/>
          <a:p>
            <a:pPr>
              <a:defRPr/>
            </a:pPr>
            <a:endParaRPr lang="en-US" dirty="0"/>
          </a:p>
        </p:txBody>
      </p:sp>
      <p:sp>
        <p:nvSpPr>
          <p:cNvPr id="8" name="Rectangle 10"/>
          <p:cNvSpPr>
            <a:spLocks noChangeArrowheads="1"/>
          </p:cNvSpPr>
          <p:nvPr/>
        </p:nvSpPr>
        <p:spPr bwMode="auto">
          <a:xfrm>
            <a:off x="6477000" y="762000"/>
            <a:ext cx="762000" cy="990600"/>
          </a:xfrm>
          <a:prstGeom prst="rect">
            <a:avLst/>
          </a:prstGeom>
          <a:noFill/>
          <a:ln w="38100">
            <a:solidFill>
              <a:schemeClr val="bg1"/>
            </a:solidFill>
            <a:miter lim="800000"/>
            <a:headEnd/>
            <a:tailEnd/>
          </a:ln>
          <a:effectLst/>
        </p:spPr>
        <p:txBody>
          <a:bodyPr wrap="none" anchor="ctr"/>
          <a:lstStyle/>
          <a:p>
            <a:pPr>
              <a:defRPr/>
            </a:pPr>
            <a:endParaRPr lang="en-US" dirty="0"/>
          </a:p>
        </p:txBody>
      </p:sp>
      <p:sp>
        <p:nvSpPr>
          <p:cNvPr id="9" name="Rectangle 11"/>
          <p:cNvSpPr>
            <a:spLocks noChangeArrowheads="1"/>
          </p:cNvSpPr>
          <p:nvPr/>
        </p:nvSpPr>
        <p:spPr bwMode="auto">
          <a:xfrm>
            <a:off x="7315200" y="762000"/>
            <a:ext cx="762000" cy="990600"/>
          </a:xfrm>
          <a:prstGeom prst="rect">
            <a:avLst/>
          </a:prstGeom>
          <a:noFill/>
          <a:ln w="38100">
            <a:solidFill>
              <a:schemeClr val="bg1"/>
            </a:solidFill>
            <a:miter lim="800000"/>
            <a:headEnd/>
            <a:tailEnd/>
          </a:ln>
          <a:effectLst/>
        </p:spPr>
        <p:txBody>
          <a:bodyPr wrap="none" anchor="ctr"/>
          <a:lstStyle/>
          <a:p>
            <a:pPr>
              <a:defRPr/>
            </a:pPr>
            <a:endParaRPr lang="en-US" dirty="0"/>
          </a:p>
        </p:txBody>
      </p:sp>
      <p:sp>
        <p:nvSpPr>
          <p:cNvPr id="10" name="Rectangle 12"/>
          <p:cNvSpPr>
            <a:spLocks noChangeArrowheads="1"/>
          </p:cNvSpPr>
          <p:nvPr/>
        </p:nvSpPr>
        <p:spPr bwMode="auto">
          <a:xfrm>
            <a:off x="8153400" y="762000"/>
            <a:ext cx="762000" cy="990600"/>
          </a:xfrm>
          <a:prstGeom prst="rect">
            <a:avLst/>
          </a:prstGeom>
          <a:noFill/>
          <a:ln w="38100">
            <a:solidFill>
              <a:schemeClr val="bg1"/>
            </a:solidFill>
            <a:miter lim="800000"/>
            <a:headEnd/>
            <a:tailEnd/>
          </a:ln>
          <a:effectLst/>
        </p:spPr>
        <p:txBody>
          <a:bodyPr wrap="none" anchor="ctr"/>
          <a:lstStyle/>
          <a:p>
            <a:pPr>
              <a:defRPr/>
            </a:pPr>
            <a:endParaRPr lang="en-US" dirty="0"/>
          </a:p>
        </p:txBody>
      </p:sp>
      <p:pic>
        <p:nvPicPr>
          <p:cNvPr id="11" name="Picture 13" descr="RMS_division_horizontal"/>
          <p:cNvPicPr>
            <a:picLocks noChangeAspect="1" noChangeArrowheads="1"/>
          </p:cNvPicPr>
          <p:nvPr/>
        </p:nvPicPr>
        <p:blipFill>
          <a:blip r:embed="rId2" cstate="print"/>
          <a:srcRect r="11188"/>
          <a:stretch>
            <a:fillRect/>
          </a:stretch>
        </p:blipFill>
        <p:spPr bwMode="auto">
          <a:xfrm>
            <a:off x="1905000" y="4953000"/>
            <a:ext cx="6324600" cy="731838"/>
          </a:xfrm>
          <a:prstGeom prst="rect">
            <a:avLst/>
          </a:prstGeom>
          <a:noFill/>
          <a:ln w="9525">
            <a:noFill/>
            <a:miter lim="800000"/>
            <a:headEnd/>
            <a:tailEnd/>
          </a:ln>
        </p:spPr>
      </p:pic>
      <p:sp>
        <p:nvSpPr>
          <p:cNvPr id="12" name="Rectangle 14"/>
          <p:cNvSpPr>
            <a:spLocks noChangeArrowheads="1"/>
          </p:cNvSpPr>
          <p:nvPr userDrawn="1"/>
        </p:nvSpPr>
        <p:spPr bwMode="auto">
          <a:xfrm>
            <a:off x="7162800" y="0"/>
            <a:ext cx="1981200" cy="2246313"/>
          </a:xfrm>
          <a:prstGeom prst="rect">
            <a:avLst/>
          </a:prstGeom>
          <a:solidFill>
            <a:srgbClr val="CE7019"/>
          </a:solidFill>
          <a:ln w="9525">
            <a:noFill/>
            <a:miter lim="800000"/>
            <a:headEnd/>
            <a:tailEnd/>
          </a:ln>
          <a:effectLst/>
        </p:spPr>
        <p:txBody>
          <a:bodyPr wrap="none" anchor="ctr"/>
          <a:lstStyle/>
          <a:p>
            <a:pPr>
              <a:defRPr/>
            </a:pPr>
            <a:endParaRPr lang="en-US" dirty="0"/>
          </a:p>
        </p:txBody>
      </p:sp>
      <p:sp>
        <p:nvSpPr>
          <p:cNvPr id="13" name="Rectangle 15"/>
          <p:cNvSpPr>
            <a:spLocks noChangeArrowheads="1"/>
          </p:cNvSpPr>
          <p:nvPr userDrawn="1"/>
        </p:nvSpPr>
        <p:spPr bwMode="black">
          <a:xfrm flipV="1">
            <a:off x="0" y="2133600"/>
            <a:ext cx="9144000" cy="82550"/>
          </a:xfrm>
          <a:prstGeom prst="rect">
            <a:avLst/>
          </a:prstGeom>
          <a:solidFill>
            <a:srgbClr val="CE7019"/>
          </a:solidFill>
          <a:ln w="9525">
            <a:noFill/>
            <a:miter lim="800000"/>
            <a:headEnd/>
            <a:tailEnd/>
          </a:ln>
          <a:effectLst/>
        </p:spPr>
        <p:txBody>
          <a:bodyPr wrap="none" anchor="ctr"/>
          <a:lstStyle/>
          <a:p>
            <a:pPr>
              <a:defRPr/>
            </a:pPr>
            <a:endParaRPr lang="en-US" dirty="0"/>
          </a:p>
        </p:txBody>
      </p:sp>
      <p:sp>
        <p:nvSpPr>
          <p:cNvPr id="14" name="Line 21"/>
          <p:cNvSpPr>
            <a:spLocks noChangeShapeType="1"/>
          </p:cNvSpPr>
          <p:nvPr userDrawn="1"/>
        </p:nvSpPr>
        <p:spPr bwMode="auto">
          <a:xfrm>
            <a:off x="7162800" y="2097088"/>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en-US" dirty="0"/>
          </a:p>
        </p:txBody>
      </p:sp>
      <p:sp>
        <p:nvSpPr>
          <p:cNvPr id="15" name="Line 22"/>
          <p:cNvSpPr>
            <a:spLocks noChangeShapeType="1"/>
          </p:cNvSpPr>
          <p:nvPr userDrawn="1"/>
        </p:nvSpPr>
        <p:spPr bwMode="auto">
          <a:xfrm>
            <a:off x="7162800" y="1947863"/>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en-US" dirty="0"/>
          </a:p>
        </p:txBody>
      </p:sp>
      <p:sp>
        <p:nvSpPr>
          <p:cNvPr id="16" name="Line 23"/>
          <p:cNvSpPr>
            <a:spLocks noChangeShapeType="1"/>
          </p:cNvSpPr>
          <p:nvPr userDrawn="1"/>
        </p:nvSpPr>
        <p:spPr bwMode="auto">
          <a:xfrm>
            <a:off x="7162800" y="1797050"/>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en-US" dirty="0"/>
          </a:p>
        </p:txBody>
      </p:sp>
      <p:grpSp>
        <p:nvGrpSpPr>
          <p:cNvPr id="17" name="Group 24"/>
          <p:cNvGrpSpPr>
            <a:grpSpLocks/>
          </p:cNvGrpSpPr>
          <p:nvPr userDrawn="1"/>
        </p:nvGrpSpPr>
        <p:grpSpPr bwMode="auto">
          <a:xfrm>
            <a:off x="0" y="2209800"/>
            <a:ext cx="9144000" cy="762000"/>
            <a:chOff x="0" y="1392"/>
            <a:chExt cx="5760" cy="480"/>
          </a:xfrm>
        </p:grpSpPr>
        <p:sp>
          <p:nvSpPr>
            <p:cNvPr id="18" name="Rectangle 25"/>
            <p:cNvSpPr>
              <a:spLocks noChangeArrowheads="1"/>
            </p:cNvSpPr>
            <p:nvPr userDrawn="1"/>
          </p:nvSpPr>
          <p:spPr bwMode="gray">
            <a:xfrm>
              <a:off x="1824" y="1440"/>
              <a:ext cx="3936" cy="432"/>
            </a:xfrm>
            <a:prstGeom prst="rect">
              <a:avLst/>
            </a:prstGeom>
            <a:solidFill>
              <a:srgbClr val="000000"/>
            </a:solidFill>
            <a:ln w="9525">
              <a:noFill/>
              <a:miter lim="800000"/>
              <a:headEnd/>
              <a:tailEnd/>
            </a:ln>
            <a:effectLst/>
          </p:spPr>
          <p:txBody>
            <a:bodyPr wrap="none" anchor="ctr"/>
            <a:lstStyle/>
            <a:p>
              <a:pPr>
                <a:defRPr/>
              </a:pPr>
              <a:endParaRPr lang="en-US" dirty="0"/>
            </a:p>
          </p:txBody>
        </p:sp>
        <p:sp>
          <p:nvSpPr>
            <p:cNvPr id="19" name="Rectangle 26"/>
            <p:cNvSpPr>
              <a:spLocks noChangeArrowheads="1"/>
            </p:cNvSpPr>
            <p:nvPr userDrawn="1"/>
          </p:nvSpPr>
          <p:spPr bwMode="black">
            <a:xfrm>
              <a:off x="0" y="1392"/>
              <a:ext cx="5760" cy="45"/>
            </a:xfrm>
            <a:prstGeom prst="rect">
              <a:avLst/>
            </a:prstGeom>
            <a:solidFill>
              <a:srgbClr val="000000"/>
            </a:solidFill>
            <a:ln w="9525">
              <a:noFill/>
              <a:miter lim="800000"/>
              <a:headEnd/>
              <a:tailEnd/>
            </a:ln>
            <a:effectLst/>
          </p:spPr>
          <p:txBody>
            <a:bodyPr wrap="none" anchor="ctr"/>
            <a:lstStyle/>
            <a:p>
              <a:pPr>
                <a:defRPr/>
              </a:pPr>
              <a:endParaRPr lang="en-US" dirty="0"/>
            </a:p>
          </p:txBody>
        </p:sp>
      </p:grpSp>
      <p:grpSp>
        <p:nvGrpSpPr>
          <p:cNvPr id="20" name="Group 34"/>
          <p:cNvGrpSpPr>
            <a:grpSpLocks/>
          </p:cNvGrpSpPr>
          <p:nvPr userDrawn="1"/>
        </p:nvGrpSpPr>
        <p:grpSpPr bwMode="auto">
          <a:xfrm>
            <a:off x="0" y="0"/>
            <a:ext cx="7162800" cy="2209800"/>
            <a:chOff x="0" y="0"/>
            <a:chExt cx="4512" cy="1392"/>
          </a:xfrm>
        </p:grpSpPr>
        <p:pic>
          <p:nvPicPr>
            <p:cNvPr id="21" name="Picture 35" descr="42-15483600"/>
            <p:cNvPicPr>
              <a:picLocks noChangeAspect="1" noChangeArrowheads="1"/>
            </p:cNvPicPr>
            <p:nvPr userDrawn="1"/>
          </p:nvPicPr>
          <p:blipFill>
            <a:blip r:embed="rId3" cstate="print"/>
            <a:srcRect r="5418"/>
            <a:stretch>
              <a:fillRect/>
            </a:stretch>
          </p:blipFill>
          <p:spPr bwMode="auto">
            <a:xfrm>
              <a:off x="3360" y="0"/>
              <a:ext cx="1152" cy="1392"/>
            </a:xfrm>
            <a:prstGeom prst="rect">
              <a:avLst/>
            </a:prstGeom>
            <a:noFill/>
            <a:ln w="9525">
              <a:noFill/>
              <a:miter lim="800000"/>
              <a:headEnd/>
              <a:tailEnd/>
            </a:ln>
          </p:spPr>
        </p:pic>
        <p:pic>
          <p:nvPicPr>
            <p:cNvPr id="22" name="Picture 36" descr="pptperson"/>
            <p:cNvPicPr>
              <a:picLocks noChangeAspect="1" noChangeArrowheads="1"/>
            </p:cNvPicPr>
            <p:nvPr userDrawn="1"/>
          </p:nvPicPr>
          <p:blipFill>
            <a:blip r:embed="rId4" cstate="print"/>
            <a:srcRect/>
            <a:stretch>
              <a:fillRect/>
            </a:stretch>
          </p:blipFill>
          <p:spPr bwMode="auto">
            <a:xfrm>
              <a:off x="0" y="0"/>
              <a:ext cx="1285" cy="1392"/>
            </a:xfrm>
            <a:prstGeom prst="rect">
              <a:avLst/>
            </a:prstGeom>
            <a:noFill/>
            <a:ln w="9525">
              <a:noFill/>
              <a:miter lim="800000"/>
              <a:headEnd/>
              <a:tailEnd/>
            </a:ln>
          </p:spPr>
        </p:pic>
        <p:pic>
          <p:nvPicPr>
            <p:cNvPr id="23" name="Picture 37" descr="pptnuclearpci"/>
            <p:cNvPicPr>
              <a:picLocks noChangeAspect="1" noChangeArrowheads="1"/>
            </p:cNvPicPr>
            <p:nvPr userDrawn="1"/>
          </p:nvPicPr>
          <p:blipFill>
            <a:blip r:embed="rId5" cstate="print"/>
            <a:srcRect/>
            <a:stretch>
              <a:fillRect/>
            </a:stretch>
          </p:blipFill>
          <p:spPr bwMode="auto">
            <a:xfrm>
              <a:off x="1200" y="0"/>
              <a:ext cx="1105" cy="1392"/>
            </a:xfrm>
            <a:prstGeom prst="rect">
              <a:avLst/>
            </a:prstGeom>
            <a:noFill/>
            <a:ln w="9525">
              <a:noFill/>
              <a:miter lim="800000"/>
              <a:headEnd/>
              <a:tailEnd/>
            </a:ln>
          </p:spPr>
        </p:pic>
        <p:pic>
          <p:nvPicPr>
            <p:cNvPr id="24" name="Picture 38" descr="ppthospital"/>
            <p:cNvPicPr>
              <a:picLocks noChangeAspect="1" noChangeArrowheads="1"/>
            </p:cNvPicPr>
            <p:nvPr userDrawn="1"/>
          </p:nvPicPr>
          <p:blipFill>
            <a:blip r:embed="rId6" cstate="print"/>
            <a:srcRect/>
            <a:stretch>
              <a:fillRect/>
            </a:stretch>
          </p:blipFill>
          <p:spPr bwMode="auto">
            <a:xfrm>
              <a:off x="2304" y="0"/>
              <a:ext cx="1131" cy="1392"/>
            </a:xfrm>
            <a:prstGeom prst="rect">
              <a:avLst/>
            </a:prstGeom>
            <a:noFill/>
            <a:ln w="9525">
              <a:noFill/>
              <a:miter lim="800000"/>
              <a:headEnd/>
              <a:tailEnd/>
            </a:ln>
          </p:spPr>
        </p:pic>
      </p:grpSp>
      <p:sp>
        <p:nvSpPr>
          <p:cNvPr id="62467" name="Rectangle 3"/>
          <p:cNvSpPr>
            <a:spLocks noGrp="1" noChangeArrowheads="1"/>
          </p:cNvSpPr>
          <p:nvPr>
            <p:ph type="subTitle" idx="1"/>
          </p:nvPr>
        </p:nvSpPr>
        <p:spPr>
          <a:xfrm>
            <a:off x="2514600" y="3200400"/>
            <a:ext cx="6400800" cy="457200"/>
          </a:xfrm>
        </p:spPr>
        <p:txBody>
          <a:bodyPr/>
          <a:lstStyle>
            <a:lvl1pPr marL="0" indent="0" algn="ctr">
              <a:buFont typeface="Wingdings" pitchFamily="2" charset="2"/>
              <a:buNone/>
              <a:defRPr sz="2400"/>
            </a:lvl1pPr>
          </a:lstStyle>
          <a:p>
            <a:r>
              <a:rPr lang="en-US"/>
              <a:t>Click to edit Master subtitle style</a:t>
            </a:r>
          </a:p>
        </p:txBody>
      </p:sp>
      <p:sp>
        <p:nvSpPr>
          <p:cNvPr id="62491" name="Rectangle 27"/>
          <p:cNvSpPr>
            <a:spLocks noGrp="1" noChangeArrowheads="1"/>
          </p:cNvSpPr>
          <p:nvPr>
            <p:ph type="ctrTitle"/>
          </p:nvPr>
        </p:nvSpPr>
        <p:spPr>
          <a:xfrm>
            <a:off x="2971800" y="2362200"/>
            <a:ext cx="6172200" cy="457200"/>
          </a:xfrm>
        </p:spPr>
        <p:txBody>
          <a:bodyPr/>
          <a:lstStyle>
            <a:lvl1pPr algn="ctr">
              <a:defRPr sz="3400" b="1"/>
            </a:lvl1pPr>
          </a:lstStyle>
          <a:p>
            <a:r>
              <a:rPr lang="en-US"/>
              <a:t>Click to edit Master title style</a:t>
            </a:r>
          </a:p>
        </p:txBody>
      </p:sp>
      <p:sp>
        <p:nvSpPr>
          <p:cNvPr id="25" name="Rectangle 4"/>
          <p:cNvSpPr>
            <a:spLocks noGrp="1" noChangeArrowheads="1"/>
          </p:cNvSpPr>
          <p:nvPr>
            <p:ph type="dt" sz="half" idx="10"/>
          </p:nvPr>
        </p:nvSpPr>
        <p:spPr>
          <a:xfrm>
            <a:off x="533400" y="6537325"/>
            <a:ext cx="2133600" cy="320675"/>
          </a:xfrm>
        </p:spPr>
        <p:txBody>
          <a:bodyPr/>
          <a:lstStyle>
            <a:lvl1pPr>
              <a:defRPr/>
            </a:lvl1pPr>
          </a:lstStyle>
          <a:p>
            <a:pPr>
              <a:defRPr/>
            </a:pPr>
            <a:endParaRPr lang="en-US"/>
          </a:p>
        </p:txBody>
      </p:sp>
      <p:sp>
        <p:nvSpPr>
          <p:cNvPr id="26" name="Rectangle 5"/>
          <p:cNvSpPr>
            <a:spLocks noGrp="1" noChangeArrowheads="1"/>
          </p:cNvSpPr>
          <p:nvPr>
            <p:ph type="ftr" sz="quarter" idx="11"/>
          </p:nvPr>
        </p:nvSpPr>
        <p:spPr>
          <a:xfrm>
            <a:off x="3124200" y="6537325"/>
            <a:ext cx="2895600" cy="320675"/>
          </a:xfrm>
        </p:spPr>
        <p:txBody>
          <a:bodyPr/>
          <a:lstStyle>
            <a:lvl1pPr>
              <a:defRPr/>
            </a:lvl1pPr>
          </a:lstStyle>
          <a:p>
            <a:pPr>
              <a:defRPr/>
            </a:pPr>
            <a:endParaRPr lang="en-US"/>
          </a:p>
        </p:txBody>
      </p:sp>
      <p:sp>
        <p:nvSpPr>
          <p:cNvPr id="27" name="Rectangle 6"/>
          <p:cNvSpPr>
            <a:spLocks noGrp="1" noChangeArrowheads="1"/>
          </p:cNvSpPr>
          <p:nvPr>
            <p:ph type="sldNum" sz="quarter" idx="12"/>
          </p:nvPr>
        </p:nvSpPr>
        <p:spPr>
          <a:xfrm>
            <a:off x="6858000" y="6537325"/>
            <a:ext cx="2133600" cy="320675"/>
          </a:xfrm>
        </p:spPr>
        <p:txBody>
          <a:bodyPr/>
          <a:lstStyle>
            <a:lvl1pPr>
              <a:defRPr/>
            </a:lvl1pPr>
          </a:lstStyle>
          <a:p>
            <a:pPr>
              <a:defRPr/>
            </a:pPr>
            <a:fld id="{4F5F5436-F02F-4E4E-AE04-57C932F6E24F}"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524E47-2C68-4945-873D-46AEF8911C73}"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24E7478-00DB-4B5F-8637-C4173F9A9BE7}" type="slidenum">
              <a:rPr lang="en-US"/>
              <a:pPr>
                <a:defRPr/>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529CFD4-2AE1-4137-86BA-F4708413D195}" type="datetimeFigureOut">
              <a:rPr lang="en-US"/>
              <a:pPr>
                <a:defRPr/>
              </a:pPr>
              <a:t>9/26/2013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C774E4F-8D8F-405B-AD46-0D1FE7962C78}" type="slidenum">
              <a:rPr lang="en-US"/>
              <a:pPr>
                <a:defRPr/>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fr-FR" sz="1800">
              <a:solidFill>
                <a:srgbClr val="292929"/>
              </a:solidFill>
            </a:endParaRPr>
          </a:p>
        </p:txBody>
      </p:sp>
      <p:sp>
        <p:nvSpPr>
          <p:cNvPr id="5" name="Rectangle 7"/>
          <p:cNvSpPr>
            <a:spLocks noChangeArrowheads="1"/>
          </p:cNvSpPr>
          <p:nvPr/>
        </p:nvSpPr>
        <p:spPr bwMode="auto">
          <a:xfrm>
            <a:off x="1828800" y="4343400"/>
            <a:ext cx="838200" cy="990600"/>
          </a:xfrm>
          <a:prstGeom prst="rect">
            <a:avLst/>
          </a:prstGeom>
          <a:noFill/>
          <a:ln w="28575">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6" name="Rectangle 8"/>
          <p:cNvSpPr>
            <a:spLocks noChangeArrowheads="1"/>
          </p:cNvSpPr>
          <p:nvPr/>
        </p:nvSpPr>
        <p:spPr bwMode="auto">
          <a:xfrm>
            <a:off x="2743200" y="4343400"/>
            <a:ext cx="838200" cy="990600"/>
          </a:xfrm>
          <a:prstGeom prst="rect">
            <a:avLst/>
          </a:prstGeom>
          <a:noFill/>
          <a:ln w="28575">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7" name="Rectangle 9"/>
          <p:cNvSpPr>
            <a:spLocks noChangeArrowheads="1"/>
          </p:cNvSpPr>
          <p:nvPr/>
        </p:nvSpPr>
        <p:spPr bwMode="auto">
          <a:xfrm>
            <a:off x="56388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8" name="Rectangle 10"/>
          <p:cNvSpPr>
            <a:spLocks noChangeArrowheads="1"/>
          </p:cNvSpPr>
          <p:nvPr/>
        </p:nvSpPr>
        <p:spPr bwMode="auto">
          <a:xfrm>
            <a:off x="64770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9" name="Rectangle 11"/>
          <p:cNvSpPr>
            <a:spLocks noChangeArrowheads="1"/>
          </p:cNvSpPr>
          <p:nvPr/>
        </p:nvSpPr>
        <p:spPr bwMode="auto">
          <a:xfrm>
            <a:off x="73152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10" name="Rectangle 12"/>
          <p:cNvSpPr>
            <a:spLocks noChangeArrowheads="1"/>
          </p:cNvSpPr>
          <p:nvPr/>
        </p:nvSpPr>
        <p:spPr bwMode="auto">
          <a:xfrm>
            <a:off x="81534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pic>
        <p:nvPicPr>
          <p:cNvPr id="11" name="Picture 13" descr="RMS_division_horizontal"/>
          <p:cNvPicPr>
            <a:picLocks noChangeAspect="1" noChangeArrowheads="1"/>
          </p:cNvPicPr>
          <p:nvPr/>
        </p:nvPicPr>
        <p:blipFill>
          <a:blip r:embed="rId2">
            <a:extLst>
              <a:ext uri="{28A0092B-C50C-407E-A947-70E740481C1C}">
                <a14:useLocalDpi xmlns:a14="http://schemas.microsoft.com/office/drawing/2010/main" val="0"/>
              </a:ext>
            </a:extLst>
          </a:blip>
          <a:srcRect r="11188"/>
          <a:stretch>
            <a:fillRect/>
          </a:stretch>
        </p:blipFill>
        <p:spPr bwMode="auto">
          <a:xfrm>
            <a:off x="1905000" y="4953000"/>
            <a:ext cx="6324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4"/>
          <p:cNvSpPr>
            <a:spLocks noChangeArrowheads="1"/>
          </p:cNvSpPr>
          <p:nvPr userDrawn="1"/>
        </p:nvSpPr>
        <p:spPr bwMode="auto">
          <a:xfrm>
            <a:off x="7162800" y="0"/>
            <a:ext cx="1981200" cy="2246313"/>
          </a:xfrm>
          <a:prstGeom prst="rect">
            <a:avLst/>
          </a:prstGeom>
          <a:solidFill>
            <a:srgbClr val="CE7019"/>
          </a:solidFill>
          <a:ln w="9525">
            <a:noFill/>
            <a:miter lim="800000"/>
            <a:headEnd/>
            <a:tailEnd/>
          </a:ln>
          <a:effectLst/>
        </p:spPr>
        <p:txBody>
          <a:bodyPr wrap="none" anchor="ctr"/>
          <a:lstStyle/>
          <a:p>
            <a:pPr>
              <a:defRPr/>
            </a:pPr>
            <a:endParaRPr lang="fr-FR" sz="1800">
              <a:solidFill>
                <a:srgbClr val="292929"/>
              </a:solidFill>
            </a:endParaRPr>
          </a:p>
        </p:txBody>
      </p:sp>
      <p:sp>
        <p:nvSpPr>
          <p:cNvPr id="13" name="Rectangle 15"/>
          <p:cNvSpPr>
            <a:spLocks noChangeArrowheads="1"/>
          </p:cNvSpPr>
          <p:nvPr userDrawn="1"/>
        </p:nvSpPr>
        <p:spPr bwMode="black">
          <a:xfrm flipV="1">
            <a:off x="0" y="2133600"/>
            <a:ext cx="9144000" cy="82550"/>
          </a:xfrm>
          <a:prstGeom prst="rect">
            <a:avLst/>
          </a:prstGeom>
          <a:solidFill>
            <a:srgbClr val="CE7019"/>
          </a:solidFill>
          <a:ln w="9525">
            <a:noFill/>
            <a:miter lim="800000"/>
            <a:headEnd/>
            <a:tailEnd/>
          </a:ln>
          <a:effectLst/>
        </p:spPr>
        <p:txBody>
          <a:bodyPr wrap="none" anchor="ctr"/>
          <a:lstStyle/>
          <a:p>
            <a:pPr>
              <a:defRPr/>
            </a:pPr>
            <a:endParaRPr lang="fr-FR" sz="1800">
              <a:solidFill>
                <a:srgbClr val="292929"/>
              </a:solidFill>
            </a:endParaRPr>
          </a:p>
        </p:txBody>
      </p:sp>
      <p:sp>
        <p:nvSpPr>
          <p:cNvPr id="14" name="Line 21"/>
          <p:cNvSpPr>
            <a:spLocks noChangeShapeType="1"/>
          </p:cNvSpPr>
          <p:nvPr userDrawn="1"/>
        </p:nvSpPr>
        <p:spPr bwMode="auto">
          <a:xfrm>
            <a:off x="7162800" y="2097088"/>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sp>
        <p:nvSpPr>
          <p:cNvPr id="15" name="Line 22"/>
          <p:cNvSpPr>
            <a:spLocks noChangeShapeType="1"/>
          </p:cNvSpPr>
          <p:nvPr userDrawn="1"/>
        </p:nvSpPr>
        <p:spPr bwMode="auto">
          <a:xfrm>
            <a:off x="7162800" y="1947863"/>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sp>
        <p:nvSpPr>
          <p:cNvPr id="16" name="Line 23"/>
          <p:cNvSpPr>
            <a:spLocks noChangeShapeType="1"/>
          </p:cNvSpPr>
          <p:nvPr userDrawn="1"/>
        </p:nvSpPr>
        <p:spPr bwMode="auto">
          <a:xfrm>
            <a:off x="7162800" y="1797050"/>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grpSp>
        <p:nvGrpSpPr>
          <p:cNvPr id="17" name="Group 24"/>
          <p:cNvGrpSpPr>
            <a:grpSpLocks/>
          </p:cNvGrpSpPr>
          <p:nvPr userDrawn="1"/>
        </p:nvGrpSpPr>
        <p:grpSpPr bwMode="auto">
          <a:xfrm>
            <a:off x="0" y="2209800"/>
            <a:ext cx="9144000" cy="762000"/>
            <a:chOff x="0" y="1392"/>
            <a:chExt cx="5760" cy="480"/>
          </a:xfrm>
        </p:grpSpPr>
        <p:sp>
          <p:nvSpPr>
            <p:cNvPr id="18" name="Rectangle 25"/>
            <p:cNvSpPr>
              <a:spLocks noChangeArrowheads="1"/>
            </p:cNvSpPr>
            <p:nvPr userDrawn="1"/>
          </p:nvSpPr>
          <p:spPr bwMode="gray">
            <a:xfrm>
              <a:off x="1824" y="1440"/>
              <a:ext cx="3936" cy="432"/>
            </a:xfrm>
            <a:prstGeom prst="rect">
              <a:avLst/>
            </a:prstGeom>
            <a:solidFill>
              <a:srgbClr val="000000"/>
            </a:solidFill>
            <a:ln w="9525">
              <a:noFill/>
              <a:miter lim="800000"/>
              <a:headEnd/>
              <a:tailEnd/>
            </a:ln>
            <a:effectLst/>
          </p:spPr>
          <p:txBody>
            <a:bodyPr wrap="none" anchor="ctr"/>
            <a:lstStyle/>
            <a:p>
              <a:pPr>
                <a:defRPr/>
              </a:pPr>
              <a:endParaRPr lang="fr-FR" sz="1800">
                <a:solidFill>
                  <a:srgbClr val="292929"/>
                </a:solidFill>
              </a:endParaRPr>
            </a:p>
          </p:txBody>
        </p:sp>
        <p:sp>
          <p:nvSpPr>
            <p:cNvPr id="19" name="Rectangle 26"/>
            <p:cNvSpPr>
              <a:spLocks noChangeArrowheads="1"/>
            </p:cNvSpPr>
            <p:nvPr userDrawn="1"/>
          </p:nvSpPr>
          <p:spPr bwMode="black">
            <a:xfrm>
              <a:off x="0" y="1392"/>
              <a:ext cx="5760" cy="45"/>
            </a:xfrm>
            <a:prstGeom prst="rect">
              <a:avLst/>
            </a:prstGeom>
            <a:solidFill>
              <a:srgbClr val="000000"/>
            </a:solidFill>
            <a:ln w="9525">
              <a:noFill/>
              <a:miter lim="800000"/>
              <a:headEnd/>
              <a:tailEnd/>
            </a:ln>
            <a:effectLst/>
          </p:spPr>
          <p:txBody>
            <a:bodyPr wrap="none" anchor="ctr"/>
            <a:lstStyle/>
            <a:p>
              <a:pPr>
                <a:defRPr/>
              </a:pPr>
              <a:endParaRPr lang="fr-FR" sz="1800">
                <a:solidFill>
                  <a:srgbClr val="292929"/>
                </a:solidFill>
              </a:endParaRPr>
            </a:p>
          </p:txBody>
        </p:sp>
      </p:grpSp>
      <p:grpSp>
        <p:nvGrpSpPr>
          <p:cNvPr id="20" name="Group 34"/>
          <p:cNvGrpSpPr>
            <a:grpSpLocks/>
          </p:cNvGrpSpPr>
          <p:nvPr userDrawn="1"/>
        </p:nvGrpSpPr>
        <p:grpSpPr bwMode="auto">
          <a:xfrm>
            <a:off x="0" y="0"/>
            <a:ext cx="7162800" cy="2209800"/>
            <a:chOff x="0" y="0"/>
            <a:chExt cx="4512" cy="1392"/>
          </a:xfrm>
        </p:grpSpPr>
        <p:pic>
          <p:nvPicPr>
            <p:cNvPr id="21" name="Picture 35" descr="42-15483600"/>
            <p:cNvPicPr>
              <a:picLocks noChangeAspect="1" noChangeArrowheads="1"/>
            </p:cNvPicPr>
            <p:nvPr userDrawn="1"/>
          </p:nvPicPr>
          <p:blipFill>
            <a:blip r:embed="rId3">
              <a:extLst>
                <a:ext uri="{28A0092B-C50C-407E-A947-70E740481C1C}">
                  <a14:useLocalDpi xmlns:a14="http://schemas.microsoft.com/office/drawing/2010/main" val="0"/>
                </a:ext>
              </a:extLst>
            </a:blip>
            <a:srcRect r="5418"/>
            <a:stretch>
              <a:fillRect/>
            </a:stretch>
          </p:blipFill>
          <p:spPr bwMode="auto">
            <a:xfrm>
              <a:off x="3360" y="0"/>
              <a:ext cx="11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6" descr="pptpers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8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7" descr="pptnuclearpci"/>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00" y="0"/>
              <a:ext cx="110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8" descr="ppthospita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04" y="0"/>
              <a:ext cx="113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7" name="Rectangle 3"/>
          <p:cNvSpPr>
            <a:spLocks noGrp="1" noChangeArrowheads="1"/>
          </p:cNvSpPr>
          <p:nvPr>
            <p:ph type="subTitle" idx="1"/>
          </p:nvPr>
        </p:nvSpPr>
        <p:spPr>
          <a:xfrm>
            <a:off x="2514600" y="3200400"/>
            <a:ext cx="6400800" cy="457200"/>
          </a:xfrm>
        </p:spPr>
        <p:txBody>
          <a:bodyPr/>
          <a:lstStyle>
            <a:lvl1pPr marL="0" indent="0" algn="ctr">
              <a:buFont typeface="Wingdings" pitchFamily="2" charset="2"/>
              <a:buNone/>
              <a:defRPr sz="2400"/>
            </a:lvl1pPr>
          </a:lstStyle>
          <a:p>
            <a:r>
              <a:rPr lang="en-US"/>
              <a:t>Click to edit Master subtitle style</a:t>
            </a:r>
          </a:p>
        </p:txBody>
      </p:sp>
      <p:sp>
        <p:nvSpPr>
          <p:cNvPr id="62491" name="Rectangle 27"/>
          <p:cNvSpPr>
            <a:spLocks noGrp="1" noChangeArrowheads="1"/>
          </p:cNvSpPr>
          <p:nvPr>
            <p:ph type="ctrTitle"/>
          </p:nvPr>
        </p:nvSpPr>
        <p:spPr>
          <a:xfrm>
            <a:off x="2971800" y="2362200"/>
            <a:ext cx="6172200" cy="457200"/>
          </a:xfrm>
        </p:spPr>
        <p:txBody>
          <a:bodyPr/>
          <a:lstStyle>
            <a:lvl1pPr algn="ctr">
              <a:defRPr sz="3400" b="1"/>
            </a:lvl1pPr>
          </a:lstStyle>
          <a:p>
            <a:r>
              <a:rPr lang="en-US"/>
              <a:t>Click to edit Master title style</a:t>
            </a:r>
          </a:p>
        </p:txBody>
      </p:sp>
      <p:sp>
        <p:nvSpPr>
          <p:cNvPr id="25" name="Rectangle 4"/>
          <p:cNvSpPr>
            <a:spLocks noGrp="1" noChangeArrowheads="1"/>
          </p:cNvSpPr>
          <p:nvPr>
            <p:ph type="dt" sz="half" idx="10"/>
          </p:nvPr>
        </p:nvSpPr>
        <p:spPr>
          <a:xfrm>
            <a:off x="533400" y="6537325"/>
            <a:ext cx="2133600" cy="320675"/>
          </a:xfrm>
        </p:spPr>
        <p:txBody>
          <a:bodyPr/>
          <a:lstStyle>
            <a:lvl1pPr>
              <a:defRPr/>
            </a:lvl1pPr>
          </a:lstStyle>
          <a:p>
            <a:pPr>
              <a:defRPr/>
            </a:pPr>
            <a:endParaRPr lang="en-US"/>
          </a:p>
        </p:txBody>
      </p:sp>
      <p:sp>
        <p:nvSpPr>
          <p:cNvPr id="26" name="Rectangle 5"/>
          <p:cNvSpPr>
            <a:spLocks noGrp="1" noChangeArrowheads="1"/>
          </p:cNvSpPr>
          <p:nvPr>
            <p:ph type="ftr" sz="quarter" idx="11"/>
          </p:nvPr>
        </p:nvSpPr>
        <p:spPr>
          <a:xfrm>
            <a:off x="3124200" y="6537325"/>
            <a:ext cx="2895600" cy="320675"/>
          </a:xfrm>
        </p:spPr>
        <p:txBody>
          <a:bodyPr/>
          <a:lstStyle>
            <a:lvl1pPr>
              <a:defRPr/>
            </a:lvl1pPr>
          </a:lstStyle>
          <a:p>
            <a:pPr>
              <a:defRPr/>
            </a:pPr>
            <a:endParaRPr lang="en-US"/>
          </a:p>
        </p:txBody>
      </p:sp>
      <p:sp>
        <p:nvSpPr>
          <p:cNvPr id="27" name="Rectangle 6"/>
          <p:cNvSpPr>
            <a:spLocks noGrp="1" noChangeArrowheads="1"/>
          </p:cNvSpPr>
          <p:nvPr>
            <p:ph type="sldNum" sz="quarter" idx="12"/>
          </p:nvPr>
        </p:nvSpPr>
        <p:spPr>
          <a:xfrm>
            <a:off x="6858000" y="6537325"/>
            <a:ext cx="2133600" cy="320675"/>
          </a:xfrm>
        </p:spPr>
        <p:txBody>
          <a:bodyPr/>
          <a:lstStyle>
            <a:lvl1pPr>
              <a:defRPr/>
            </a:lvl1pPr>
          </a:lstStyle>
          <a:p>
            <a:pPr>
              <a:defRPr/>
            </a:pPr>
            <a:fld id="{CC0A17C4-5C01-472F-BBF0-EBA920B1A488}" type="slidenum">
              <a:rPr lang="en-US"/>
              <a:pPr>
                <a:defRPr/>
              </a:pPr>
              <a:t>‹Nr.›</a:t>
            </a:fld>
            <a:endParaRPr lang="en-US"/>
          </a:p>
        </p:txBody>
      </p:sp>
    </p:spTree>
    <p:extLst>
      <p:ext uri="{BB962C8B-B14F-4D97-AF65-F5344CB8AC3E}">
        <p14:creationId xmlns:p14="http://schemas.microsoft.com/office/powerpoint/2010/main" val="154576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4563554-CDEB-426B-971A-BD2993CEF94E}" type="slidenum">
              <a:rPr lang="en-US"/>
              <a:pPr>
                <a:defRPr/>
              </a:pPr>
              <a:t>‹Nr.›</a:t>
            </a:fld>
            <a:endParaRPr lang="en-US"/>
          </a:p>
        </p:txBody>
      </p:sp>
    </p:spTree>
    <p:extLst>
      <p:ext uri="{BB962C8B-B14F-4D97-AF65-F5344CB8AC3E}">
        <p14:creationId xmlns:p14="http://schemas.microsoft.com/office/powerpoint/2010/main" val="87718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ABC0402-EE61-490A-B7EE-E03C8446A7C8}" type="slidenum">
              <a:rPr lang="en-US"/>
              <a:pPr>
                <a:defRPr/>
              </a:pPr>
              <a:t>‹Nr.›</a:t>
            </a:fld>
            <a:endParaRPr lang="en-US"/>
          </a:p>
        </p:txBody>
      </p:sp>
    </p:spTree>
    <p:extLst>
      <p:ext uri="{BB962C8B-B14F-4D97-AF65-F5344CB8AC3E}">
        <p14:creationId xmlns:p14="http://schemas.microsoft.com/office/powerpoint/2010/main" val="388925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6F3DFEF-BB01-465F-8090-7865F87A002E}" type="slidenum">
              <a:rPr lang="en-US"/>
              <a:pPr>
                <a:defRPr/>
              </a:pPr>
              <a:t>‹Nr.›</a:t>
            </a:fld>
            <a:endParaRPr lang="en-US"/>
          </a:p>
        </p:txBody>
      </p:sp>
    </p:spTree>
    <p:extLst>
      <p:ext uri="{BB962C8B-B14F-4D97-AF65-F5344CB8AC3E}">
        <p14:creationId xmlns:p14="http://schemas.microsoft.com/office/powerpoint/2010/main" val="12393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EC4E741-8AE4-4A36-828A-218A0773D2D8}" type="slidenum">
              <a:rPr lang="en-US"/>
              <a:pPr>
                <a:defRPr/>
              </a:pPr>
              <a:t>‹Nr.›</a:t>
            </a:fld>
            <a:endParaRPr lang="en-US"/>
          </a:p>
        </p:txBody>
      </p:sp>
    </p:spTree>
    <p:extLst>
      <p:ext uri="{BB962C8B-B14F-4D97-AF65-F5344CB8AC3E}">
        <p14:creationId xmlns:p14="http://schemas.microsoft.com/office/powerpoint/2010/main" val="287559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C1FC924-4563-48DB-964B-8E8D393659DA}" type="slidenum">
              <a:rPr lang="en-US"/>
              <a:pPr>
                <a:defRPr/>
              </a:pPr>
              <a:t>‹Nr.›</a:t>
            </a:fld>
            <a:endParaRPr lang="en-US"/>
          </a:p>
        </p:txBody>
      </p:sp>
    </p:spTree>
    <p:extLst>
      <p:ext uri="{BB962C8B-B14F-4D97-AF65-F5344CB8AC3E}">
        <p14:creationId xmlns:p14="http://schemas.microsoft.com/office/powerpoint/2010/main" val="193931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E719342-2C12-42AD-84E6-3BB32EA49CBA}" type="slidenum">
              <a:rPr lang="en-US"/>
              <a:pPr>
                <a:defRPr/>
              </a:pPr>
              <a:t>‹Nr.›</a:t>
            </a:fld>
            <a:endParaRPr lang="en-US"/>
          </a:p>
        </p:txBody>
      </p:sp>
    </p:spTree>
    <p:extLst>
      <p:ext uri="{BB962C8B-B14F-4D97-AF65-F5344CB8AC3E}">
        <p14:creationId xmlns:p14="http://schemas.microsoft.com/office/powerpoint/2010/main" val="289986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D8727AC-AA29-40B3-8701-4F16E494E4A4}" type="slidenum">
              <a:rPr lang="en-US"/>
              <a:pPr>
                <a:defRPr/>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F760471-2318-48B7-A367-26660CF58368}" type="slidenum">
              <a:rPr lang="en-US"/>
              <a:pPr>
                <a:defRPr/>
              </a:pPr>
              <a:t>‹Nr.›</a:t>
            </a:fld>
            <a:endParaRPr lang="en-US"/>
          </a:p>
        </p:txBody>
      </p:sp>
    </p:spTree>
    <p:extLst>
      <p:ext uri="{BB962C8B-B14F-4D97-AF65-F5344CB8AC3E}">
        <p14:creationId xmlns:p14="http://schemas.microsoft.com/office/powerpoint/2010/main" val="247164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F1AC995-1C6B-48F9-B770-064604A1308D}" type="slidenum">
              <a:rPr lang="en-US"/>
              <a:pPr>
                <a:defRPr/>
              </a:pPr>
              <a:t>‹Nr.›</a:t>
            </a:fld>
            <a:endParaRPr lang="en-US"/>
          </a:p>
        </p:txBody>
      </p:sp>
    </p:spTree>
    <p:extLst>
      <p:ext uri="{BB962C8B-B14F-4D97-AF65-F5344CB8AC3E}">
        <p14:creationId xmlns:p14="http://schemas.microsoft.com/office/powerpoint/2010/main" val="360028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A1271E8-1153-4D26-8F28-9F08FBF6C632}" type="slidenum">
              <a:rPr lang="en-US"/>
              <a:pPr>
                <a:defRPr/>
              </a:pPr>
              <a:t>‹Nr.›</a:t>
            </a:fld>
            <a:endParaRPr lang="en-US"/>
          </a:p>
        </p:txBody>
      </p:sp>
    </p:spTree>
    <p:extLst>
      <p:ext uri="{BB962C8B-B14F-4D97-AF65-F5344CB8AC3E}">
        <p14:creationId xmlns:p14="http://schemas.microsoft.com/office/powerpoint/2010/main" val="238837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8600"/>
            <a:ext cx="2133600" cy="5867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2484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01180D-51D5-438F-84CD-46F12C665390}" type="slidenum">
              <a:rPr lang="en-US"/>
              <a:pPr>
                <a:defRPr/>
              </a:pPr>
              <a:t>‹Nr.›</a:t>
            </a:fld>
            <a:endParaRPr lang="en-US"/>
          </a:p>
        </p:txBody>
      </p:sp>
    </p:spTree>
    <p:extLst>
      <p:ext uri="{BB962C8B-B14F-4D97-AF65-F5344CB8AC3E}">
        <p14:creationId xmlns:p14="http://schemas.microsoft.com/office/powerpoint/2010/main" val="2543215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5"/>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fr-FR" sz="1800">
              <a:solidFill>
                <a:srgbClr val="292929"/>
              </a:solidFill>
            </a:endParaRPr>
          </a:p>
        </p:txBody>
      </p:sp>
      <p:sp>
        <p:nvSpPr>
          <p:cNvPr id="5" name="Rectangle 22"/>
          <p:cNvSpPr>
            <a:spLocks noChangeArrowheads="1"/>
          </p:cNvSpPr>
          <p:nvPr/>
        </p:nvSpPr>
        <p:spPr bwMode="auto">
          <a:xfrm>
            <a:off x="1828800" y="4343400"/>
            <a:ext cx="838200" cy="990600"/>
          </a:xfrm>
          <a:prstGeom prst="rect">
            <a:avLst/>
          </a:prstGeom>
          <a:noFill/>
          <a:ln w="28575">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6" name="Rectangle 23"/>
          <p:cNvSpPr>
            <a:spLocks noChangeArrowheads="1"/>
          </p:cNvSpPr>
          <p:nvPr/>
        </p:nvSpPr>
        <p:spPr bwMode="auto">
          <a:xfrm>
            <a:off x="2743200" y="4343400"/>
            <a:ext cx="838200" cy="990600"/>
          </a:xfrm>
          <a:prstGeom prst="rect">
            <a:avLst/>
          </a:prstGeom>
          <a:noFill/>
          <a:ln w="28575">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7" name="Rectangle 24"/>
          <p:cNvSpPr>
            <a:spLocks noChangeArrowheads="1"/>
          </p:cNvSpPr>
          <p:nvPr/>
        </p:nvSpPr>
        <p:spPr bwMode="auto">
          <a:xfrm>
            <a:off x="56388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8" name="Rectangle 25"/>
          <p:cNvSpPr>
            <a:spLocks noChangeArrowheads="1"/>
          </p:cNvSpPr>
          <p:nvPr/>
        </p:nvSpPr>
        <p:spPr bwMode="auto">
          <a:xfrm>
            <a:off x="64770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9" name="Rectangle 26"/>
          <p:cNvSpPr>
            <a:spLocks noChangeArrowheads="1"/>
          </p:cNvSpPr>
          <p:nvPr/>
        </p:nvSpPr>
        <p:spPr bwMode="auto">
          <a:xfrm>
            <a:off x="73152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10" name="Rectangle 27"/>
          <p:cNvSpPr>
            <a:spLocks noChangeArrowheads="1"/>
          </p:cNvSpPr>
          <p:nvPr/>
        </p:nvSpPr>
        <p:spPr bwMode="auto">
          <a:xfrm>
            <a:off x="81534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11" name="Rectangle 30"/>
          <p:cNvSpPr>
            <a:spLocks noChangeArrowheads="1"/>
          </p:cNvSpPr>
          <p:nvPr userDrawn="1"/>
        </p:nvSpPr>
        <p:spPr bwMode="auto">
          <a:xfrm>
            <a:off x="7162800" y="0"/>
            <a:ext cx="1981200" cy="2246313"/>
          </a:xfrm>
          <a:prstGeom prst="rect">
            <a:avLst/>
          </a:prstGeom>
          <a:solidFill>
            <a:srgbClr val="30494C"/>
          </a:solidFill>
          <a:ln w="9525">
            <a:noFill/>
            <a:miter lim="800000"/>
            <a:headEnd/>
            <a:tailEnd/>
          </a:ln>
          <a:effectLst/>
        </p:spPr>
        <p:txBody>
          <a:bodyPr wrap="none" anchor="ctr"/>
          <a:lstStyle/>
          <a:p>
            <a:pPr>
              <a:defRPr/>
            </a:pPr>
            <a:endParaRPr lang="fr-FR" sz="1800">
              <a:solidFill>
                <a:srgbClr val="292929"/>
              </a:solidFill>
            </a:endParaRPr>
          </a:p>
        </p:txBody>
      </p:sp>
      <p:sp>
        <p:nvSpPr>
          <p:cNvPr id="12" name="Rectangle 31"/>
          <p:cNvSpPr>
            <a:spLocks noChangeArrowheads="1"/>
          </p:cNvSpPr>
          <p:nvPr userDrawn="1"/>
        </p:nvSpPr>
        <p:spPr bwMode="black">
          <a:xfrm flipV="1">
            <a:off x="0" y="2133600"/>
            <a:ext cx="9144000" cy="82550"/>
          </a:xfrm>
          <a:prstGeom prst="rect">
            <a:avLst/>
          </a:prstGeom>
          <a:solidFill>
            <a:srgbClr val="30494C"/>
          </a:solidFill>
          <a:ln w="9525">
            <a:noFill/>
            <a:miter lim="800000"/>
            <a:headEnd/>
            <a:tailEnd/>
          </a:ln>
          <a:effectLst/>
        </p:spPr>
        <p:txBody>
          <a:bodyPr wrap="none" anchor="ctr"/>
          <a:lstStyle/>
          <a:p>
            <a:pPr>
              <a:defRPr/>
            </a:pPr>
            <a:endParaRPr lang="fr-FR" sz="1800">
              <a:solidFill>
                <a:srgbClr val="292929"/>
              </a:solidFill>
            </a:endParaRPr>
          </a:p>
        </p:txBody>
      </p:sp>
      <p:sp>
        <p:nvSpPr>
          <p:cNvPr id="13" name="Line 37"/>
          <p:cNvSpPr>
            <a:spLocks noChangeShapeType="1"/>
          </p:cNvSpPr>
          <p:nvPr userDrawn="1"/>
        </p:nvSpPr>
        <p:spPr bwMode="auto">
          <a:xfrm>
            <a:off x="7162800" y="2097088"/>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sp>
        <p:nvSpPr>
          <p:cNvPr id="14" name="Line 38"/>
          <p:cNvSpPr>
            <a:spLocks noChangeShapeType="1"/>
          </p:cNvSpPr>
          <p:nvPr userDrawn="1"/>
        </p:nvSpPr>
        <p:spPr bwMode="auto">
          <a:xfrm>
            <a:off x="7162800" y="1947863"/>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sp>
        <p:nvSpPr>
          <p:cNvPr id="15" name="Line 39"/>
          <p:cNvSpPr>
            <a:spLocks noChangeShapeType="1"/>
          </p:cNvSpPr>
          <p:nvPr userDrawn="1"/>
        </p:nvSpPr>
        <p:spPr bwMode="auto">
          <a:xfrm>
            <a:off x="7162800" y="1797050"/>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grpSp>
        <p:nvGrpSpPr>
          <p:cNvPr id="16" name="Group 43"/>
          <p:cNvGrpSpPr>
            <a:grpSpLocks/>
          </p:cNvGrpSpPr>
          <p:nvPr userDrawn="1"/>
        </p:nvGrpSpPr>
        <p:grpSpPr bwMode="auto">
          <a:xfrm>
            <a:off x="0" y="2209800"/>
            <a:ext cx="9144000" cy="762000"/>
            <a:chOff x="0" y="1392"/>
            <a:chExt cx="5760" cy="480"/>
          </a:xfrm>
        </p:grpSpPr>
        <p:sp>
          <p:nvSpPr>
            <p:cNvPr id="17" name="Rectangle 44"/>
            <p:cNvSpPr>
              <a:spLocks noChangeArrowheads="1"/>
            </p:cNvSpPr>
            <p:nvPr userDrawn="1"/>
          </p:nvSpPr>
          <p:spPr bwMode="gray">
            <a:xfrm>
              <a:off x="1824" y="1440"/>
              <a:ext cx="3936" cy="432"/>
            </a:xfrm>
            <a:prstGeom prst="rect">
              <a:avLst/>
            </a:prstGeom>
            <a:solidFill>
              <a:srgbClr val="000000"/>
            </a:solidFill>
            <a:ln w="9525">
              <a:noFill/>
              <a:miter lim="800000"/>
              <a:headEnd/>
              <a:tailEnd/>
            </a:ln>
            <a:effectLst/>
          </p:spPr>
          <p:txBody>
            <a:bodyPr wrap="none" anchor="ctr"/>
            <a:lstStyle/>
            <a:p>
              <a:pPr>
                <a:defRPr/>
              </a:pPr>
              <a:endParaRPr lang="fr-FR" sz="1800">
                <a:solidFill>
                  <a:srgbClr val="292929"/>
                </a:solidFill>
              </a:endParaRPr>
            </a:p>
          </p:txBody>
        </p:sp>
        <p:sp>
          <p:nvSpPr>
            <p:cNvPr id="18" name="Rectangle 45"/>
            <p:cNvSpPr>
              <a:spLocks noChangeArrowheads="1"/>
            </p:cNvSpPr>
            <p:nvPr userDrawn="1"/>
          </p:nvSpPr>
          <p:spPr bwMode="black">
            <a:xfrm>
              <a:off x="0" y="1392"/>
              <a:ext cx="5760" cy="45"/>
            </a:xfrm>
            <a:prstGeom prst="rect">
              <a:avLst/>
            </a:prstGeom>
            <a:solidFill>
              <a:srgbClr val="000000"/>
            </a:solidFill>
            <a:ln w="9525">
              <a:noFill/>
              <a:miter lim="800000"/>
              <a:headEnd/>
              <a:tailEnd/>
            </a:ln>
            <a:effectLst/>
          </p:spPr>
          <p:txBody>
            <a:bodyPr wrap="none" anchor="ctr"/>
            <a:lstStyle/>
            <a:p>
              <a:pPr>
                <a:defRPr/>
              </a:pPr>
              <a:endParaRPr lang="fr-FR" sz="1800">
                <a:solidFill>
                  <a:srgbClr val="292929"/>
                </a:solidFill>
              </a:endParaRPr>
            </a:p>
          </p:txBody>
        </p:sp>
      </p:grpSp>
      <p:pic>
        <p:nvPicPr>
          <p:cNvPr id="19" name="Picture 49" descr="Mirion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4800600"/>
            <a:ext cx="3429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61"/>
          <p:cNvGrpSpPr>
            <a:grpSpLocks/>
          </p:cNvGrpSpPr>
          <p:nvPr userDrawn="1"/>
        </p:nvGrpSpPr>
        <p:grpSpPr bwMode="auto">
          <a:xfrm>
            <a:off x="0" y="0"/>
            <a:ext cx="7162800" cy="2209800"/>
            <a:chOff x="0" y="0"/>
            <a:chExt cx="4512" cy="1392"/>
          </a:xfrm>
        </p:grpSpPr>
        <p:pic>
          <p:nvPicPr>
            <p:cNvPr id="21" name="Picture 55" descr="42-15483600"/>
            <p:cNvPicPr>
              <a:picLocks noChangeAspect="1" noChangeArrowheads="1"/>
            </p:cNvPicPr>
            <p:nvPr userDrawn="1"/>
          </p:nvPicPr>
          <p:blipFill>
            <a:blip r:embed="rId3">
              <a:extLst>
                <a:ext uri="{28A0092B-C50C-407E-A947-70E740481C1C}">
                  <a14:useLocalDpi xmlns:a14="http://schemas.microsoft.com/office/drawing/2010/main" val="0"/>
                </a:ext>
              </a:extLst>
            </a:blip>
            <a:srcRect r="5418"/>
            <a:stretch>
              <a:fillRect/>
            </a:stretch>
          </p:blipFill>
          <p:spPr bwMode="auto">
            <a:xfrm>
              <a:off x="3360" y="0"/>
              <a:ext cx="11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8" descr="pptpers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8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9" descr="pptnuclearpci"/>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00" y="0"/>
              <a:ext cx="110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0" descr="ppthospita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04" y="0"/>
              <a:ext cx="113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5" name="Rectangle 13"/>
          <p:cNvSpPr>
            <a:spLocks noGrp="1" noChangeArrowheads="1"/>
          </p:cNvSpPr>
          <p:nvPr>
            <p:ph type="subTitle" idx="1"/>
          </p:nvPr>
        </p:nvSpPr>
        <p:spPr>
          <a:xfrm>
            <a:off x="2514600" y="3200400"/>
            <a:ext cx="6400800" cy="457200"/>
          </a:xfrm>
        </p:spPr>
        <p:txBody>
          <a:bodyPr/>
          <a:lstStyle>
            <a:lvl1pPr marL="0" indent="0" algn="ctr">
              <a:buFont typeface="Wingdings" pitchFamily="2" charset="2"/>
              <a:buNone/>
              <a:defRPr sz="2400"/>
            </a:lvl1pPr>
          </a:lstStyle>
          <a:p>
            <a:r>
              <a:rPr lang="en-US"/>
              <a:t>Click to edit Master subtitle style</a:t>
            </a:r>
          </a:p>
        </p:txBody>
      </p:sp>
      <p:sp>
        <p:nvSpPr>
          <p:cNvPr id="49164" name="Rectangle 12"/>
          <p:cNvSpPr>
            <a:spLocks noGrp="1" noChangeArrowheads="1"/>
          </p:cNvSpPr>
          <p:nvPr>
            <p:ph type="ctrTitle"/>
          </p:nvPr>
        </p:nvSpPr>
        <p:spPr>
          <a:xfrm>
            <a:off x="2971800" y="2362200"/>
            <a:ext cx="6172200" cy="457200"/>
          </a:xfrm>
        </p:spPr>
        <p:txBody>
          <a:bodyPr/>
          <a:lstStyle>
            <a:lvl1pPr algn="ctr">
              <a:defRPr sz="3400" b="1"/>
            </a:lvl1pPr>
          </a:lstStyle>
          <a:p>
            <a:r>
              <a:rPr lang="en-US"/>
              <a:t>Click to edit Master title style</a:t>
            </a:r>
          </a:p>
        </p:txBody>
      </p:sp>
      <p:sp>
        <p:nvSpPr>
          <p:cNvPr id="25" name="Rectangle 14"/>
          <p:cNvSpPr>
            <a:spLocks noGrp="1" noChangeArrowheads="1"/>
          </p:cNvSpPr>
          <p:nvPr>
            <p:ph type="dt" sz="half" idx="10"/>
          </p:nvPr>
        </p:nvSpPr>
        <p:spPr>
          <a:xfrm>
            <a:off x="533400" y="6537325"/>
            <a:ext cx="2133600" cy="320675"/>
          </a:xfrm>
        </p:spPr>
        <p:txBody>
          <a:bodyPr/>
          <a:lstStyle>
            <a:lvl1pPr>
              <a:defRPr/>
            </a:lvl1pPr>
          </a:lstStyle>
          <a:p>
            <a:pPr>
              <a:defRPr/>
            </a:pPr>
            <a:endParaRPr lang="en-US"/>
          </a:p>
        </p:txBody>
      </p:sp>
      <p:sp>
        <p:nvSpPr>
          <p:cNvPr id="26" name="Rectangle 15"/>
          <p:cNvSpPr>
            <a:spLocks noGrp="1" noChangeArrowheads="1"/>
          </p:cNvSpPr>
          <p:nvPr>
            <p:ph type="ftr" sz="quarter" idx="11"/>
          </p:nvPr>
        </p:nvSpPr>
        <p:spPr>
          <a:xfrm>
            <a:off x="3124200" y="6537325"/>
            <a:ext cx="2895600" cy="320675"/>
          </a:xfrm>
        </p:spPr>
        <p:txBody>
          <a:bodyPr/>
          <a:lstStyle>
            <a:lvl1pPr>
              <a:defRPr/>
            </a:lvl1pPr>
          </a:lstStyle>
          <a:p>
            <a:pPr>
              <a:defRPr/>
            </a:pPr>
            <a:endParaRPr lang="en-US"/>
          </a:p>
        </p:txBody>
      </p:sp>
      <p:sp>
        <p:nvSpPr>
          <p:cNvPr id="27" name="Rectangle 16"/>
          <p:cNvSpPr>
            <a:spLocks noGrp="1" noChangeArrowheads="1"/>
          </p:cNvSpPr>
          <p:nvPr>
            <p:ph type="sldNum" sz="quarter" idx="12"/>
          </p:nvPr>
        </p:nvSpPr>
        <p:spPr>
          <a:xfrm>
            <a:off x="6858000" y="6537325"/>
            <a:ext cx="2133600" cy="320675"/>
          </a:xfrm>
        </p:spPr>
        <p:txBody>
          <a:bodyPr/>
          <a:lstStyle>
            <a:lvl1pPr>
              <a:defRPr/>
            </a:lvl1pPr>
          </a:lstStyle>
          <a:p>
            <a:pPr>
              <a:defRPr/>
            </a:pPr>
            <a:fld id="{1EDBC09F-BF59-41C8-8440-281D35413D97}" type="slidenum">
              <a:rPr lang="en-US"/>
              <a:pPr>
                <a:defRPr/>
              </a:pPr>
              <a:t>‹Nr.›</a:t>
            </a:fld>
            <a:endParaRPr lang="en-US"/>
          </a:p>
        </p:txBody>
      </p:sp>
    </p:spTree>
    <p:extLst>
      <p:ext uri="{BB962C8B-B14F-4D97-AF65-F5344CB8AC3E}">
        <p14:creationId xmlns:p14="http://schemas.microsoft.com/office/powerpoint/2010/main" val="3102382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E8B3A97-9C5B-4955-8621-E3817E29430A}" type="slidenum">
              <a:rPr lang="en-US"/>
              <a:pPr>
                <a:defRPr/>
              </a:pPr>
              <a:t>‹Nr.›</a:t>
            </a:fld>
            <a:endParaRPr lang="en-US"/>
          </a:p>
        </p:txBody>
      </p:sp>
    </p:spTree>
    <p:extLst>
      <p:ext uri="{BB962C8B-B14F-4D97-AF65-F5344CB8AC3E}">
        <p14:creationId xmlns:p14="http://schemas.microsoft.com/office/powerpoint/2010/main" val="1715872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3D9B803-9586-4510-9C16-CD858BAD6B76}" type="slidenum">
              <a:rPr lang="en-US"/>
              <a:pPr>
                <a:defRPr/>
              </a:pPr>
              <a:t>‹Nr.›</a:t>
            </a:fld>
            <a:endParaRPr lang="en-US"/>
          </a:p>
        </p:txBody>
      </p:sp>
    </p:spTree>
    <p:extLst>
      <p:ext uri="{BB962C8B-B14F-4D97-AF65-F5344CB8AC3E}">
        <p14:creationId xmlns:p14="http://schemas.microsoft.com/office/powerpoint/2010/main" val="2702278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1E22877-511C-4A23-BB92-4F761E9881B9}" type="slidenum">
              <a:rPr lang="en-US"/>
              <a:pPr>
                <a:defRPr/>
              </a:pPr>
              <a:t>‹Nr.›</a:t>
            </a:fld>
            <a:endParaRPr lang="en-US"/>
          </a:p>
        </p:txBody>
      </p:sp>
    </p:spTree>
    <p:extLst>
      <p:ext uri="{BB962C8B-B14F-4D97-AF65-F5344CB8AC3E}">
        <p14:creationId xmlns:p14="http://schemas.microsoft.com/office/powerpoint/2010/main" val="544978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36D3385-4FC2-4B3F-8663-F0E94EB82E16}" type="slidenum">
              <a:rPr lang="en-US"/>
              <a:pPr>
                <a:defRPr/>
              </a:pPr>
              <a:t>‹Nr.›</a:t>
            </a:fld>
            <a:endParaRPr lang="en-US"/>
          </a:p>
        </p:txBody>
      </p:sp>
    </p:spTree>
    <p:extLst>
      <p:ext uri="{BB962C8B-B14F-4D97-AF65-F5344CB8AC3E}">
        <p14:creationId xmlns:p14="http://schemas.microsoft.com/office/powerpoint/2010/main" val="498028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34971CE-A89C-4DD9-9208-23361D342ED8}" type="slidenum">
              <a:rPr lang="en-US"/>
              <a:pPr>
                <a:defRPr/>
              </a:pPr>
              <a:t>‹Nr.›</a:t>
            </a:fld>
            <a:endParaRPr lang="en-US"/>
          </a:p>
        </p:txBody>
      </p:sp>
    </p:spTree>
    <p:extLst>
      <p:ext uri="{BB962C8B-B14F-4D97-AF65-F5344CB8AC3E}">
        <p14:creationId xmlns:p14="http://schemas.microsoft.com/office/powerpoint/2010/main" val="156225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92693FC-A009-4730-A0EE-1250CBB88B29}" type="slidenum">
              <a:rPr lang="en-US"/>
              <a:pPr>
                <a:defRPr/>
              </a:pPr>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F0B9235-FE7A-4DD2-9780-E1B32D7579CC}" type="slidenum">
              <a:rPr lang="en-US"/>
              <a:pPr>
                <a:defRPr/>
              </a:pPr>
              <a:t>‹Nr.›</a:t>
            </a:fld>
            <a:endParaRPr lang="en-US"/>
          </a:p>
        </p:txBody>
      </p:sp>
    </p:spTree>
    <p:extLst>
      <p:ext uri="{BB962C8B-B14F-4D97-AF65-F5344CB8AC3E}">
        <p14:creationId xmlns:p14="http://schemas.microsoft.com/office/powerpoint/2010/main" val="3232268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7E56058-74CF-4BC2-8963-84825E878A1E}" type="slidenum">
              <a:rPr lang="en-US"/>
              <a:pPr>
                <a:defRPr/>
              </a:pPr>
              <a:t>‹Nr.›</a:t>
            </a:fld>
            <a:endParaRPr lang="en-US"/>
          </a:p>
        </p:txBody>
      </p:sp>
    </p:spTree>
    <p:extLst>
      <p:ext uri="{BB962C8B-B14F-4D97-AF65-F5344CB8AC3E}">
        <p14:creationId xmlns:p14="http://schemas.microsoft.com/office/powerpoint/2010/main" val="574485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DDFF8BC-9FCF-4775-B93A-196137DFB12E}" type="slidenum">
              <a:rPr lang="en-US"/>
              <a:pPr>
                <a:defRPr/>
              </a:pPr>
              <a:t>‹Nr.›</a:t>
            </a:fld>
            <a:endParaRPr lang="en-US"/>
          </a:p>
        </p:txBody>
      </p:sp>
    </p:spTree>
    <p:extLst>
      <p:ext uri="{BB962C8B-B14F-4D97-AF65-F5344CB8AC3E}">
        <p14:creationId xmlns:p14="http://schemas.microsoft.com/office/powerpoint/2010/main" val="1516150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3194645-A1EA-410C-94BE-7E08AB9F6B0E}" type="slidenum">
              <a:rPr lang="en-US"/>
              <a:pPr>
                <a:defRPr/>
              </a:pPr>
              <a:t>‹Nr.›</a:t>
            </a:fld>
            <a:endParaRPr lang="en-US"/>
          </a:p>
        </p:txBody>
      </p:sp>
    </p:spTree>
    <p:extLst>
      <p:ext uri="{BB962C8B-B14F-4D97-AF65-F5344CB8AC3E}">
        <p14:creationId xmlns:p14="http://schemas.microsoft.com/office/powerpoint/2010/main" val="531264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8600"/>
            <a:ext cx="2133600" cy="5867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2484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F160A7-F919-4CF4-997D-41DFE457A77A}" type="slidenum">
              <a:rPr lang="en-US"/>
              <a:pPr>
                <a:defRPr/>
              </a:pPr>
              <a:t>‹Nr.›</a:t>
            </a:fld>
            <a:endParaRPr lang="en-US"/>
          </a:p>
        </p:txBody>
      </p:sp>
    </p:spTree>
    <p:extLst>
      <p:ext uri="{BB962C8B-B14F-4D97-AF65-F5344CB8AC3E}">
        <p14:creationId xmlns:p14="http://schemas.microsoft.com/office/powerpoint/2010/main" val="1154430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657600" y="228600"/>
            <a:ext cx="5334000" cy="533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219200"/>
            <a:ext cx="8229600" cy="4876800"/>
          </a:xfrm>
        </p:spPr>
        <p:txBody>
          <a:bodyPr/>
          <a:lstStyle/>
          <a:p>
            <a:pPr lvl="0"/>
            <a:endParaRPr lang="fr-F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2D3E82B-2A99-4701-97D8-7E38DC944C2B}" type="slidenum">
              <a:rPr lang="en-US"/>
              <a:pPr>
                <a:defRPr/>
              </a:pPr>
              <a:t>‹Nr.›</a:t>
            </a:fld>
            <a:endParaRPr lang="en-US"/>
          </a:p>
        </p:txBody>
      </p:sp>
    </p:spTree>
    <p:extLst>
      <p:ext uri="{BB962C8B-B14F-4D97-AF65-F5344CB8AC3E}">
        <p14:creationId xmlns:p14="http://schemas.microsoft.com/office/powerpoint/2010/main" val="454368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5"/>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fr-FR" sz="1800">
              <a:solidFill>
                <a:srgbClr val="292929"/>
              </a:solidFill>
            </a:endParaRPr>
          </a:p>
        </p:txBody>
      </p:sp>
      <p:sp>
        <p:nvSpPr>
          <p:cNvPr id="5" name="Rectangle 22"/>
          <p:cNvSpPr>
            <a:spLocks noChangeArrowheads="1"/>
          </p:cNvSpPr>
          <p:nvPr/>
        </p:nvSpPr>
        <p:spPr bwMode="auto">
          <a:xfrm>
            <a:off x="1828800" y="4343400"/>
            <a:ext cx="838200" cy="990600"/>
          </a:xfrm>
          <a:prstGeom prst="rect">
            <a:avLst/>
          </a:prstGeom>
          <a:noFill/>
          <a:ln w="28575">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6" name="Rectangle 23"/>
          <p:cNvSpPr>
            <a:spLocks noChangeArrowheads="1"/>
          </p:cNvSpPr>
          <p:nvPr/>
        </p:nvSpPr>
        <p:spPr bwMode="auto">
          <a:xfrm>
            <a:off x="2743200" y="4343400"/>
            <a:ext cx="838200" cy="990600"/>
          </a:xfrm>
          <a:prstGeom prst="rect">
            <a:avLst/>
          </a:prstGeom>
          <a:noFill/>
          <a:ln w="28575">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7" name="Rectangle 24"/>
          <p:cNvSpPr>
            <a:spLocks noChangeArrowheads="1"/>
          </p:cNvSpPr>
          <p:nvPr/>
        </p:nvSpPr>
        <p:spPr bwMode="auto">
          <a:xfrm>
            <a:off x="56388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8" name="Rectangle 25"/>
          <p:cNvSpPr>
            <a:spLocks noChangeArrowheads="1"/>
          </p:cNvSpPr>
          <p:nvPr/>
        </p:nvSpPr>
        <p:spPr bwMode="auto">
          <a:xfrm>
            <a:off x="64770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9" name="Rectangle 26"/>
          <p:cNvSpPr>
            <a:spLocks noChangeArrowheads="1"/>
          </p:cNvSpPr>
          <p:nvPr/>
        </p:nvSpPr>
        <p:spPr bwMode="auto">
          <a:xfrm>
            <a:off x="73152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10" name="Rectangle 27"/>
          <p:cNvSpPr>
            <a:spLocks noChangeArrowheads="1"/>
          </p:cNvSpPr>
          <p:nvPr/>
        </p:nvSpPr>
        <p:spPr bwMode="auto">
          <a:xfrm>
            <a:off x="8153400" y="762000"/>
            <a:ext cx="762000" cy="990600"/>
          </a:xfrm>
          <a:prstGeom prst="rect">
            <a:avLst/>
          </a:prstGeom>
          <a:noFill/>
          <a:ln w="38100">
            <a:solidFill>
              <a:schemeClr val="bg1"/>
            </a:solidFill>
            <a:miter lim="800000"/>
            <a:headEnd/>
            <a:tailEnd/>
          </a:ln>
          <a:effectLst/>
        </p:spPr>
        <p:txBody>
          <a:bodyPr wrap="none" anchor="ctr"/>
          <a:lstStyle/>
          <a:p>
            <a:pPr>
              <a:defRPr/>
            </a:pPr>
            <a:endParaRPr lang="fr-FR" sz="1800">
              <a:solidFill>
                <a:srgbClr val="292929"/>
              </a:solidFill>
            </a:endParaRPr>
          </a:p>
        </p:txBody>
      </p:sp>
      <p:sp>
        <p:nvSpPr>
          <p:cNvPr id="11" name="Rectangle 30"/>
          <p:cNvSpPr>
            <a:spLocks noChangeArrowheads="1"/>
          </p:cNvSpPr>
          <p:nvPr userDrawn="1"/>
        </p:nvSpPr>
        <p:spPr bwMode="auto">
          <a:xfrm>
            <a:off x="7162800" y="0"/>
            <a:ext cx="1981200" cy="2246313"/>
          </a:xfrm>
          <a:prstGeom prst="rect">
            <a:avLst/>
          </a:prstGeom>
          <a:solidFill>
            <a:srgbClr val="30494C"/>
          </a:solidFill>
          <a:ln w="9525">
            <a:noFill/>
            <a:miter lim="800000"/>
            <a:headEnd/>
            <a:tailEnd/>
          </a:ln>
          <a:effectLst/>
        </p:spPr>
        <p:txBody>
          <a:bodyPr wrap="none" anchor="ctr"/>
          <a:lstStyle/>
          <a:p>
            <a:pPr>
              <a:defRPr/>
            </a:pPr>
            <a:endParaRPr lang="fr-FR" sz="1800">
              <a:solidFill>
                <a:srgbClr val="292929"/>
              </a:solidFill>
            </a:endParaRPr>
          </a:p>
        </p:txBody>
      </p:sp>
      <p:sp>
        <p:nvSpPr>
          <p:cNvPr id="12" name="Rectangle 31"/>
          <p:cNvSpPr>
            <a:spLocks noChangeArrowheads="1"/>
          </p:cNvSpPr>
          <p:nvPr userDrawn="1"/>
        </p:nvSpPr>
        <p:spPr bwMode="black">
          <a:xfrm flipV="1">
            <a:off x="0" y="2133600"/>
            <a:ext cx="9144000" cy="82550"/>
          </a:xfrm>
          <a:prstGeom prst="rect">
            <a:avLst/>
          </a:prstGeom>
          <a:solidFill>
            <a:srgbClr val="30494C"/>
          </a:solidFill>
          <a:ln w="9525">
            <a:noFill/>
            <a:miter lim="800000"/>
            <a:headEnd/>
            <a:tailEnd/>
          </a:ln>
          <a:effectLst/>
        </p:spPr>
        <p:txBody>
          <a:bodyPr wrap="none" anchor="ctr"/>
          <a:lstStyle/>
          <a:p>
            <a:pPr>
              <a:defRPr/>
            </a:pPr>
            <a:endParaRPr lang="fr-FR" sz="1800">
              <a:solidFill>
                <a:srgbClr val="292929"/>
              </a:solidFill>
            </a:endParaRPr>
          </a:p>
        </p:txBody>
      </p:sp>
      <p:sp>
        <p:nvSpPr>
          <p:cNvPr id="13" name="Line 37"/>
          <p:cNvSpPr>
            <a:spLocks noChangeShapeType="1"/>
          </p:cNvSpPr>
          <p:nvPr userDrawn="1"/>
        </p:nvSpPr>
        <p:spPr bwMode="auto">
          <a:xfrm>
            <a:off x="7162800" y="2097088"/>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sp>
        <p:nvSpPr>
          <p:cNvPr id="14" name="Line 38"/>
          <p:cNvSpPr>
            <a:spLocks noChangeShapeType="1"/>
          </p:cNvSpPr>
          <p:nvPr userDrawn="1"/>
        </p:nvSpPr>
        <p:spPr bwMode="auto">
          <a:xfrm>
            <a:off x="7162800" y="1947863"/>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sp>
        <p:nvSpPr>
          <p:cNvPr id="15" name="Line 39"/>
          <p:cNvSpPr>
            <a:spLocks noChangeShapeType="1"/>
          </p:cNvSpPr>
          <p:nvPr userDrawn="1"/>
        </p:nvSpPr>
        <p:spPr bwMode="auto">
          <a:xfrm>
            <a:off x="7162800" y="1797050"/>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fr-FR" sz="1800">
              <a:solidFill>
                <a:srgbClr val="292929"/>
              </a:solidFill>
            </a:endParaRPr>
          </a:p>
        </p:txBody>
      </p:sp>
      <p:grpSp>
        <p:nvGrpSpPr>
          <p:cNvPr id="16" name="Group 43"/>
          <p:cNvGrpSpPr>
            <a:grpSpLocks/>
          </p:cNvGrpSpPr>
          <p:nvPr userDrawn="1"/>
        </p:nvGrpSpPr>
        <p:grpSpPr bwMode="auto">
          <a:xfrm>
            <a:off x="0" y="2209800"/>
            <a:ext cx="9144000" cy="762000"/>
            <a:chOff x="0" y="1392"/>
            <a:chExt cx="5760" cy="480"/>
          </a:xfrm>
        </p:grpSpPr>
        <p:sp>
          <p:nvSpPr>
            <p:cNvPr id="17" name="Rectangle 44"/>
            <p:cNvSpPr>
              <a:spLocks noChangeArrowheads="1"/>
            </p:cNvSpPr>
            <p:nvPr userDrawn="1"/>
          </p:nvSpPr>
          <p:spPr bwMode="gray">
            <a:xfrm>
              <a:off x="1824" y="1440"/>
              <a:ext cx="3936" cy="432"/>
            </a:xfrm>
            <a:prstGeom prst="rect">
              <a:avLst/>
            </a:prstGeom>
            <a:solidFill>
              <a:srgbClr val="000000"/>
            </a:solidFill>
            <a:ln w="9525">
              <a:noFill/>
              <a:miter lim="800000"/>
              <a:headEnd/>
              <a:tailEnd/>
            </a:ln>
            <a:effectLst/>
          </p:spPr>
          <p:txBody>
            <a:bodyPr wrap="none" anchor="ctr"/>
            <a:lstStyle/>
            <a:p>
              <a:pPr>
                <a:defRPr/>
              </a:pPr>
              <a:endParaRPr lang="fr-FR" sz="1800">
                <a:solidFill>
                  <a:srgbClr val="292929"/>
                </a:solidFill>
              </a:endParaRPr>
            </a:p>
          </p:txBody>
        </p:sp>
        <p:sp>
          <p:nvSpPr>
            <p:cNvPr id="18" name="Rectangle 45"/>
            <p:cNvSpPr>
              <a:spLocks noChangeArrowheads="1"/>
            </p:cNvSpPr>
            <p:nvPr userDrawn="1"/>
          </p:nvSpPr>
          <p:spPr bwMode="black">
            <a:xfrm>
              <a:off x="0" y="1392"/>
              <a:ext cx="5760" cy="45"/>
            </a:xfrm>
            <a:prstGeom prst="rect">
              <a:avLst/>
            </a:prstGeom>
            <a:solidFill>
              <a:srgbClr val="000000"/>
            </a:solidFill>
            <a:ln w="9525">
              <a:noFill/>
              <a:miter lim="800000"/>
              <a:headEnd/>
              <a:tailEnd/>
            </a:ln>
            <a:effectLst/>
          </p:spPr>
          <p:txBody>
            <a:bodyPr wrap="none" anchor="ctr"/>
            <a:lstStyle/>
            <a:p>
              <a:pPr>
                <a:defRPr/>
              </a:pPr>
              <a:endParaRPr lang="fr-FR" sz="1800">
                <a:solidFill>
                  <a:srgbClr val="292929"/>
                </a:solidFill>
              </a:endParaRPr>
            </a:p>
          </p:txBody>
        </p:sp>
      </p:grpSp>
      <p:pic>
        <p:nvPicPr>
          <p:cNvPr id="19" name="Picture 49" descr="Mirion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4800600"/>
            <a:ext cx="3429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61"/>
          <p:cNvGrpSpPr>
            <a:grpSpLocks/>
          </p:cNvGrpSpPr>
          <p:nvPr userDrawn="1"/>
        </p:nvGrpSpPr>
        <p:grpSpPr bwMode="auto">
          <a:xfrm>
            <a:off x="0" y="0"/>
            <a:ext cx="7162800" cy="2209800"/>
            <a:chOff x="0" y="0"/>
            <a:chExt cx="4512" cy="1392"/>
          </a:xfrm>
        </p:grpSpPr>
        <p:pic>
          <p:nvPicPr>
            <p:cNvPr id="21" name="Picture 55" descr="42-15483600"/>
            <p:cNvPicPr>
              <a:picLocks noChangeAspect="1" noChangeArrowheads="1"/>
            </p:cNvPicPr>
            <p:nvPr userDrawn="1"/>
          </p:nvPicPr>
          <p:blipFill>
            <a:blip r:embed="rId3">
              <a:extLst>
                <a:ext uri="{28A0092B-C50C-407E-A947-70E740481C1C}">
                  <a14:useLocalDpi xmlns:a14="http://schemas.microsoft.com/office/drawing/2010/main" val="0"/>
                </a:ext>
              </a:extLst>
            </a:blip>
            <a:srcRect r="5418"/>
            <a:stretch>
              <a:fillRect/>
            </a:stretch>
          </p:blipFill>
          <p:spPr bwMode="auto">
            <a:xfrm>
              <a:off x="3360" y="0"/>
              <a:ext cx="11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8" descr="pptpers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8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9" descr="pptnuclearpci"/>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00" y="0"/>
              <a:ext cx="110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0" descr="ppthospital"/>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04" y="0"/>
              <a:ext cx="113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5" name="Rectangle 13"/>
          <p:cNvSpPr>
            <a:spLocks noGrp="1" noChangeArrowheads="1"/>
          </p:cNvSpPr>
          <p:nvPr>
            <p:ph type="subTitle" idx="1"/>
          </p:nvPr>
        </p:nvSpPr>
        <p:spPr>
          <a:xfrm>
            <a:off x="2514600" y="3200400"/>
            <a:ext cx="6400800" cy="457200"/>
          </a:xfrm>
        </p:spPr>
        <p:txBody>
          <a:bodyPr/>
          <a:lstStyle>
            <a:lvl1pPr marL="0" indent="0" algn="ctr">
              <a:buFont typeface="Wingdings" pitchFamily="2" charset="2"/>
              <a:buNone/>
              <a:defRPr sz="2400"/>
            </a:lvl1pPr>
          </a:lstStyle>
          <a:p>
            <a:r>
              <a:rPr lang="en-US"/>
              <a:t>Click to edit Master subtitle style</a:t>
            </a:r>
          </a:p>
        </p:txBody>
      </p:sp>
      <p:sp>
        <p:nvSpPr>
          <p:cNvPr id="49164" name="Rectangle 12"/>
          <p:cNvSpPr>
            <a:spLocks noGrp="1" noChangeArrowheads="1"/>
          </p:cNvSpPr>
          <p:nvPr>
            <p:ph type="ctrTitle"/>
          </p:nvPr>
        </p:nvSpPr>
        <p:spPr>
          <a:xfrm>
            <a:off x="2971800" y="2362200"/>
            <a:ext cx="6172200" cy="457200"/>
          </a:xfrm>
        </p:spPr>
        <p:txBody>
          <a:bodyPr/>
          <a:lstStyle>
            <a:lvl1pPr algn="ctr">
              <a:defRPr sz="3400" b="1"/>
            </a:lvl1pPr>
          </a:lstStyle>
          <a:p>
            <a:r>
              <a:rPr lang="en-US"/>
              <a:t>Click to edit Master title style</a:t>
            </a:r>
          </a:p>
        </p:txBody>
      </p:sp>
      <p:sp>
        <p:nvSpPr>
          <p:cNvPr id="25" name="Rectangle 14"/>
          <p:cNvSpPr>
            <a:spLocks noGrp="1" noChangeArrowheads="1"/>
          </p:cNvSpPr>
          <p:nvPr>
            <p:ph type="dt" sz="half" idx="10"/>
          </p:nvPr>
        </p:nvSpPr>
        <p:spPr>
          <a:xfrm>
            <a:off x="533400" y="6537325"/>
            <a:ext cx="2133600" cy="320675"/>
          </a:xfrm>
        </p:spPr>
        <p:txBody>
          <a:bodyPr/>
          <a:lstStyle>
            <a:lvl1pPr>
              <a:defRPr/>
            </a:lvl1pPr>
          </a:lstStyle>
          <a:p>
            <a:pPr>
              <a:defRPr/>
            </a:pPr>
            <a:endParaRPr lang="en-US"/>
          </a:p>
        </p:txBody>
      </p:sp>
      <p:sp>
        <p:nvSpPr>
          <p:cNvPr id="26" name="Rectangle 15"/>
          <p:cNvSpPr>
            <a:spLocks noGrp="1" noChangeArrowheads="1"/>
          </p:cNvSpPr>
          <p:nvPr>
            <p:ph type="ftr" sz="quarter" idx="11"/>
          </p:nvPr>
        </p:nvSpPr>
        <p:spPr>
          <a:xfrm>
            <a:off x="3124200" y="6537325"/>
            <a:ext cx="2895600" cy="320675"/>
          </a:xfrm>
        </p:spPr>
        <p:txBody>
          <a:bodyPr/>
          <a:lstStyle>
            <a:lvl1pPr>
              <a:defRPr/>
            </a:lvl1pPr>
          </a:lstStyle>
          <a:p>
            <a:pPr>
              <a:defRPr/>
            </a:pPr>
            <a:endParaRPr lang="en-US"/>
          </a:p>
        </p:txBody>
      </p:sp>
      <p:sp>
        <p:nvSpPr>
          <p:cNvPr id="27" name="Rectangle 16"/>
          <p:cNvSpPr>
            <a:spLocks noGrp="1" noChangeArrowheads="1"/>
          </p:cNvSpPr>
          <p:nvPr>
            <p:ph type="sldNum" sz="quarter" idx="12"/>
          </p:nvPr>
        </p:nvSpPr>
        <p:spPr>
          <a:xfrm>
            <a:off x="6858000" y="6537325"/>
            <a:ext cx="2133600" cy="320675"/>
          </a:xfrm>
        </p:spPr>
        <p:txBody>
          <a:bodyPr/>
          <a:lstStyle>
            <a:lvl1pPr>
              <a:defRPr/>
            </a:lvl1pPr>
          </a:lstStyle>
          <a:p>
            <a:pPr>
              <a:defRPr/>
            </a:pPr>
            <a:fld id="{E00EEDDA-544B-4FCA-B4C6-CDE86648E5E9}" type="slidenum">
              <a:rPr lang="en-US"/>
              <a:pPr>
                <a:defRPr/>
              </a:pPr>
              <a:t>‹Nr.›</a:t>
            </a:fld>
            <a:endParaRPr lang="en-US"/>
          </a:p>
        </p:txBody>
      </p:sp>
    </p:spTree>
    <p:extLst>
      <p:ext uri="{BB962C8B-B14F-4D97-AF65-F5344CB8AC3E}">
        <p14:creationId xmlns:p14="http://schemas.microsoft.com/office/powerpoint/2010/main" val="680908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2DC0C43-4C06-41AE-B879-BC710EE41AD2}" type="slidenum">
              <a:rPr lang="en-US"/>
              <a:pPr>
                <a:defRPr/>
              </a:pPr>
              <a:t>‹Nr.›</a:t>
            </a:fld>
            <a:endParaRPr lang="en-US"/>
          </a:p>
        </p:txBody>
      </p:sp>
    </p:spTree>
    <p:extLst>
      <p:ext uri="{BB962C8B-B14F-4D97-AF65-F5344CB8AC3E}">
        <p14:creationId xmlns:p14="http://schemas.microsoft.com/office/powerpoint/2010/main" val="304874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5D1F6ED-7140-43DE-A2E6-7A4EB4F2AB50}" type="slidenum">
              <a:rPr lang="en-US"/>
              <a:pPr>
                <a:defRPr/>
              </a:pPr>
              <a:t>‹Nr.›</a:t>
            </a:fld>
            <a:endParaRPr lang="en-US"/>
          </a:p>
        </p:txBody>
      </p:sp>
    </p:spTree>
    <p:extLst>
      <p:ext uri="{BB962C8B-B14F-4D97-AF65-F5344CB8AC3E}">
        <p14:creationId xmlns:p14="http://schemas.microsoft.com/office/powerpoint/2010/main" val="1298249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E5617A2-D0D8-45BB-A790-DF8E9F79CA26}" type="slidenum">
              <a:rPr lang="en-US"/>
              <a:pPr>
                <a:defRPr/>
              </a:pPr>
              <a:t>‹Nr.›</a:t>
            </a:fld>
            <a:endParaRPr lang="en-US"/>
          </a:p>
        </p:txBody>
      </p:sp>
    </p:spTree>
    <p:extLst>
      <p:ext uri="{BB962C8B-B14F-4D97-AF65-F5344CB8AC3E}">
        <p14:creationId xmlns:p14="http://schemas.microsoft.com/office/powerpoint/2010/main" val="357736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E0F3BA2-B9EA-4E49-957B-035ACB5EC710}" type="slidenum">
              <a:rPr lang="en-US"/>
              <a:pPr>
                <a:defRPr/>
              </a:pPr>
              <a:t>‹Nr.›</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5159EFFB-CA2B-4E50-B4A4-E8856BD6FD21}" type="slidenum">
              <a:rPr lang="en-US"/>
              <a:pPr>
                <a:defRPr/>
              </a:pPr>
              <a:t>‹Nr.›</a:t>
            </a:fld>
            <a:endParaRPr lang="en-US"/>
          </a:p>
        </p:txBody>
      </p:sp>
    </p:spTree>
    <p:extLst>
      <p:ext uri="{BB962C8B-B14F-4D97-AF65-F5344CB8AC3E}">
        <p14:creationId xmlns:p14="http://schemas.microsoft.com/office/powerpoint/2010/main" val="3434012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06EF6CE-C6BB-431E-9134-C78D31F3D7D3}" type="slidenum">
              <a:rPr lang="en-US"/>
              <a:pPr>
                <a:defRPr/>
              </a:pPr>
              <a:t>‹Nr.›</a:t>
            </a:fld>
            <a:endParaRPr lang="en-US"/>
          </a:p>
        </p:txBody>
      </p:sp>
    </p:spTree>
    <p:extLst>
      <p:ext uri="{BB962C8B-B14F-4D97-AF65-F5344CB8AC3E}">
        <p14:creationId xmlns:p14="http://schemas.microsoft.com/office/powerpoint/2010/main" val="4112295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6BC68C2B-2334-4A49-84D9-EB749104E33A}" type="slidenum">
              <a:rPr lang="en-US"/>
              <a:pPr>
                <a:defRPr/>
              </a:pPr>
              <a:t>‹Nr.›</a:t>
            </a:fld>
            <a:endParaRPr lang="en-US"/>
          </a:p>
        </p:txBody>
      </p:sp>
    </p:spTree>
    <p:extLst>
      <p:ext uri="{BB962C8B-B14F-4D97-AF65-F5344CB8AC3E}">
        <p14:creationId xmlns:p14="http://schemas.microsoft.com/office/powerpoint/2010/main" val="155702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434DA84-5A2A-4264-9B14-3844A5536895}" type="slidenum">
              <a:rPr lang="en-US"/>
              <a:pPr>
                <a:defRPr/>
              </a:pPr>
              <a:t>‹Nr.›</a:t>
            </a:fld>
            <a:endParaRPr lang="en-US"/>
          </a:p>
        </p:txBody>
      </p:sp>
    </p:spTree>
    <p:extLst>
      <p:ext uri="{BB962C8B-B14F-4D97-AF65-F5344CB8AC3E}">
        <p14:creationId xmlns:p14="http://schemas.microsoft.com/office/powerpoint/2010/main" val="2852787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69D25F9-6156-4ED1-AE6A-860F564912D4}" type="slidenum">
              <a:rPr lang="en-US"/>
              <a:pPr>
                <a:defRPr/>
              </a:pPr>
              <a:t>‹Nr.›</a:t>
            </a:fld>
            <a:endParaRPr lang="en-US"/>
          </a:p>
        </p:txBody>
      </p:sp>
    </p:spTree>
    <p:extLst>
      <p:ext uri="{BB962C8B-B14F-4D97-AF65-F5344CB8AC3E}">
        <p14:creationId xmlns:p14="http://schemas.microsoft.com/office/powerpoint/2010/main" val="2000852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9B1FCA9-FFD0-4A07-A0AC-A14909541DD0}" type="slidenum">
              <a:rPr lang="en-US"/>
              <a:pPr>
                <a:defRPr/>
              </a:pPr>
              <a:t>‹Nr.›</a:t>
            </a:fld>
            <a:endParaRPr lang="en-US"/>
          </a:p>
        </p:txBody>
      </p:sp>
    </p:spTree>
    <p:extLst>
      <p:ext uri="{BB962C8B-B14F-4D97-AF65-F5344CB8AC3E}">
        <p14:creationId xmlns:p14="http://schemas.microsoft.com/office/powerpoint/2010/main" val="789532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8600"/>
            <a:ext cx="2133600" cy="5867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2484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5F65A97-B78B-4E2E-A78E-E776BE683659}" type="slidenum">
              <a:rPr lang="en-US"/>
              <a:pPr>
                <a:defRPr/>
              </a:pPr>
              <a:t>‹Nr.›</a:t>
            </a:fld>
            <a:endParaRPr lang="en-US"/>
          </a:p>
        </p:txBody>
      </p:sp>
    </p:spTree>
    <p:extLst>
      <p:ext uri="{BB962C8B-B14F-4D97-AF65-F5344CB8AC3E}">
        <p14:creationId xmlns:p14="http://schemas.microsoft.com/office/powerpoint/2010/main" val="2424721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657600" y="228600"/>
            <a:ext cx="5334000" cy="533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219200"/>
            <a:ext cx="8229600" cy="4876800"/>
          </a:xfrm>
        </p:spPr>
        <p:txBody>
          <a:bodyPr/>
          <a:lstStyle/>
          <a:p>
            <a:pPr lvl="0"/>
            <a:endParaRPr lang="fr-F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D3A115A-7F63-42BA-904F-9F60155A0D48}" type="slidenum">
              <a:rPr lang="en-US"/>
              <a:pPr>
                <a:defRPr/>
              </a:pPr>
              <a:t>‹Nr.›</a:t>
            </a:fld>
            <a:endParaRPr lang="en-US"/>
          </a:p>
        </p:txBody>
      </p:sp>
    </p:spTree>
    <p:extLst>
      <p:ext uri="{BB962C8B-B14F-4D97-AF65-F5344CB8AC3E}">
        <p14:creationId xmlns:p14="http://schemas.microsoft.com/office/powerpoint/2010/main" val="1082865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sz="1800" dirty="0">
              <a:solidFill>
                <a:srgbClr val="292929"/>
              </a:solidFill>
            </a:endParaRPr>
          </a:p>
        </p:txBody>
      </p:sp>
      <p:sp>
        <p:nvSpPr>
          <p:cNvPr id="5" name="Rectangle 7"/>
          <p:cNvSpPr>
            <a:spLocks noChangeArrowheads="1"/>
          </p:cNvSpPr>
          <p:nvPr/>
        </p:nvSpPr>
        <p:spPr bwMode="auto">
          <a:xfrm>
            <a:off x="1828800" y="4343400"/>
            <a:ext cx="838200" cy="990600"/>
          </a:xfrm>
          <a:prstGeom prst="rect">
            <a:avLst/>
          </a:prstGeom>
          <a:noFill/>
          <a:ln w="28575">
            <a:solidFill>
              <a:schemeClr val="bg1"/>
            </a:solidFill>
            <a:miter lim="800000"/>
            <a:headEnd/>
            <a:tailEnd/>
          </a:ln>
          <a:effectLst/>
        </p:spPr>
        <p:txBody>
          <a:bodyPr wrap="none" anchor="ctr"/>
          <a:lstStyle/>
          <a:p>
            <a:pPr>
              <a:defRPr/>
            </a:pPr>
            <a:endParaRPr lang="en-US" sz="1800" dirty="0">
              <a:solidFill>
                <a:srgbClr val="292929"/>
              </a:solidFill>
            </a:endParaRPr>
          </a:p>
        </p:txBody>
      </p:sp>
      <p:sp>
        <p:nvSpPr>
          <p:cNvPr id="6" name="Rectangle 8"/>
          <p:cNvSpPr>
            <a:spLocks noChangeArrowheads="1"/>
          </p:cNvSpPr>
          <p:nvPr/>
        </p:nvSpPr>
        <p:spPr bwMode="auto">
          <a:xfrm>
            <a:off x="2743200" y="4343400"/>
            <a:ext cx="838200" cy="990600"/>
          </a:xfrm>
          <a:prstGeom prst="rect">
            <a:avLst/>
          </a:prstGeom>
          <a:noFill/>
          <a:ln w="28575">
            <a:solidFill>
              <a:schemeClr val="bg1"/>
            </a:solidFill>
            <a:miter lim="800000"/>
            <a:headEnd/>
            <a:tailEnd/>
          </a:ln>
          <a:effectLst/>
        </p:spPr>
        <p:txBody>
          <a:bodyPr wrap="none" anchor="ctr"/>
          <a:lstStyle/>
          <a:p>
            <a:pPr>
              <a:defRPr/>
            </a:pPr>
            <a:endParaRPr lang="en-US" sz="1800" dirty="0">
              <a:solidFill>
                <a:srgbClr val="292929"/>
              </a:solidFill>
            </a:endParaRPr>
          </a:p>
        </p:txBody>
      </p:sp>
      <p:sp>
        <p:nvSpPr>
          <p:cNvPr id="7" name="Rectangle 9"/>
          <p:cNvSpPr>
            <a:spLocks noChangeArrowheads="1"/>
          </p:cNvSpPr>
          <p:nvPr/>
        </p:nvSpPr>
        <p:spPr bwMode="auto">
          <a:xfrm>
            <a:off x="5638800" y="762000"/>
            <a:ext cx="762000" cy="990600"/>
          </a:xfrm>
          <a:prstGeom prst="rect">
            <a:avLst/>
          </a:prstGeom>
          <a:noFill/>
          <a:ln w="38100">
            <a:solidFill>
              <a:schemeClr val="bg1"/>
            </a:solidFill>
            <a:miter lim="800000"/>
            <a:headEnd/>
            <a:tailEnd/>
          </a:ln>
          <a:effectLst/>
        </p:spPr>
        <p:txBody>
          <a:bodyPr wrap="none" anchor="ctr"/>
          <a:lstStyle/>
          <a:p>
            <a:pPr>
              <a:defRPr/>
            </a:pPr>
            <a:endParaRPr lang="en-US" sz="1800" dirty="0">
              <a:solidFill>
                <a:srgbClr val="292929"/>
              </a:solidFill>
            </a:endParaRPr>
          </a:p>
        </p:txBody>
      </p:sp>
      <p:sp>
        <p:nvSpPr>
          <p:cNvPr id="8" name="Rectangle 10"/>
          <p:cNvSpPr>
            <a:spLocks noChangeArrowheads="1"/>
          </p:cNvSpPr>
          <p:nvPr/>
        </p:nvSpPr>
        <p:spPr bwMode="auto">
          <a:xfrm>
            <a:off x="6477000" y="762000"/>
            <a:ext cx="762000" cy="990600"/>
          </a:xfrm>
          <a:prstGeom prst="rect">
            <a:avLst/>
          </a:prstGeom>
          <a:noFill/>
          <a:ln w="38100">
            <a:solidFill>
              <a:schemeClr val="bg1"/>
            </a:solidFill>
            <a:miter lim="800000"/>
            <a:headEnd/>
            <a:tailEnd/>
          </a:ln>
          <a:effectLst/>
        </p:spPr>
        <p:txBody>
          <a:bodyPr wrap="none" anchor="ctr"/>
          <a:lstStyle/>
          <a:p>
            <a:pPr>
              <a:defRPr/>
            </a:pPr>
            <a:endParaRPr lang="en-US" sz="1800" dirty="0">
              <a:solidFill>
                <a:srgbClr val="292929"/>
              </a:solidFill>
            </a:endParaRPr>
          </a:p>
        </p:txBody>
      </p:sp>
      <p:sp>
        <p:nvSpPr>
          <p:cNvPr id="9" name="Rectangle 11"/>
          <p:cNvSpPr>
            <a:spLocks noChangeArrowheads="1"/>
          </p:cNvSpPr>
          <p:nvPr/>
        </p:nvSpPr>
        <p:spPr bwMode="auto">
          <a:xfrm>
            <a:off x="7315200" y="762000"/>
            <a:ext cx="762000" cy="990600"/>
          </a:xfrm>
          <a:prstGeom prst="rect">
            <a:avLst/>
          </a:prstGeom>
          <a:noFill/>
          <a:ln w="38100">
            <a:solidFill>
              <a:schemeClr val="bg1"/>
            </a:solidFill>
            <a:miter lim="800000"/>
            <a:headEnd/>
            <a:tailEnd/>
          </a:ln>
          <a:effectLst/>
        </p:spPr>
        <p:txBody>
          <a:bodyPr wrap="none" anchor="ctr"/>
          <a:lstStyle/>
          <a:p>
            <a:pPr>
              <a:defRPr/>
            </a:pPr>
            <a:endParaRPr lang="en-US" sz="1800" dirty="0">
              <a:solidFill>
                <a:srgbClr val="292929"/>
              </a:solidFill>
            </a:endParaRPr>
          </a:p>
        </p:txBody>
      </p:sp>
      <p:sp>
        <p:nvSpPr>
          <p:cNvPr id="10" name="Rectangle 12"/>
          <p:cNvSpPr>
            <a:spLocks noChangeArrowheads="1"/>
          </p:cNvSpPr>
          <p:nvPr/>
        </p:nvSpPr>
        <p:spPr bwMode="auto">
          <a:xfrm>
            <a:off x="8153400" y="762000"/>
            <a:ext cx="762000" cy="990600"/>
          </a:xfrm>
          <a:prstGeom prst="rect">
            <a:avLst/>
          </a:prstGeom>
          <a:noFill/>
          <a:ln w="38100">
            <a:solidFill>
              <a:schemeClr val="bg1"/>
            </a:solidFill>
            <a:miter lim="800000"/>
            <a:headEnd/>
            <a:tailEnd/>
          </a:ln>
          <a:effectLst/>
        </p:spPr>
        <p:txBody>
          <a:bodyPr wrap="none" anchor="ctr"/>
          <a:lstStyle/>
          <a:p>
            <a:pPr>
              <a:defRPr/>
            </a:pPr>
            <a:endParaRPr lang="en-US" sz="1800" dirty="0">
              <a:solidFill>
                <a:srgbClr val="292929"/>
              </a:solidFill>
            </a:endParaRPr>
          </a:p>
        </p:txBody>
      </p:sp>
      <p:pic>
        <p:nvPicPr>
          <p:cNvPr id="11" name="Picture 13" descr="RMS_division_horizontal"/>
          <p:cNvPicPr>
            <a:picLocks noChangeAspect="1" noChangeArrowheads="1"/>
          </p:cNvPicPr>
          <p:nvPr/>
        </p:nvPicPr>
        <p:blipFill>
          <a:blip r:embed="rId2" cstate="print"/>
          <a:srcRect r="11188"/>
          <a:stretch>
            <a:fillRect/>
          </a:stretch>
        </p:blipFill>
        <p:spPr bwMode="auto">
          <a:xfrm>
            <a:off x="1905000" y="4953000"/>
            <a:ext cx="6324600" cy="731838"/>
          </a:xfrm>
          <a:prstGeom prst="rect">
            <a:avLst/>
          </a:prstGeom>
          <a:noFill/>
          <a:ln w="9525">
            <a:noFill/>
            <a:miter lim="800000"/>
            <a:headEnd/>
            <a:tailEnd/>
          </a:ln>
        </p:spPr>
      </p:pic>
      <p:sp>
        <p:nvSpPr>
          <p:cNvPr id="12" name="Rectangle 14"/>
          <p:cNvSpPr>
            <a:spLocks noChangeArrowheads="1"/>
          </p:cNvSpPr>
          <p:nvPr userDrawn="1"/>
        </p:nvSpPr>
        <p:spPr bwMode="auto">
          <a:xfrm>
            <a:off x="7162800" y="0"/>
            <a:ext cx="1981200" cy="2246313"/>
          </a:xfrm>
          <a:prstGeom prst="rect">
            <a:avLst/>
          </a:prstGeom>
          <a:solidFill>
            <a:srgbClr val="CE7019"/>
          </a:solidFill>
          <a:ln w="9525">
            <a:noFill/>
            <a:miter lim="800000"/>
            <a:headEnd/>
            <a:tailEnd/>
          </a:ln>
          <a:effectLst/>
        </p:spPr>
        <p:txBody>
          <a:bodyPr wrap="none" anchor="ctr"/>
          <a:lstStyle/>
          <a:p>
            <a:pPr>
              <a:defRPr/>
            </a:pPr>
            <a:endParaRPr lang="en-US" sz="1800" dirty="0">
              <a:solidFill>
                <a:srgbClr val="292929"/>
              </a:solidFill>
            </a:endParaRPr>
          </a:p>
        </p:txBody>
      </p:sp>
      <p:sp>
        <p:nvSpPr>
          <p:cNvPr id="13" name="Rectangle 15"/>
          <p:cNvSpPr>
            <a:spLocks noChangeArrowheads="1"/>
          </p:cNvSpPr>
          <p:nvPr userDrawn="1"/>
        </p:nvSpPr>
        <p:spPr bwMode="black">
          <a:xfrm flipV="1">
            <a:off x="0" y="2133600"/>
            <a:ext cx="9144000" cy="82550"/>
          </a:xfrm>
          <a:prstGeom prst="rect">
            <a:avLst/>
          </a:prstGeom>
          <a:solidFill>
            <a:srgbClr val="CE7019"/>
          </a:solidFill>
          <a:ln w="9525">
            <a:noFill/>
            <a:miter lim="800000"/>
            <a:headEnd/>
            <a:tailEnd/>
          </a:ln>
          <a:effectLst/>
        </p:spPr>
        <p:txBody>
          <a:bodyPr wrap="none" anchor="ctr"/>
          <a:lstStyle/>
          <a:p>
            <a:pPr>
              <a:defRPr/>
            </a:pPr>
            <a:endParaRPr lang="en-US" sz="1800" dirty="0">
              <a:solidFill>
                <a:srgbClr val="292929"/>
              </a:solidFill>
            </a:endParaRPr>
          </a:p>
        </p:txBody>
      </p:sp>
      <p:sp>
        <p:nvSpPr>
          <p:cNvPr id="14" name="Line 21"/>
          <p:cNvSpPr>
            <a:spLocks noChangeShapeType="1"/>
          </p:cNvSpPr>
          <p:nvPr userDrawn="1"/>
        </p:nvSpPr>
        <p:spPr bwMode="auto">
          <a:xfrm>
            <a:off x="7162800" y="2097088"/>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en-US" sz="1800" dirty="0">
              <a:solidFill>
                <a:srgbClr val="292929"/>
              </a:solidFill>
            </a:endParaRPr>
          </a:p>
        </p:txBody>
      </p:sp>
      <p:sp>
        <p:nvSpPr>
          <p:cNvPr id="15" name="Line 22"/>
          <p:cNvSpPr>
            <a:spLocks noChangeShapeType="1"/>
          </p:cNvSpPr>
          <p:nvPr userDrawn="1"/>
        </p:nvSpPr>
        <p:spPr bwMode="auto">
          <a:xfrm>
            <a:off x="7162800" y="1947863"/>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en-US" sz="1800" dirty="0">
              <a:solidFill>
                <a:srgbClr val="292929"/>
              </a:solidFill>
            </a:endParaRPr>
          </a:p>
        </p:txBody>
      </p:sp>
      <p:sp>
        <p:nvSpPr>
          <p:cNvPr id="16" name="Line 23"/>
          <p:cNvSpPr>
            <a:spLocks noChangeShapeType="1"/>
          </p:cNvSpPr>
          <p:nvPr userDrawn="1"/>
        </p:nvSpPr>
        <p:spPr bwMode="auto">
          <a:xfrm>
            <a:off x="7162800" y="1797050"/>
            <a:ext cx="1981200" cy="0"/>
          </a:xfrm>
          <a:prstGeom prst="line">
            <a:avLst/>
          </a:prstGeom>
          <a:noFill/>
          <a:ln w="9525">
            <a:solidFill>
              <a:schemeClr val="bg1"/>
            </a:solidFill>
            <a:round/>
            <a:headEnd/>
            <a:tailEnd/>
          </a:ln>
          <a:effectLst>
            <a:outerShdw dist="35921" dir="2700000" algn="ctr" rotWithShape="0">
              <a:srgbClr val="808080">
                <a:alpha val="50000"/>
              </a:srgbClr>
            </a:outerShdw>
          </a:effectLst>
        </p:spPr>
        <p:txBody>
          <a:bodyPr/>
          <a:lstStyle/>
          <a:p>
            <a:pPr>
              <a:defRPr/>
            </a:pPr>
            <a:endParaRPr lang="en-US" sz="1800" dirty="0">
              <a:solidFill>
                <a:srgbClr val="292929"/>
              </a:solidFill>
            </a:endParaRPr>
          </a:p>
        </p:txBody>
      </p:sp>
      <p:grpSp>
        <p:nvGrpSpPr>
          <p:cNvPr id="2" name="Group 24"/>
          <p:cNvGrpSpPr>
            <a:grpSpLocks/>
          </p:cNvGrpSpPr>
          <p:nvPr userDrawn="1"/>
        </p:nvGrpSpPr>
        <p:grpSpPr bwMode="auto">
          <a:xfrm>
            <a:off x="0" y="2209800"/>
            <a:ext cx="9144000" cy="762000"/>
            <a:chOff x="0" y="1392"/>
            <a:chExt cx="5760" cy="480"/>
          </a:xfrm>
        </p:grpSpPr>
        <p:sp>
          <p:nvSpPr>
            <p:cNvPr id="18" name="Rectangle 25"/>
            <p:cNvSpPr>
              <a:spLocks noChangeArrowheads="1"/>
            </p:cNvSpPr>
            <p:nvPr userDrawn="1"/>
          </p:nvSpPr>
          <p:spPr bwMode="gray">
            <a:xfrm>
              <a:off x="1824" y="1440"/>
              <a:ext cx="3936" cy="432"/>
            </a:xfrm>
            <a:prstGeom prst="rect">
              <a:avLst/>
            </a:prstGeom>
            <a:solidFill>
              <a:srgbClr val="000000"/>
            </a:solidFill>
            <a:ln w="9525">
              <a:noFill/>
              <a:miter lim="800000"/>
              <a:headEnd/>
              <a:tailEnd/>
            </a:ln>
            <a:effectLst/>
          </p:spPr>
          <p:txBody>
            <a:bodyPr wrap="none" anchor="ctr"/>
            <a:lstStyle/>
            <a:p>
              <a:pPr>
                <a:defRPr/>
              </a:pPr>
              <a:endParaRPr lang="en-US" sz="1800" dirty="0">
                <a:solidFill>
                  <a:srgbClr val="292929"/>
                </a:solidFill>
              </a:endParaRPr>
            </a:p>
          </p:txBody>
        </p:sp>
        <p:sp>
          <p:nvSpPr>
            <p:cNvPr id="19" name="Rectangle 26"/>
            <p:cNvSpPr>
              <a:spLocks noChangeArrowheads="1"/>
            </p:cNvSpPr>
            <p:nvPr userDrawn="1"/>
          </p:nvSpPr>
          <p:spPr bwMode="black">
            <a:xfrm>
              <a:off x="0" y="1392"/>
              <a:ext cx="5760" cy="45"/>
            </a:xfrm>
            <a:prstGeom prst="rect">
              <a:avLst/>
            </a:prstGeom>
            <a:solidFill>
              <a:srgbClr val="000000"/>
            </a:solidFill>
            <a:ln w="9525">
              <a:noFill/>
              <a:miter lim="800000"/>
              <a:headEnd/>
              <a:tailEnd/>
            </a:ln>
            <a:effectLst/>
          </p:spPr>
          <p:txBody>
            <a:bodyPr wrap="none" anchor="ctr"/>
            <a:lstStyle/>
            <a:p>
              <a:pPr>
                <a:defRPr/>
              </a:pPr>
              <a:endParaRPr lang="en-US" sz="1800" dirty="0">
                <a:solidFill>
                  <a:srgbClr val="292929"/>
                </a:solidFill>
              </a:endParaRPr>
            </a:p>
          </p:txBody>
        </p:sp>
      </p:grpSp>
      <p:grpSp>
        <p:nvGrpSpPr>
          <p:cNvPr id="3" name="Group 34"/>
          <p:cNvGrpSpPr>
            <a:grpSpLocks/>
          </p:cNvGrpSpPr>
          <p:nvPr userDrawn="1"/>
        </p:nvGrpSpPr>
        <p:grpSpPr bwMode="auto">
          <a:xfrm>
            <a:off x="0" y="0"/>
            <a:ext cx="7162800" cy="2209800"/>
            <a:chOff x="0" y="0"/>
            <a:chExt cx="4512" cy="1392"/>
          </a:xfrm>
        </p:grpSpPr>
        <p:pic>
          <p:nvPicPr>
            <p:cNvPr id="21" name="Picture 35" descr="42-15483600"/>
            <p:cNvPicPr>
              <a:picLocks noChangeAspect="1" noChangeArrowheads="1"/>
            </p:cNvPicPr>
            <p:nvPr userDrawn="1"/>
          </p:nvPicPr>
          <p:blipFill>
            <a:blip r:embed="rId3" cstate="print"/>
            <a:srcRect r="5418"/>
            <a:stretch>
              <a:fillRect/>
            </a:stretch>
          </p:blipFill>
          <p:spPr bwMode="auto">
            <a:xfrm>
              <a:off x="3360" y="0"/>
              <a:ext cx="1152" cy="1392"/>
            </a:xfrm>
            <a:prstGeom prst="rect">
              <a:avLst/>
            </a:prstGeom>
            <a:noFill/>
            <a:ln w="9525">
              <a:noFill/>
              <a:miter lim="800000"/>
              <a:headEnd/>
              <a:tailEnd/>
            </a:ln>
          </p:spPr>
        </p:pic>
        <p:pic>
          <p:nvPicPr>
            <p:cNvPr id="22" name="Picture 36" descr="pptperson"/>
            <p:cNvPicPr>
              <a:picLocks noChangeAspect="1" noChangeArrowheads="1"/>
            </p:cNvPicPr>
            <p:nvPr userDrawn="1"/>
          </p:nvPicPr>
          <p:blipFill>
            <a:blip r:embed="rId4" cstate="print"/>
            <a:srcRect/>
            <a:stretch>
              <a:fillRect/>
            </a:stretch>
          </p:blipFill>
          <p:spPr bwMode="auto">
            <a:xfrm>
              <a:off x="0" y="0"/>
              <a:ext cx="1285" cy="1392"/>
            </a:xfrm>
            <a:prstGeom prst="rect">
              <a:avLst/>
            </a:prstGeom>
            <a:noFill/>
            <a:ln w="9525">
              <a:noFill/>
              <a:miter lim="800000"/>
              <a:headEnd/>
              <a:tailEnd/>
            </a:ln>
          </p:spPr>
        </p:pic>
        <p:pic>
          <p:nvPicPr>
            <p:cNvPr id="23" name="Picture 37" descr="pptnuclearpci"/>
            <p:cNvPicPr>
              <a:picLocks noChangeAspect="1" noChangeArrowheads="1"/>
            </p:cNvPicPr>
            <p:nvPr userDrawn="1"/>
          </p:nvPicPr>
          <p:blipFill>
            <a:blip r:embed="rId5" cstate="print"/>
            <a:srcRect/>
            <a:stretch>
              <a:fillRect/>
            </a:stretch>
          </p:blipFill>
          <p:spPr bwMode="auto">
            <a:xfrm>
              <a:off x="1200" y="0"/>
              <a:ext cx="1105" cy="1392"/>
            </a:xfrm>
            <a:prstGeom prst="rect">
              <a:avLst/>
            </a:prstGeom>
            <a:noFill/>
            <a:ln w="9525">
              <a:noFill/>
              <a:miter lim="800000"/>
              <a:headEnd/>
              <a:tailEnd/>
            </a:ln>
          </p:spPr>
        </p:pic>
        <p:pic>
          <p:nvPicPr>
            <p:cNvPr id="24" name="Picture 38" descr="ppthospital"/>
            <p:cNvPicPr>
              <a:picLocks noChangeAspect="1" noChangeArrowheads="1"/>
            </p:cNvPicPr>
            <p:nvPr userDrawn="1"/>
          </p:nvPicPr>
          <p:blipFill>
            <a:blip r:embed="rId6" cstate="print"/>
            <a:srcRect/>
            <a:stretch>
              <a:fillRect/>
            </a:stretch>
          </p:blipFill>
          <p:spPr bwMode="auto">
            <a:xfrm>
              <a:off x="2304" y="0"/>
              <a:ext cx="1131" cy="1392"/>
            </a:xfrm>
            <a:prstGeom prst="rect">
              <a:avLst/>
            </a:prstGeom>
            <a:noFill/>
            <a:ln w="9525">
              <a:noFill/>
              <a:miter lim="800000"/>
              <a:headEnd/>
              <a:tailEnd/>
            </a:ln>
          </p:spPr>
        </p:pic>
      </p:grpSp>
      <p:sp>
        <p:nvSpPr>
          <p:cNvPr id="62467" name="Rectangle 3"/>
          <p:cNvSpPr>
            <a:spLocks noGrp="1" noChangeArrowheads="1"/>
          </p:cNvSpPr>
          <p:nvPr>
            <p:ph type="subTitle" idx="1"/>
          </p:nvPr>
        </p:nvSpPr>
        <p:spPr>
          <a:xfrm>
            <a:off x="2514600" y="3200400"/>
            <a:ext cx="6400800" cy="457200"/>
          </a:xfrm>
        </p:spPr>
        <p:txBody>
          <a:bodyPr/>
          <a:lstStyle>
            <a:lvl1pPr marL="0" indent="0" algn="ctr">
              <a:buFont typeface="Wingdings" pitchFamily="2" charset="2"/>
              <a:buNone/>
              <a:defRPr sz="2400"/>
            </a:lvl1pPr>
          </a:lstStyle>
          <a:p>
            <a:r>
              <a:rPr lang="en-US"/>
              <a:t>Click to edit Master subtitle style</a:t>
            </a:r>
          </a:p>
        </p:txBody>
      </p:sp>
      <p:sp>
        <p:nvSpPr>
          <p:cNvPr id="62491" name="Rectangle 27"/>
          <p:cNvSpPr>
            <a:spLocks noGrp="1" noChangeArrowheads="1"/>
          </p:cNvSpPr>
          <p:nvPr>
            <p:ph type="ctrTitle"/>
          </p:nvPr>
        </p:nvSpPr>
        <p:spPr>
          <a:xfrm>
            <a:off x="2971800" y="2362200"/>
            <a:ext cx="6172200" cy="457200"/>
          </a:xfrm>
        </p:spPr>
        <p:txBody>
          <a:bodyPr/>
          <a:lstStyle>
            <a:lvl1pPr algn="ctr">
              <a:defRPr sz="3400" b="1"/>
            </a:lvl1pPr>
          </a:lstStyle>
          <a:p>
            <a:r>
              <a:rPr lang="en-US"/>
              <a:t>Click to edit Master title style</a:t>
            </a:r>
          </a:p>
        </p:txBody>
      </p:sp>
      <p:sp>
        <p:nvSpPr>
          <p:cNvPr id="25" name="Rectangle 4"/>
          <p:cNvSpPr>
            <a:spLocks noGrp="1" noChangeArrowheads="1"/>
          </p:cNvSpPr>
          <p:nvPr>
            <p:ph type="dt" sz="half" idx="10"/>
          </p:nvPr>
        </p:nvSpPr>
        <p:spPr>
          <a:xfrm>
            <a:off x="533400" y="6537325"/>
            <a:ext cx="2133600" cy="320675"/>
          </a:xfrm>
        </p:spPr>
        <p:txBody>
          <a:bodyPr/>
          <a:lstStyle>
            <a:lvl1pPr>
              <a:defRPr/>
            </a:lvl1pPr>
          </a:lstStyle>
          <a:p>
            <a:pPr>
              <a:defRPr/>
            </a:pPr>
            <a:endParaRPr lang="en-US"/>
          </a:p>
        </p:txBody>
      </p:sp>
      <p:sp>
        <p:nvSpPr>
          <p:cNvPr id="26" name="Rectangle 5"/>
          <p:cNvSpPr>
            <a:spLocks noGrp="1" noChangeArrowheads="1"/>
          </p:cNvSpPr>
          <p:nvPr>
            <p:ph type="ftr" sz="quarter" idx="11"/>
          </p:nvPr>
        </p:nvSpPr>
        <p:spPr>
          <a:xfrm>
            <a:off x="3124200" y="6537325"/>
            <a:ext cx="2895600" cy="320675"/>
          </a:xfrm>
        </p:spPr>
        <p:txBody>
          <a:bodyPr/>
          <a:lstStyle>
            <a:lvl1pPr>
              <a:defRPr/>
            </a:lvl1pPr>
          </a:lstStyle>
          <a:p>
            <a:pPr>
              <a:defRPr/>
            </a:pPr>
            <a:endParaRPr lang="en-US"/>
          </a:p>
        </p:txBody>
      </p:sp>
      <p:sp>
        <p:nvSpPr>
          <p:cNvPr id="27" name="Rectangle 6"/>
          <p:cNvSpPr>
            <a:spLocks noGrp="1" noChangeArrowheads="1"/>
          </p:cNvSpPr>
          <p:nvPr>
            <p:ph type="sldNum" sz="quarter" idx="12"/>
          </p:nvPr>
        </p:nvSpPr>
        <p:spPr>
          <a:xfrm>
            <a:off x="6858000" y="6537325"/>
            <a:ext cx="2133600" cy="320675"/>
          </a:xfrm>
        </p:spPr>
        <p:txBody>
          <a:bodyPr/>
          <a:lstStyle>
            <a:lvl1pPr>
              <a:defRPr/>
            </a:lvl1pPr>
          </a:lstStyle>
          <a:p>
            <a:pPr>
              <a:defRPr/>
            </a:pPr>
            <a:fld id="{99DB78BB-E75F-4815-A7D8-91831338D5FD}" type="slidenum">
              <a:rPr lang="en-US"/>
              <a:pPr>
                <a:defRPr/>
              </a:pPr>
              <a:t>‹Nr.›</a:t>
            </a:fld>
            <a:endParaRPr lang="en-US" dirty="0"/>
          </a:p>
        </p:txBody>
      </p:sp>
    </p:spTree>
    <p:extLst>
      <p:ext uri="{BB962C8B-B14F-4D97-AF65-F5344CB8AC3E}">
        <p14:creationId xmlns:p14="http://schemas.microsoft.com/office/powerpoint/2010/main" val="950168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51520" y="1124744"/>
            <a:ext cx="8892480" cy="4971256"/>
          </a:xfrm>
        </p:spPr>
        <p:txBody>
          <a:bodyPr/>
          <a:lstStyle>
            <a:lvl1pPr>
              <a:spcBef>
                <a:spcPts val="1800"/>
              </a:spcBef>
              <a:buFont typeface="Arial" pitchFamily="34" charset="0"/>
              <a:buChar char="•"/>
              <a:defRPr sz="2000"/>
            </a:lvl1pPr>
            <a:lvl2pPr>
              <a:spcBef>
                <a:spcPts val="600"/>
              </a:spcBef>
              <a:buSzPct val="66000"/>
              <a:buFont typeface="Symbol" pitchFamily="18" charset="2"/>
              <a:buChar char="-"/>
              <a:defRPr sz="1800"/>
            </a:lvl2pPr>
            <a:lvl3pPr>
              <a:spcBef>
                <a:spcPts val="600"/>
              </a:spcBef>
              <a:buFont typeface="Arial" pitchFamily="34" charset="0"/>
              <a:buChar char="□"/>
              <a:defRPr sz="1600"/>
            </a:lvl3pPr>
            <a:lvl4pPr>
              <a:spcBef>
                <a:spcPts val="600"/>
              </a:spcBef>
              <a:defRPr sz="1400"/>
            </a:lvl4pPr>
            <a:lvl5pPr>
              <a:spcBef>
                <a:spcPts val="600"/>
              </a:spcBef>
              <a:defRPr sz="1400"/>
            </a:lvl5pPr>
          </a:lstStyle>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A9937BF-0F7D-4B29-B99C-DA452AA29E5A}" type="slidenum">
              <a:rPr lang="en-US"/>
              <a:pPr>
                <a:defRPr/>
              </a:pPr>
              <a:t>‹Nr.›</a:t>
            </a:fld>
            <a:endParaRPr lang="en-US" dirty="0"/>
          </a:p>
        </p:txBody>
      </p:sp>
    </p:spTree>
    <p:extLst>
      <p:ext uri="{BB962C8B-B14F-4D97-AF65-F5344CB8AC3E}">
        <p14:creationId xmlns:p14="http://schemas.microsoft.com/office/powerpoint/2010/main" val="362721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2CB010D-5780-4348-90F5-A3F5B9396993}" type="slidenum">
              <a:rPr lang="en-US"/>
              <a:pPr>
                <a:defRPr/>
              </a:pPr>
              <a:t>‹Nr.›</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BBA6337-D806-4B71-8C12-E514ED739F9A}" type="slidenum">
              <a:rPr lang="en-US"/>
              <a:pPr>
                <a:defRPr/>
              </a:pPr>
              <a:t>‹Nr.›</a:t>
            </a:fld>
            <a:endParaRPr lang="en-US" dirty="0"/>
          </a:p>
        </p:txBody>
      </p:sp>
    </p:spTree>
    <p:extLst>
      <p:ext uri="{BB962C8B-B14F-4D97-AF65-F5344CB8AC3E}">
        <p14:creationId xmlns:p14="http://schemas.microsoft.com/office/powerpoint/2010/main" val="3036779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54938B5-8027-4E03-B680-C00F9AC6EC92}" type="slidenum">
              <a:rPr lang="en-US"/>
              <a:pPr>
                <a:defRPr/>
              </a:pPr>
              <a:t>‹Nr.›</a:t>
            </a:fld>
            <a:endParaRPr lang="en-US" dirty="0"/>
          </a:p>
        </p:txBody>
      </p:sp>
    </p:spTree>
    <p:extLst>
      <p:ext uri="{BB962C8B-B14F-4D97-AF65-F5344CB8AC3E}">
        <p14:creationId xmlns:p14="http://schemas.microsoft.com/office/powerpoint/2010/main" val="3319840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7D4ED1E-23C0-4BC2-90DE-B23D07908829}" type="slidenum">
              <a:rPr lang="en-US"/>
              <a:pPr>
                <a:defRPr/>
              </a:pPr>
              <a:t>‹Nr.›</a:t>
            </a:fld>
            <a:endParaRPr lang="en-US" dirty="0"/>
          </a:p>
        </p:txBody>
      </p:sp>
    </p:spTree>
    <p:extLst>
      <p:ext uri="{BB962C8B-B14F-4D97-AF65-F5344CB8AC3E}">
        <p14:creationId xmlns:p14="http://schemas.microsoft.com/office/powerpoint/2010/main" val="2201162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B50BD62-A2C5-408E-900A-53A6DE6209AA}" type="slidenum">
              <a:rPr lang="en-US"/>
              <a:pPr>
                <a:defRPr/>
              </a:pPr>
              <a:t>‹Nr.›</a:t>
            </a:fld>
            <a:endParaRPr lang="en-US" dirty="0"/>
          </a:p>
        </p:txBody>
      </p:sp>
    </p:spTree>
    <p:extLst>
      <p:ext uri="{BB962C8B-B14F-4D97-AF65-F5344CB8AC3E}">
        <p14:creationId xmlns:p14="http://schemas.microsoft.com/office/powerpoint/2010/main" val="731525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4B11B2F-9760-48FD-A554-B14DD006610D}" type="slidenum">
              <a:rPr lang="en-US"/>
              <a:pPr>
                <a:defRPr/>
              </a:pPr>
              <a:t>‹Nr.›</a:t>
            </a:fld>
            <a:endParaRPr lang="en-US" dirty="0"/>
          </a:p>
        </p:txBody>
      </p:sp>
    </p:spTree>
    <p:extLst>
      <p:ext uri="{BB962C8B-B14F-4D97-AF65-F5344CB8AC3E}">
        <p14:creationId xmlns:p14="http://schemas.microsoft.com/office/powerpoint/2010/main" val="294340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8AC4A2B-DF6A-4D22-BC09-F62819DAA512}" type="slidenum">
              <a:rPr lang="en-US"/>
              <a:pPr>
                <a:defRPr/>
              </a:pPr>
              <a:t>‹Nr.›</a:t>
            </a:fld>
            <a:endParaRPr lang="en-US" dirty="0"/>
          </a:p>
        </p:txBody>
      </p:sp>
    </p:spTree>
    <p:extLst>
      <p:ext uri="{BB962C8B-B14F-4D97-AF65-F5344CB8AC3E}">
        <p14:creationId xmlns:p14="http://schemas.microsoft.com/office/powerpoint/2010/main" val="4091094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C176DE0-B0AF-4725-8513-4B3D29858BC7}" type="slidenum">
              <a:rPr lang="en-US"/>
              <a:pPr>
                <a:defRPr/>
              </a:pPr>
              <a:t>‹Nr.›</a:t>
            </a:fld>
            <a:endParaRPr lang="en-US" dirty="0"/>
          </a:p>
        </p:txBody>
      </p:sp>
    </p:spTree>
    <p:extLst>
      <p:ext uri="{BB962C8B-B14F-4D97-AF65-F5344CB8AC3E}">
        <p14:creationId xmlns:p14="http://schemas.microsoft.com/office/powerpoint/2010/main" val="262094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196B83C-0FAC-4B21-B57C-3EA4B32F777B}" type="slidenum">
              <a:rPr lang="en-US"/>
              <a:pPr>
                <a:defRPr/>
              </a:pPr>
              <a:t>‹Nr.›</a:t>
            </a:fld>
            <a:endParaRPr lang="en-US" dirty="0"/>
          </a:p>
        </p:txBody>
      </p:sp>
    </p:spTree>
    <p:extLst>
      <p:ext uri="{BB962C8B-B14F-4D97-AF65-F5344CB8AC3E}">
        <p14:creationId xmlns:p14="http://schemas.microsoft.com/office/powerpoint/2010/main" val="1781218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820B73C-53F0-4255-B89C-3956A96A8254}" type="slidenum">
              <a:rPr lang="en-US"/>
              <a:pPr>
                <a:defRPr/>
              </a:pPr>
              <a:t>‹Nr.›</a:t>
            </a:fld>
            <a:endParaRPr lang="en-US" dirty="0"/>
          </a:p>
        </p:txBody>
      </p:sp>
    </p:spTree>
    <p:extLst>
      <p:ext uri="{BB962C8B-B14F-4D97-AF65-F5344CB8AC3E}">
        <p14:creationId xmlns:p14="http://schemas.microsoft.com/office/powerpoint/2010/main" val="372393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12E88D30-F5BE-49C0-BBB6-DCF95F0BEBB2}"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A18134C-AAC1-4400-B79B-4B49D00C8BB9}"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D1AC964-8F63-44FE-A871-013D3EF86508}"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035322C-017D-4433-A915-B1F269A57ED4}"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0.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11.jpeg"/><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18"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4.jpeg"/><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18" Type="http://schemas.openxmlformats.org/officeDocument/2006/relationships/image" Target="../media/image1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jpeg"/><Relationship Id="rId2" Type="http://schemas.openxmlformats.org/officeDocument/2006/relationships/slideLayout" Target="../slideLayouts/slideLayout37.xml"/><Relationship Id="rId16"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17" Type="http://schemas.openxmlformats.org/officeDocument/2006/relationships/image" Target="../media/image5.jpeg"/><Relationship Id="rId2" Type="http://schemas.openxmlformats.org/officeDocument/2006/relationships/slideLayout" Target="../slideLayouts/slideLayout49.xml"/><Relationship Id="rId16" Type="http://schemas.openxmlformats.org/officeDocument/2006/relationships/image" Target="../media/image4.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3.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61442" name="Rectangle 2"/>
          <p:cNvSpPr>
            <a:spLocks noChangeArrowheads="1"/>
          </p:cNvSpPr>
          <p:nvPr userDrawn="1"/>
        </p:nvSpPr>
        <p:spPr bwMode="ltGray">
          <a:xfrm>
            <a:off x="3581400" y="0"/>
            <a:ext cx="5562600" cy="1143000"/>
          </a:xfrm>
          <a:prstGeom prst="rect">
            <a:avLst/>
          </a:prstGeom>
          <a:solidFill>
            <a:srgbClr val="CE7019"/>
          </a:solidFill>
          <a:ln w="9525">
            <a:noFill/>
            <a:miter lim="800000"/>
            <a:headEnd/>
            <a:tailEnd/>
          </a:ln>
          <a:effectLst/>
        </p:spPr>
        <p:txBody>
          <a:bodyPr wrap="none" anchor="ctr"/>
          <a:lstStyle/>
          <a:p>
            <a:pPr algn="ctr">
              <a:defRPr/>
            </a:pPr>
            <a:endParaRPr lang="fr-FR" sz="1800" dirty="0">
              <a:solidFill>
                <a:schemeClr val="bg1"/>
              </a:solidFill>
            </a:endParaRPr>
          </a:p>
        </p:txBody>
      </p:sp>
      <p:sp>
        <p:nvSpPr>
          <p:cNvPr id="1027" name="Rectangle 7"/>
          <p:cNvSpPr>
            <a:spLocks noGrp="1" noChangeArrowheads="1"/>
          </p:cNvSpPr>
          <p:nvPr>
            <p:ph type="title"/>
          </p:nvPr>
        </p:nvSpPr>
        <p:spPr bwMode="auto">
          <a:xfrm>
            <a:off x="3657600" y="228600"/>
            <a:ext cx="533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457200" y="1219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9" name="Rectangle 9"/>
          <p:cNvSpPr>
            <a:spLocks noGrp="1" noChangeArrowheads="1"/>
          </p:cNvSpPr>
          <p:nvPr>
            <p:ph type="dt" sz="half" idx="2"/>
          </p:nvPr>
        </p:nvSpPr>
        <p:spPr bwMode="auto">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77777"/>
                </a:solidFill>
              </a:defRPr>
            </a:lvl1pPr>
          </a:lstStyle>
          <a:p>
            <a:pPr>
              <a:defRPr/>
            </a:pPr>
            <a:endParaRPr lang="en-US"/>
          </a:p>
        </p:txBody>
      </p:sp>
      <p:sp>
        <p:nvSpPr>
          <p:cNvPr id="61450" name="Rectangle 10"/>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77777"/>
                </a:solidFill>
              </a:defRPr>
            </a:lvl1pPr>
          </a:lstStyle>
          <a:p>
            <a:pPr>
              <a:defRPr/>
            </a:pPr>
            <a:endParaRPr lang="en-US"/>
          </a:p>
        </p:txBody>
      </p:sp>
      <p:sp>
        <p:nvSpPr>
          <p:cNvPr id="61451" name="Rectangle 11"/>
          <p:cNvSpPr>
            <a:spLocks noGrp="1" noChangeArrowheads="1"/>
          </p:cNvSpPr>
          <p:nvPr>
            <p:ph type="sldNum" sz="quarter" idx="4"/>
          </p:nvPr>
        </p:nvSpPr>
        <p:spPr bwMode="auto">
          <a:xfrm>
            <a:off x="7010400" y="67056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777777"/>
                </a:solidFill>
              </a:defRPr>
            </a:lvl1pPr>
          </a:lstStyle>
          <a:p>
            <a:pPr>
              <a:defRPr/>
            </a:pPr>
            <a:fld id="{1A090E91-622C-47B4-B50D-2C90B6CF7A84}" type="slidenum">
              <a:rPr lang="en-US"/>
              <a:pPr>
                <a:defRPr/>
              </a:pPr>
              <a:t>‹Nr.›</a:t>
            </a:fld>
            <a:endParaRPr lang="en-US" dirty="0"/>
          </a:p>
        </p:txBody>
      </p:sp>
      <p:pic>
        <p:nvPicPr>
          <p:cNvPr id="1032" name="Picture 13" descr="mirion_rgb_hi_res"/>
          <p:cNvPicPr>
            <a:picLocks noChangeAspect="1" noChangeArrowheads="1"/>
          </p:cNvPicPr>
          <p:nvPr/>
        </p:nvPicPr>
        <p:blipFill>
          <a:blip r:embed="rId13" cstate="print"/>
          <a:srcRect/>
          <a:stretch>
            <a:fillRect/>
          </a:stretch>
        </p:blipFill>
        <p:spPr bwMode="auto">
          <a:xfrm>
            <a:off x="5257800" y="6096000"/>
            <a:ext cx="1828800" cy="609600"/>
          </a:xfrm>
          <a:prstGeom prst="rect">
            <a:avLst/>
          </a:prstGeom>
          <a:noFill/>
          <a:ln w="9525">
            <a:noFill/>
            <a:miter lim="800000"/>
            <a:headEnd/>
            <a:tailEnd/>
          </a:ln>
        </p:spPr>
      </p:pic>
      <p:sp>
        <p:nvSpPr>
          <p:cNvPr id="61454" name="Line 14"/>
          <p:cNvSpPr>
            <a:spLocks noChangeShapeType="1"/>
          </p:cNvSpPr>
          <p:nvPr/>
        </p:nvSpPr>
        <p:spPr bwMode="auto">
          <a:xfrm>
            <a:off x="0" y="6096000"/>
            <a:ext cx="9144000" cy="0"/>
          </a:xfrm>
          <a:prstGeom prst="line">
            <a:avLst/>
          </a:prstGeom>
          <a:noFill/>
          <a:ln w="38100">
            <a:solidFill>
              <a:srgbClr val="CE7019"/>
            </a:solidFill>
            <a:round/>
            <a:headEnd/>
            <a:tailEnd/>
          </a:ln>
          <a:effectLst/>
        </p:spPr>
        <p:txBody>
          <a:bodyPr/>
          <a:lstStyle/>
          <a:p>
            <a:pPr>
              <a:defRPr/>
            </a:pPr>
            <a:endParaRPr lang="en-US" dirty="0"/>
          </a:p>
        </p:txBody>
      </p:sp>
      <p:sp>
        <p:nvSpPr>
          <p:cNvPr id="61455" name="Text Box 15"/>
          <p:cNvSpPr txBox="1">
            <a:spLocks noChangeArrowheads="1"/>
          </p:cNvSpPr>
          <p:nvPr/>
        </p:nvSpPr>
        <p:spPr bwMode="auto">
          <a:xfrm>
            <a:off x="7010400" y="6248400"/>
            <a:ext cx="1828800" cy="365125"/>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30494C"/>
                </a:solidFill>
              </a:rPr>
              <a:t>Radiation Monitoring Systems Division</a:t>
            </a:r>
          </a:p>
        </p:txBody>
      </p:sp>
      <p:grpSp>
        <p:nvGrpSpPr>
          <p:cNvPr id="1035" name="Group 17"/>
          <p:cNvGrpSpPr>
            <a:grpSpLocks/>
          </p:cNvGrpSpPr>
          <p:nvPr userDrawn="1"/>
        </p:nvGrpSpPr>
        <p:grpSpPr bwMode="auto">
          <a:xfrm>
            <a:off x="0" y="0"/>
            <a:ext cx="3581400" cy="1143000"/>
            <a:chOff x="0" y="0"/>
            <a:chExt cx="4512" cy="1392"/>
          </a:xfrm>
        </p:grpSpPr>
        <p:pic>
          <p:nvPicPr>
            <p:cNvPr id="1037" name="Picture 18" descr="42-15483600"/>
            <p:cNvPicPr>
              <a:picLocks noChangeAspect="1" noChangeArrowheads="1"/>
            </p:cNvPicPr>
            <p:nvPr userDrawn="1"/>
          </p:nvPicPr>
          <p:blipFill>
            <a:blip r:embed="rId14" cstate="print"/>
            <a:srcRect r="5418"/>
            <a:stretch>
              <a:fillRect/>
            </a:stretch>
          </p:blipFill>
          <p:spPr bwMode="auto">
            <a:xfrm>
              <a:off x="3360" y="0"/>
              <a:ext cx="1152" cy="1392"/>
            </a:xfrm>
            <a:prstGeom prst="rect">
              <a:avLst/>
            </a:prstGeom>
            <a:noFill/>
            <a:ln w="9525">
              <a:noFill/>
              <a:miter lim="800000"/>
              <a:headEnd/>
              <a:tailEnd/>
            </a:ln>
          </p:spPr>
        </p:pic>
        <p:pic>
          <p:nvPicPr>
            <p:cNvPr id="1038" name="Picture 19" descr="pptperson"/>
            <p:cNvPicPr>
              <a:picLocks noChangeAspect="1" noChangeArrowheads="1"/>
            </p:cNvPicPr>
            <p:nvPr userDrawn="1"/>
          </p:nvPicPr>
          <p:blipFill>
            <a:blip r:embed="rId15" cstate="print"/>
            <a:srcRect/>
            <a:stretch>
              <a:fillRect/>
            </a:stretch>
          </p:blipFill>
          <p:spPr bwMode="auto">
            <a:xfrm>
              <a:off x="0" y="0"/>
              <a:ext cx="1285" cy="1392"/>
            </a:xfrm>
            <a:prstGeom prst="rect">
              <a:avLst/>
            </a:prstGeom>
            <a:noFill/>
            <a:ln w="9525">
              <a:noFill/>
              <a:miter lim="800000"/>
              <a:headEnd/>
              <a:tailEnd/>
            </a:ln>
          </p:spPr>
        </p:pic>
        <p:pic>
          <p:nvPicPr>
            <p:cNvPr id="1039" name="Picture 20" descr="pptnuclearpci"/>
            <p:cNvPicPr>
              <a:picLocks noChangeAspect="1" noChangeArrowheads="1"/>
            </p:cNvPicPr>
            <p:nvPr userDrawn="1"/>
          </p:nvPicPr>
          <p:blipFill>
            <a:blip r:embed="rId16" cstate="print"/>
            <a:srcRect/>
            <a:stretch>
              <a:fillRect/>
            </a:stretch>
          </p:blipFill>
          <p:spPr bwMode="auto">
            <a:xfrm>
              <a:off x="1200" y="0"/>
              <a:ext cx="1105" cy="1392"/>
            </a:xfrm>
            <a:prstGeom prst="rect">
              <a:avLst/>
            </a:prstGeom>
            <a:noFill/>
            <a:ln w="9525">
              <a:noFill/>
              <a:miter lim="800000"/>
              <a:headEnd/>
              <a:tailEnd/>
            </a:ln>
          </p:spPr>
        </p:pic>
        <p:pic>
          <p:nvPicPr>
            <p:cNvPr id="1040" name="Picture 21" descr="ppthospital"/>
            <p:cNvPicPr>
              <a:picLocks noChangeAspect="1" noChangeArrowheads="1"/>
            </p:cNvPicPr>
            <p:nvPr userDrawn="1"/>
          </p:nvPicPr>
          <p:blipFill>
            <a:blip r:embed="rId17" cstate="print"/>
            <a:srcRect/>
            <a:stretch>
              <a:fillRect/>
            </a:stretch>
          </p:blipFill>
          <p:spPr bwMode="auto">
            <a:xfrm>
              <a:off x="2304" y="0"/>
              <a:ext cx="1131" cy="1392"/>
            </a:xfrm>
            <a:prstGeom prst="rect">
              <a:avLst/>
            </a:prstGeom>
            <a:noFill/>
            <a:ln w="9525">
              <a:noFill/>
              <a:miter lim="800000"/>
              <a:headEnd/>
              <a:tailEnd/>
            </a:ln>
          </p:spPr>
        </p:pic>
      </p:grpSp>
      <p:sp>
        <p:nvSpPr>
          <p:cNvPr id="61463" name="Text Box 23"/>
          <p:cNvSpPr txBox="1">
            <a:spLocks noChangeArrowheads="1"/>
          </p:cNvSpPr>
          <p:nvPr userDrawn="1"/>
        </p:nvSpPr>
        <p:spPr bwMode="auto">
          <a:xfrm>
            <a:off x="152400" y="6172200"/>
            <a:ext cx="4495800" cy="433388"/>
          </a:xfrm>
          <a:prstGeom prst="rect">
            <a:avLst/>
          </a:prstGeom>
          <a:noFill/>
          <a:ln w="9525">
            <a:noFill/>
            <a:miter lim="800000"/>
            <a:headEnd/>
            <a:tailEnd/>
          </a:ln>
          <a:effectLst/>
        </p:spPr>
        <p:txBody>
          <a:bodyPr>
            <a:spAutoFit/>
          </a:bodyPr>
          <a:lstStyle/>
          <a:p>
            <a:pPr>
              <a:spcBef>
                <a:spcPct val="50000"/>
              </a:spcBef>
              <a:defRPr/>
            </a:pPr>
            <a:r>
              <a:rPr lang="en-US" sz="900" dirty="0">
                <a:solidFill>
                  <a:srgbClr val="333333"/>
                </a:solidFill>
              </a:rPr>
              <a:t>Mirion offers an array of solutions and services for managing radiological hazards.</a:t>
            </a:r>
          </a:p>
          <a:p>
            <a:pPr>
              <a:spcBef>
                <a:spcPct val="50000"/>
              </a:spcBef>
              <a:defRPr/>
            </a:pPr>
            <a:r>
              <a:rPr lang="en-US" sz="900" dirty="0">
                <a:solidFill>
                  <a:srgbClr val="333333"/>
                </a:solidFill>
              </a:rPr>
              <a:t>Learn more at: </a:t>
            </a:r>
            <a:r>
              <a:rPr lang="en-US" sz="900" b="1" dirty="0">
                <a:solidFill>
                  <a:srgbClr val="333333"/>
                </a:solidFill>
              </a:rPr>
              <a:t>www.mirion.com</a:t>
            </a:r>
          </a:p>
        </p:txBody>
      </p:sp>
    </p:spTree>
  </p:cSld>
  <p:clrMap bg1="lt1" tx1="dk1" bg2="lt2" tx2="dk2" accent1="accent1" accent2="accent2" accent3="accent3" accent4="accent4" accent5="accent5" accent6="accent6" hlink="hlink" folHlink="folHlink"/>
  <p:sldLayoutIdLst>
    <p:sldLayoutId id="2147483857"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333333"/>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10B0635B-1CB3-413D-99D1-5FEF446DCFEC}" type="datetimeFigureOut">
              <a:rPr lang="en-US"/>
              <a:pPr>
                <a:defRPr/>
              </a:pPr>
              <a:t>9/26/2013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DA65E29-47E8-4E4F-A2F0-B0B71F04B90F}"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5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61442" name="Rectangle 2"/>
          <p:cNvSpPr>
            <a:spLocks noChangeArrowheads="1"/>
          </p:cNvSpPr>
          <p:nvPr userDrawn="1"/>
        </p:nvSpPr>
        <p:spPr bwMode="ltGray">
          <a:xfrm>
            <a:off x="3581400" y="0"/>
            <a:ext cx="5562600" cy="1143000"/>
          </a:xfrm>
          <a:prstGeom prst="rect">
            <a:avLst/>
          </a:prstGeom>
          <a:solidFill>
            <a:srgbClr val="CE7019"/>
          </a:solidFill>
          <a:ln w="9525">
            <a:noFill/>
            <a:miter lim="800000"/>
            <a:headEnd/>
            <a:tailEnd/>
          </a:ln>
          <a:effectLst/>
        </p:spPr>
        <p:txBody>
          <a:bodyPr wrap="none" anchor="ctr"/>
          <a:lstStyle/>
          <a:p>
            <a:pPr algn="ctr">
              <a:defRPr/>
            </a:pPr>
            <a:endParaRPr lang="fr-FR" sz="1800">
              <a:solidFill>
                <a:srgbClr val="FFFFFF"/>
              </a:solidFill>
            </a:endParaRPr>
          </a:p>
        </p:txBody>
      </p:sp>
      <p:sp>
        <p:nvSpPr>
          <p:cNvPr id="2051" name="Rectangle 7"/>
          <p:cNvSpPr>
            <a:spLocks noGrp="1" noChangeArrowheads="1"/>
          </p:cNvSpPr>
          <p:nvPr>
            <p:ph type="title"/>
          </p:nvPr>
        </p:nvSpPr>
        <p:spPr bwMode="auto">
          <a:xfrm>
            <a:off x="3657600" y="2286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8"/>
          <p:cNvSpPr>
            <a:spLocks noGrp="1" noChangeArrowheads="1"/>
          </p:cNvSpPr>
          <p:nvPr>
            <p:ph type="body" idx="1"/>
          </p:nvPr>
        </p:nvSpPr>
        <p:spPr bwMode="auto">
          <a:xfrm>
            <a:off x="457200" y="1219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9" name="Rectangle 9"/>
          <p:cNvSpPr>
            <a:spLocks noGrp="1" noChangeArrowheads="1"/>
          </p:cNvSpPr>
          <p:nvPr>
            <p:ph type="dt" sz="half" idx="2"/>
          </p:nvPr>
        </p:nvSpPr>
        <p:spPr bwMode="auto">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77777"/>
                </a:solidFill>
              </a:defRPr>
            </a:lvl1pPr>
          </a:lstStyle>
          <a:p>
            <a:pPr>
              <a:defRPr/>
            </a:pPr>
            <a:endParaRPr lang="en-US"/>
          </a:p>
        </p:txBody>
      </p:sp>
      <p:sp>
        <p:nvSpPr>
          <p:cNvPr id="61450" name="Rectangle 10"/>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77777"/>
                </a:solidFill>
              </a:defRPr>
            </a:lvl1pPr>
          </a:lstStyle>
          <a:p>
            <a:pPr>
              <a:defRPr/>
            </a:pPr>
            <a:endParaRPr lang="en-US"/>
          </a:p>
        </p:txBody>
      </p:sp>
      <p:sp>
        <p:nvSpPr>
          <p:cNvPr id="61451" name="Rectangle 11"/>
          <p:cNvSpPr>
            <a:spLocks noGrp="1" noChangeArrowheads="1"/>
          </p:cNvSpPr>
          <p:nvPr>
            <p:ph type="sldNum" sz="quarter" idx="4"/>
          </p:nvPr>
        </p:nvSpPr>
        <p:spPr bwMode="auto">
          <a:xfrm>
            <a:off x="7010400" y="67056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777777"/>
                </a:solidFill>
              </a:defRPr>
            </a:lvl1pPr>
          </a:lstStyle>
          <a:p>
            <a:pPr>
              <a:defRPr/>
            </a:pPr>
            <a:fld id="{B9976727-DB28-4CF2-AC66-3B3C42BFE907}" type="slidenum">
              <a:rPr lang="en-US"/>
              <a:pPr>
                <a:defRPr/>
              </a:pPr>
              <a:t>‹Nr.›</a:t>
            </a:fld>
            <a:endParaRPr lang="en-US"/>
          </a:p>
        </p:txBody>
      </p:sp>
      <p:pic>
        <p:nvPicPr>
          <p:cNvPr id="2056" name="Picture 13" descr="mirion_rgb_hi_re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7800" y="60960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Line 14"/>
          <p:cNvSpPr>
            <a:spLocks noChangeShapeType="1"/>
          </p:cNvSpPr>
          <p:nvPr/>
        </p:nvSpPr>
        <p:spPr bwMode="auto">
          <a:xfrm>
            <a:off x="0" y="6096000"/>
            <a:ext cx="9144000" cy="0"/>
          </a:xfrm>
          <a:prstGeom prst="line">
            <a:avLst/>
          </a:prstGeom>
          <a:noFill/>
          <a:ln w="38100">
            <a:solidFill>
              <a:srgbClr val="CE7019"/>
            </a:solidFill>
            <a:round/>
            <a:headEnd/>
            <a:tailEnd/>
          </a:ln>
          <a:effectLst/>
        </p:spPr>
        <p:txBody>
          <a:bodyPr/>
          <a:lstStyle/>
          <a:p>
            <a:pPr>
              <a:defRPr/>
            </a:pPr>
            <a:endParaRPr lang="fr-FR" sz="1800">
              <a:solidFill>
                <a:srgbClr val="292929"/>
              </a:solidFill>
            </a:endParaRPr>
          </a:p>
        </p:txBody>
      </p:sp>
      <p:sp>
        <p:nvSpPr>
          <p:cNvPr id="61455" name="Text Box 15"/>
          <p:cNvSpPr txBox="1">
            <a:spLocks noChangeArrowheads="1"/>
          </p:cNvSpPr>
          <p:nvPr/>
        </p:nvSpPr>
        <p:spPr bwMode="auto">
          <a:xfrm>
            <a:off x="7010400" y="6248400"/>
            <a:ext cx="1828800" cy="365125"/>
          </a:xfrm>
          <a:prstGeom prst="rect">
            <a:avLst/>
          </a:prstGeom>
          <a:noFill/>
          <a:ln w="9525">
            <a:noFill/>
            <a:miter lim="800000"/>
            <a:headEnd/>
            <a:tailEnd/>
          </a:ln>
          <a:effectLst/>
        </p:spPr>
        <p:txBody>
          <a:bodyPr>
            <a:spAutoFit/>
          </a:bodyPr>
          <a:lstStyle/>
          <a:p>
            <a:pPr>
              <a:spcBef>
                <a:spcPct val="50000"/>
              </a:spcBef>
              <a:defRPr/>
            </a:pPr>
            <a:r>
              <a:rPr lang="en-US" sz="900" b="1">
                <a:solidFill>
                  <a:srgbClr val="30494C"/>
                </a:solidFill>
              </a:rPr>
              <a:t>Radiation Monitoring Systems Division</a:t>
            </a:r>
          </a:p>
        </p:txBody>
      </p:sp>
      <p:grpSp>
        <p:nvGrpSpPr>
          <p:cNvPr id="2059" name="Group 17"/>
          <p:cNvGrpSpPr>
            <a:grpSpLocks/>
          </p:cNvGrpSpPr>
          <p:nvPr userDrawn="1"/>
        </p:nvGrpSpPr>
        <p:grpSpPr bwMode="auto">
          <a:xfrm>
            <a:off x="0" y="0"/>
            <a:ext cx="3581400" cy="1143000"/>
            <a:chOff x="0" y="0"/>
            <a:chExt cx="4512" cy="1392"/>
          </a:xfrm>
        </p:grpSpPr>
        <p:pic>
          <p:nvPicPr>
            <p:cNvPr id="2061" name="Picture 18" descr="42-15483600"/>
            <p:cNvPicPr>
              <a:picLocks noChangeAspect="1" noChangeArrowheads="1"/>
            </p:cNvPicPr>
            <p:nvPr userDrawn="1"/>
          </p:nvPicPr>
          <p:blipFill>
            <a:blip r:embed="rId14">
              <a:extLst>
                <a:ext uri="{28A0092B-C50C-407E-A947-70E740481C1C}">
                  <a14:useLocalDpi xmlns:a14="http://schemas.microsoft.com/office/drawing/2010/main" val="0"/>
                </a:ext>
              </a:extLst>
            </a:blip>
            <a:srcRect r="5418"/>
            <a:stretch>
              <a:fillRect/>
            </a:stretch>
          </p:blipFill>
          <p:spPr bwMode="auto">
            <a:xfrm>
              <a:off x="3360" y="0"/>
              <a:ext cx="11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9" descr="pptperso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8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pptnuclearpci"/>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00" y="0"/>
              <a:ext cx="110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1" descr="ppthospita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304" y="0"/>
              <a:ext cx="113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63" name="Text Box 23"/>
          <p:cNvSpPr txBox="1">
            <a:spLocks noChangeArrowheads="1"/>
          </p:cNvSpPr>
          <p:nvPr userDrawn="1"/>
        </p:nvSpPr>
        <p:spPr bwMode="auto">
          <a:xfrm>
            <a:off x="152400" y="6172200"/>
            <a:ext cx="4495800" cy="433388"/>
          </a:xfrm>
          <a:prstGeom prst="rect">
            <a:avLst/>
          </a:prstGeom>
          <a:noFill/>
          <a:ln w="9525">
            <a:noFill/>
            <a:miter lim="800000"/>
            <a:headEnd/>
            <a:tailEnd/>
          </a:ln>
          <a:effectLst/>
        </p:spPr>
        <p:txBody>
          <a:bodyPr>
            <a:spAutoFit/>
          </a:bodyPr>
          <a:lstStyle/>
          <a:p>
            <a:pPr>
              <a:spcBef>
                <a:spcPct val="50000"/>
              </a:spcBef>
              <a:defRPr/>
            </a:pPr>
            <a:r>
              <a:rPr lang="en-US" sz="900">
                <a:solidFill>
                  <a:srgbClr val="333333"/>
                </a:solidFill>
              </a:rPr>
              <a:t>Mirion offers an array of solutions and services for managing radiological hazards.</a:t>
            </a:r>
          </a:p>
          <a:p>
            <a:pPr>
              <a:spcBef>
                <a:spcPct val="50000"/>
              </a:spcBef>
              <a:defRPr/>
            </a:pPr>
            <a:r>
              <a:rPr lang="en-US" sz="900">
                <a:solidFill>
                  <a:srgbClr val="333333"/>
                </a:solidFill>
              </a:rPr>
              <a:t>Learn more at: </a:t>
            </a:r>
            <a:r>
              <a:rPr lang="en-US" sz="900" b="1">
                <a:solidFill>
                  <a:srgbClr val="333333"/>
                </a:solidFill>
              </a:rPr>
              <a:t>www.mirion.com</a:t>
            </a:r>
          </a:p>
        </p:txBody>
      </p:sp>
    </p:spTree>
    <p:extLst>
      <p:ext uri="{BB962C8B-B14F-4D97-AF65-F5344CB8AC3E}">
        <p14:creationId xmlns:p14="http://schemas.microsoft.com/office/powerpoint/2010/main" val="2374257337"/>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333333"/>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pic>
        <p:nvPicPr>
          <p:cNvPr id="1026" name="Picture 30" descr="mirion_rgb_hi_re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57800" y="60960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Rectangle 14"/>
          <p:cNvSpPr>
            <a:spLocks noChangeArrowheads="1"/>
          </p:cNvSpPr>
          <p:nvPr userDrawn="1"/>
        </p:nvSpPr>
        <p:spPr bwMode="ltGray">
          <a:xfrm>
            <a:off x="3581400" y="0"/>
            <a:ext cx="5562600" cy="1143000"/>
          </a:xfrm>
          <a:prstGeom prst="rect">
            <a:avLst/>
          </a:prstGeom>
          <a:solidFill>
            <a:srgbClr val="CE7019"/>
          </a:solidFill>
          <a:ln w="9525">
            <a:noFill/>
            <a:miter lim="800000"/>
            <a:headEnd/>
            <a:tailEnd/>
          </a:ln>
          <a:effectLst/>
        </p:spPr>
        <p:txBody>
          <a:bodyPr wrap="none" anchor="ctr"/>
          <a:lstStyle/>
          <a:p>
            <a:pPr algn="ctr">
              <a:defRPr/>
            </a:pPr>
            <a:endParaRPr lang="fr-FR" sz="1800">
              <a:solidFill>
                <a:srgbClr val="FFFFFF"/>
              </a:solidFill>
            </a:endParaRPr>
          </a:p>
        </p:txBody>
      </p:sp>
      <p:sp>
        <p:nvSpPr>
          <p:cNvPr id="1028" name="Rectangle 5"/>
          <p:cNvSpPr>
            <a:spLocks noGrp="1" noChangeArrowheads="1"/>
          </p:cNvSpPr>
          <p:nvPr>
            <p:ph type="title"/>
          </p:nvPr>
        </p:nvSpPr>
        <p:spPr bwMode="auto">
          <a:xfrm>
            <a:off x="3657600" y="2286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219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5" name="Rectangle 7"/>
          <p:cNvSpPr>
            <a:spLocks noGrp="1" noChangeArrowheads="1"/>
          </p:cNvSpPr>
          <p:nvPr>
            <p:ph type="dt" sz="half" idx="2"/>
          </p:nvPr>
        </p:nvSpPr>
        <p:spPr bwMode="auto">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77777"/>
                </a:solidFill>
              </a:defRPr>
            </a:lvl1pPr>
          </a:lstStyle>
          <a:p>
            <a:pPr>
              <a:defRPr/>
            </a:pPr>
            <a:endParaRPr lang="en-US"/>
          </a:p>
        </p:txBody>
      </p:sp>
      <p:sp>
        <p:nvSpPr>
          <p:cNvPr id="48136" name="Rectangle 8"/>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77777"/>
                </a:solidFill>
              </a:defRPr>
            </a:lvl1pPr>
          </a:lstStyle>
          <a:p>
            <a:pPr>
              <a:defRPr/>
            </a:pPr>
            <a:endParaRPr lang="en-US"/>
          </a:p>
        </p:txBody>
      </p:sp>
      <p:sp>
        <p:nvSpPr>
          <p:cNvPr id="48137" name="Rectangle 9"/>
          <p:cNvSpPr>
            <a:spLocks noGrp="1" noChangeArrowheads="1"/>
          </p:cNvSpPr>
          <p:nvPr>
            <p:ph type="sldNum" sz="quarter" idx="4"/>
          </p:nvPr>
        </p:nvSpPr>
        <p:spPr bwMode="auto">
          <a:xfrm>
            <a:off x="7010400" y="67056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777777"/>
                </a:solidFill>
              </a:defRPr>
            </a:lvl1pPr>
          </a:lstStyle>
          <a:p>
            <a:pPr>
              <a:defRPr/>
            </a:pPr>
            <a:fld id="{1D2BA692-4059-4934-AD61-7B8CDB694C8A}" type="slidenum">
              <a:rPr lang="en-US"/>
              <a:pPr>
                <a:defRPr/>
              </a:pPr>
              <a:t>‹Nr.›</a:t>
            </a:fld>
            <a:endParaRPr lang="en-US"/>
          </a:p>
        </p:txBody>
      </p:sp>
      <p:sp>
        <p:nvSpPr>
          <p:cNvPr id="48138" name="Text Box 10"/>
          <p:cNvSpPr txBox="1">
            <a:spLocks noChangeArrowheads="1"/>
          </p:cNvSpPr>
          <p:nvPr/>
        </p:nvSpPr>
        <p:spPr bwMode="auto">
          <a:xfrm>
            <a:off x="152400" y="6172200"/>
            <a:ext cx="4495800" cy="433388"/>
          </a:xfrm>
          <a:prstGeom prst="rect">
            <a:avLst/>
          </a:prstGeom>
          <a:noFill/>
          <a:ln w="9525">
            <a:noFill/>
            <a:miter lim="800000"/>
            <a:headEnd/>
            <a:tailEnd/>
          </a:ln>
          <a:effectLst/>
        </p:spPr>
        <p:txBody>
          <a:bodyPr>
            <a:spAutoFit/>
          </a:bodyPr>
          <a:lstStyle/>
          <a:p>
            <a:pPr>
              <a:spcBef>
                <a:spcPct val="50000"/>
              </a:spcBef>
              <a:defRPr/>
            </a:pPr>
            <a:r>
              <a:rPr lang="en-US" sz="900">
                <a:solidFill>
                  <a:srgbClr val="333333"/>
                </a:solidFill>
              </a:rPr>
              <a:t>Mirion offers an array of solutions and services for managing radiological hazards.</a:t>
            </a:r>
          </a:p>
          <a:p>
            <a:pPr>
              <a:spcBef>
                <a:spcPct val="50000"/>
              </a:spcBef>
              <a:defRPr/>
            </a:pPr>
            <a:r>
              <a:rPr lang="en-US" sz="900">
                <a:solidFill>
                  <a:srgbClr val="333333"/>
                </a:solidFill>
              </a:rPr>
              <a:t>Learn more at: </a:t>
            </a:r>
            <a:r>
              <a:rPr lang="en-US" sz="900" b="1">
                <a:solidFill>
                  <a:srgbClr val="333333"/>
                </a:solidFill>
              </a:rPr>
              <a:t>www.mirion.com</a:t>
            </a:r>
          </a:p>
        </p:txBody>
      </p:sp>
      <p:sp>
        <p:nvSpPr>
          <p:cNvPr id="48140" name="Line 12"/>
          <p:cNvSpPr>
            <a:spLocks noChangeShapeType="1"/>
          </p:cNvSpPr>
          <p:nvPr/>
        </p:nvSpPr>
        <p:spPr bwMode="auto">
          <a:xfrm>
            <a:off x="0" y="6096000"/>
            <a:ext cx="9144000" cy="0"/>
          </a:xfrm>
          <a:prstGeom prst="line">
            <a:avLst/>
          </a:prstGeom>
          <a:noFill/>
          <a:ln w="38100">
            <a:solidFill>
              <a:srgbClr val="CE7019"/>
            </a:solidFill>
            <a:round/>
            <a:headEnd/>
            <a:tailEnd/>
          </a:ln>
          <a:effectLst/>
        </p:spPr>
        <p:txBody>
          <a:bodyPr/>
          <a:lstStyle/>
          <a:p>
            <a:pPr>
              <a:defRPr/>
            </a:pPr>
            <a:endParaRPr lang="fr-FR" sz="1800">
              <a:solidFill>
                <a:srgbClr val="292929"/>
              </a:solidFill>
            </a:endParaRPr>
          </a:p>
        </p:txBody>
      </p:sp>
      <p:grpSp>
        <p:nvGrpSpPr>
          <p:cNvPr id="1035" name="Group 25"/>
          <p:cNvGrpSpPr>
            <a:grpSpLocks/>
          </p:cNvGrpSpPr>
          <p:nvPr userDrawn="1"/>
        </p:nvGrpSpPr>
        <p:grpSpPr bwMode="auto">
          <a:xfrm>
            <a:off x="0" y="0"/>
            <a:ext cx="3581400" cy="1143000"/>
            <a:chOff x="0" y="0"/>
            <a:chExt cx="4512" cy="1392"/>
          </a:xfrm>
        </p:grpSpPr>
        <p:pic>
          <p:nvPicPr>
            <p:cNvPr id="1037" name="Picture 26" descr="42-15483600"/>
            <p:cNvPicPr>
              <a:picLocks noChangeAspect="1" noChangeArrowheads="1"/>
            </p:cNvPicPr>
            <p:nvPr userDrawn="1"/>
          </p:nvPicPr>
          <p:blipFill>
            <a:blip r:embed="rId15">
              <a:extLst>
                <a:ext uri="{28A0092B-C50C-407E-A947-70E740481C1C}">
                  <a14:useLocalDpi xmlns:a14="http://schemas.microsoft.com/office/drawing/2010/main" val="0"/>
                </a:ext>
              </a:extLst>
            </a:blip>
            <a:srcRect r="5418"/>
            <a:stretch>
              <a:fillRect/>
            </a:stretch>
          </p:blipFill>
          <p:spPr bwMode="auto">
            <a:xfrm>
              <a:off x="3360" y="0"/>
              <a:ext cx="11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7" descr="pptperson"/>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8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28" descr="pptnuclearpci"/>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00" y="0"/>
              <a:ext cx="110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9" descr="ppthospita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304" y="0"/>
              <a:ext cx="113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9" name="Text Box 31"/>
          <p:cNvSpPr txBox="1">
            <a:spLocks noChangeArrowheads="1"/>
          </p:cNvSpPr>
          <p:nvPr userDrawn="1"/>
        </p:nvSpPr>
        <p:spPr bwMode="auto">
          <a:xfrm>
            <a:off x="7010400" y="6248400"/>
            <a:ext cx="1828800" cy="365125"/>
          </a:xfrm>
          <a:prstGeom prst="rect">
            <a:avLst/>
          </a:prstGeom>
          <a:noFill/>
          <a:ln w="9525">
            <a:noFill/>
            <a:miter lim="800000"/>
            <a:headEnd/>
            <a:tailEnd/>
          </a:ln>
          <a:effectLst/>
        </p:spPr>
        <p:txBody>
          <a:bodyPr>
            <a:spAutoFit/>
          </a:bodyPr>
          <a:lstStyle/>
          <a:p>
            <a:pPr>
              <a:spcBef>
                <a:spcPct val="50000"/>
              </a:spcBef>
              <a:defRPr/>
            </a:pPr>
            <a:r>
              <a:rPr lang="en-US" sz="900" b="1">
                <a:solidFill>
                  <a:srgbClr val="30494C"/>
                </a:solidFill>
              </a:rPr>
              <a:t>Radiation Monitoring Systems Division</a:t>
            </a:r>
          </a:p>
        </p:txBody>
      </p:sp>
    </p:spTree>
    <p:extLst>
      <p:ext uri="{BB962C8B-B14F-4D97-AF65-F5344CB8AC3E}">
        <p14:creationId xmlns:p14="http://schemas.microsoft.com/office/powerpoint/2010/main" val="40122482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333333"/>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pic>
        <p:nvPicPr>
          <p:cNvPr id="1026" name="Picture 30" descr="mirion_rgb_hi_re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57800" y="60960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2" name="Rectangle 14"/>
          <p:cNvSpPr>
            <a:spLocks noChangeArrowheads="1"/>
          </p:cNvSpPr>
          <p:nvPr userDrawn="1"/>
        </p:nvSpPr>
        <p:spPr bwMode="ltGray">
          <a:xfrm>
            <a:off x="3581400" y="0"/>
            <a:ext cx="5562600" cy="1143000"/>
          </a:xfrm>
          <a:prstGeom prst="rect">
            <a:avLst/>
          </a:prstGeom>
          <a:solidFill>
            <a:srgbClr val="CE7019"/>
          </a:solidFill>
          <a:ln w="9525">
            <a:noFill/>
            <a:miter lim="800000"/>
            <a:headEnd/>
            <a:tailEnd/>
          </a:ln>
          <a:effectLst/>
        </p:spPr>
        <p:txBody>
          <a:bodyPr wrap="none" anchor="ctr"/>
          <a:lstStyle/>
          <a:p>
            <a:pPr algn="ctr">
              <a:defRPr/>
            </a:pPr>
            <a:endParaRPr lang="fr-FR" sz="1800">
              <a:solidFill>
                <a:srgbClr val="FFFFFF"/>
              </a:solidFill>
            </a:endParaRPr>
          </a:p>
        </p:txBody>
      </p:sp>
      <p:sp>
        <p:nvSpPr>
          <p:cNvPr id="1028" name="Rectangle 5"/>
          <p:cNvSpPr>
            <a:spLocks noGrp="1" noChangeArrowheads="1"/>
          </p:cNvSpPr>
          <p:nvPr>
            <p:ph type="title"/>
          </p:nvPr>
        </p:nvSpPr>
        <p:spPr bwMode="auto">
          <a:xfrm>
            <a:off x="3657600" y="2286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6"/>
          <p:cNvSpPr>
            <a:spLocks noGrp="1" noChangeArrowheads="1"/>
          </p:cNvSpPr>
          <p:nvPr>
            <p:ph type="body" idx="1"/>
          </p:nvPr>
        </p:nvSpPr>
        <p:spPr bwMode="auto">
          <a:xfrm>
            <a:off x="457200" y="1219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5" name="Rectangle 7"/>
          <p:cNvSpPr>
            <a:spLocks noGrp="1" noChangeArrowheads="1"/>
          </p:cNvSpPr>
          <p:nvPr>
            <p:ph type="dt" sz="half" idx="2"/>
          </p:nvPr>
        </p:nvSpPr>
        <p:spPr bwMode="auto">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77777"/>
                </a:solidFill>
                <a:latin typeface="Arial" charset="0"/>
              </a:defRPr>
            </a:lvl1pPr>
          </a:lstStyle>
          <a:p>
            <a:pPr>
              <a:defRPr/>
            </a:pPr>
            <a:endParaRPr lang="en-US"/>
          </a:p>
        </p:txBody>
      </p:sp>
      <p:sp>
        <p:nvSpPr>
          <p:cNvPr id="48136" name="Rectangle 8"/>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77777"/>
                </a:solidFill>
                <a:latin typeface="Arial" charset="0"/>
              </a:defRPr>
            </a:lvl1pPr>
          </a:lstStyle>
          <a:p>
            <a:pPr>
              <a:defRPr/>
            </a:pPr>
            <a:endParaRPr lang="en-US"/>
          </a:p>
        </p:txBody>
      </p:sp>
      <p:sp>
        <p:nvSpPr>
          <p:cNvPr id="48137" name="Rectangle 9"/>
          <p:cNvSpPr>
            <a:spLocks noGrp="1" noChangeArrowheads="1"/>
          </p:cNvSpPr>
          <p:nvPr>
            <p:ph type="sldNum" sz="quarter" idx="4"/>
          </p:nvPr>
        </p:nvSpPr>
        <p:spPr bwMode="auto">
          <a:xfrm>
            <a:off x="7010400" y="67056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777777"/>
                </a:solidFill>
                <a:latin typeface="Arial" charset="0"/>
              </a:defRPr>
            </a:lvl1pPr>
          </a:lstStyle>
          <a:p>
            <a:pPr>
              <a:defRPr/>
            </a:pPr>
            <a:fld id="{1291F620-6E5D-4B69-867C-475D4E4AA637}" type="slidenum">
              <a:rPr lang="en-US"/>
              <a:pPr>
                <a:defRPr/>
              </a:pPr>
              <a:t>‹Nr.›</a:t>
            </a:fld>
            <a:endParaRPr lang="en-US"/>
          </a:p>
        </p:txBody>
      </p:sp>
      <p:sp>
        <p:nvSpPr>
          <p:cNvPr id="48138" name="Text Box 10"/>
          <p:cNvSpPr txBox="1">
            <a:spLocks noChangeArrowheads="1"/>
          </p:cNvSpPr>
          <p:nvPr/>
        </p:nvSpPr>
        <p:spPr bwMode="auto">
          <a:xfrm>
            <a:off x="152400" y="6172200"/>
            <a:ext cx="4495800" cy="433388"/>
          </a:xfrm>
          <a:prstGeom prst="rect">
            <a:avLst/>
          </a:prstGeom>
          <a:noFill/>
          <a:ln w="9525">
            <a:noFill/>
            <a:miter lim="800000"/>
            <a:headEnd/>
            <a:tailEnd/>
          </a:ln>
          <a:effectLst/>
        </p:spPr>
        <p:txBody>
          <a:bodyPr>
            <a:spAutoFit/>
          </a:bodyPr>
          <a:lstStyle/>
          <a:p>
            <a:pPr>
              <a:spcBef>
                <a:spcPct val="50000"/>
              </a:spcBef>
              <a:defRPr/>
            </a:pPr>
            <a:r>
              <a:rPr lang="en-US" sz="900">
                <a:solidFill>
                  <a:srgbClr val="333333"/>
                </a:solidFill>
              </a:rPr>
              <a:t>Mirion offers an array of solutions and services for managing radiological hazards.</a:t>
            </a:r>
          </a:p>
          <a:p>
            <a:pPr>
              <a:spcBef>
                <a:spcPct val="50000"/>
              </a:spcBef>
              <a:defRPr/>
            </a:pPr>
            <a:r>
              <a:rPr lang="en-US" sz="900">
                <a:solidFill>
                  <a:srgbClr val="333333"/>
                </a:solidFill>
              </a:rPr>
              <a:t>Learn more at: </a:t>
            </a:r>
            <a:r>
              <a:rPr lang="en-US" sz="900" b="1">
                <a:solidFill>
                  <a:srgbClr val="333333"/>
                </a:solidFill>
              </a:rPr>
              <a:t>www.mirion.com</a:t>
            </a:r>
          </a:p>
        </p:txBody>
      </p:sp>
      <p:sp>
        <p:nvSpPr>
          <p:cNvPr id="48140" name="Line 12"/>
          <p:cNvSpPr>
            <a:spLocks noChangeShapeType="1"/>
          </p:cNvSpPr>
          <p:nvPr/>
        </p:nvSpPr>
        <p:spPr bwMode="auto">
          <a:xfrm>
            <a:off x="0" y="6096000"/>
            <a:ext cx="9144000" cy="0"/>
          </a:xfrm>
          <a:prstGeom prst="line">
            <a:avLst/>
          </a:prstGeom>
          <a:noFill/>
          <a:ln w="38100">
            <a:solidFill>
              <a:srgbClr val="CE7019"/>
            </a:solidFill>
            <a:round/>
            <a:headEnd/>
            <a:tailEnd/>
          </a:ln>
          <a:effectLst/>
        </p:spPr>
        <p:txBody>
          <a:bodyPr/>
          <a:lstStyle/>
          <a:p>
            <a:pPr>
              <a:defRPr/>
            </a:pPr>
            <a:endParaRPr lang="fr-FR" sz="1800">
              <a:solidFill>
                <a:srgbClr val="292929"/>
              </a:solidFill>
            </a:endParaRPr>
          </a:p>
        </p:txBody>
      </p:sp>
      <p:grpSp>
        <p:nvGrpSpPr>
          <p:cNvPr id="1035" name="Group 25"/>
          <p:cNvGrpSpPr>
            <a:grpSpLocks/>
          </p:cNvGrpSpPr>
          <p:nvPr userDrawn="1"/>
        </p:nvGrpSpPr>
        <p:grpSpPr bwMode="auto">
          <a:xfrm>
            <a:off x="0" y="0"/>
            <a:ext cx="3581400" cy="1143000"/>
            <a:chOff x="0" y="0"/>
            <a:chExt cx="4512" cy="1392"/>
          </a:xfrm>
        </p:grpSpPr>
        <p:pic>
          <p:nvPicPr>
            <p:cNvPr id="1037" name="Picture 26" descr="42-15483600"/>
            <p:cNvPicPr>
              <a:picLocks noChangeAspect="1" noChangeArrowheads="1"/>
            </p:cNvPicPr>
            <p:nvPr userDrawn="1"/>
          </p:nvPicPr>
          <p:blipFill>
            <a:blip r:embed="rId15">
              <a:extLst>
                <a:ext uri="{28A0092B-C50C-407E-A947-70E740481C1C}">
                  <a14:useLocalDpi xmlns:a14="http://schemas.microsoft.com/office/drawing/2010/main" val="0"/>
                </a:ext>
              </a:extLst>
            </a:blip>
            <a:srcRect r="5418"/>
            <a:stretch>
              <a:fillRect/>
            </a:stretch>
          </p:blipFill>
          <p:spPr bwMode="auto">
            <a:xfrm>
              <a:off x="3360" y="0"/>
              <a:ext cx="115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7" descr="pptperson"/>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128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28" descr="pptnuclearpci"/>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00" y="0"/>
              <a:ext cx="110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9" descr="ppthospita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304" y="0"/>
              <a:ext cx="113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9" name="Text Box 31"/>
          <p:cNvSpPr txBox="1">
            <a:spLocks noChangeArrowheads="1"/>
          </p:cNvSpPr>
          <p:nvPr userDrawn="1"/>
        </p:nvSpPr>
        <p:spPr bwMode="auto">
          <a:xfrm>
            <a:off x="7010400" y="6248400"/>
            <a:ext cx="1828800" cy="365125"/>
          </a:xfrm>
          <a:prstGeom prst="rect">
            <a:avLst/>
          </a:prstGeom>
          <a:noFill/>
          <a:ln w="9525">
            <a:noFill/>
            <a:miter lim="800000"/>
            <a:headEnd/>
            <a:tailEnd/>
          </a:ln>
          <a:effectLst/>
        </p:spPr>
        <p:txBody>
          <a:bodyPr>
            <a:spAutoFit/>
          </a:bodyPr>
          <a:lstStyle/>
          <a:p>
            <a:pPr>
              <a:spcBef>
                <a:spcPct val="50000"/>
              </a:spcBef>
              <a:defRPr/>
            </a:pPr>
            <a:r>
              <a:rPr lang="en-US" sz="900" b="1">
                <a:solidFill>
                  <a:srgbClr val="30494C"/>
                </a:solidFill>
              </a:rPr>
              <a:t>Radiation Monitoring Systems Division</a:t>
            </a:r>
          </a:p>
        </p:txBody>
      </p:sp>
    </p:spTree>
    <p:extLst>
      <p:ext uri="{BB962C8B-B14F-4D97-AF65-F5344CB8AC3E}">
        <p14:creationId xmlns:p14="http://schemas.microsoft.com/office/powerpoint/2010/main" val="324498643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333333"/>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61442" name="Rectangle 2"/>
          <p:cNvSpPr>
            <a:spLocks noChangeArrowheads="1"/>
          </p:cNvSpPr>
          <p:nvPr userDrawn="1"/>
        </p:nvSpPr>
        <p:spPr bwMode="ltGray">
          <a:xfrm>
            <a:off x="3581400" y="0"/>
            <a:ext cx="5562600" cy="1143000"/>
          </a:xfrm>
          <a:prstGeom prst="rect">
            <a:avLst/>
          </a:prstGeom>
          <a:solidFill>
            <a:srgbClr val="CE7019"/>
          </a:solidFill>
          <a:ln w="9525">
            <a:noFill/>
            <a:miter lim="800000"/>
            <a:headEnd/>
            <a:tailEnd/>
          </a:ln>
          <a:effectLst/>
        </p:spPr>
        <p:txBody>
          <a:bodyPr wrap="none" anchor="ctr"/>
          <a:lstStyle/>
          <a:p>
            <a:pPr algn="ctr">
              <a:defRPr/>
            </a:pPr>
            <a:endParaRPr lang="fr-FR" sz="1800" dirty="0">
              <a:solidFill>
                <a:srgbClr val="FFFFFF"/>
              </a:solidFill>
            </a:endParaRPr>
          </a:p>
        </p:txBody>
      </p:sp>
      <p:sp>
        <p:nvSpPr>
          <p:cNvPr id="1027" name="Rectangle 7"/>
          <p:cNvSpPr>
            <a:spLocks noGrp="1" noChangeArrowheads="1"/>
          </p:cNvSpPr>
          <p:nvPr>
            <p:ph type="title"/>
          </p:nvPr>
        </p:nvSpPr>
        <p:spPr bwMode="auto">
          <a:xfrm>
            <a:off x="3657600" y="228600"/>
            <a:ext cx="533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457200" y="1219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9" name="Rectangle 9"/>
          <p:cNvSpPr>
            <a:spLocks noGrp="1" noChangeArrowheads="1"/>
          </p:cNvSpPr>
          <p:nvPr>
            <p:ph type="dt" sz="half" idx="2"/>
          </p:nvPr>
        </p:nvSpPr>
        <p:spPr bwMode="auto">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77777"/>
                </a:solidFill>
              </a:defRPr>
            </a:lvl1pPr>
          </a:lstStyle>
          <a:p>
            <a:pPr>
              <a:defRPr/>
            </a:pPr>
            <a:endParaRPr lang="en-US"/>
          </a:p>
        </p:txBody>
      </p:sp>
      <p:sp>
        <p:nvSpPr>
          <p:cNvPr id="61450" name="Rectangle 10"/>
          <p:cNvSpPr>
            <a:spLocks noGrp="1" noChangeArrowheads="1"/>
          </p:cNvSpPr>
          <p:nvPr>
            <p:ph type="ftr" sz="quarter" idx="3"/>
          </p:nvPr>
        </p:nvSpPr>
        <p:spPr bwMode="auto">
          <a:xfrm>
            <a:off x="3124200" y="66135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77777"/>
                </a:solidFill>
              </a:defRPr>
            </a:lvl1pPr>
          </a:lstStyle>
          <a:p>
            <a:pPr>
              <a:defRPr/>
            </a:pPr>
            <a:endParaRPr lang="en-US"/>
          </a:p>
        </p:txBody>
      </p:sp>
      <p:sp>
        <p:nvSpPr>
          <p:cNvPr id="61451" name="Rectangle 11"/>
          <p:cNvSpPr>
            <a:spLocks noGrp="1" noChangeArrowheads="1"/>
          </p:cNvSpPr>
          <p:nvPr>
            <p:ph type="sldNum" sz="quarter" idx="4"/>
          </p:nvPr>
        </p:nvSpPr>
        <p:spPr bwMode="auto">
          <a:xfrm>
            <a:off x="7010400" y="6705600"/>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777777"/>
                </a:solidFill>
              </a:defRPr>
            </a:lvl1pPr>
          </a:lstStyle>
          <a:p>
            <a:pPr>
              <a:defRPr/>
            </a:pPr>
            <a:fld id="{B96891B9-CEF9-4E51-994F-DD17B4C6298A}" type="slidenum">
              <a:rPr lang="en-US"/>
              <a:pPr>
                <a:defRPr/>
              </a:pPr>
              <a:t>‹Nr.›</a:t>
            </a:fld>
            <a:endParaRPr lang="en-US" dirty="0"/>
          </a:p>
        </p:txBody>
      </p:sp>
      <p:pic>
        <p:nvPicPr>
          <p:cNvPr id="1032" name="Picture 13" descr="mirion_rgb_hi_res"/>
          <p:cNvPicPr>
            <a:picLocks noChangeAspect="1" noChangeArrowheads="1"/>
          </p:cNvPicPr>
          <p:nvPr/>
        </p:nvPicPr>
        <p:blipFill>
          <a:blip r:embed="rId13" cstate="print"/>
          <a:srcRect/>
          <a:stretch>
            <a:fillRect/>
          </a:stretch>
        </p:blipFill>
        <p:spPr bwMode="auto">
          <a:xfrm>
            <a:off x="5257800" y="6096000"/>
            <a:ext cx="1828800" cy="609600"/>
          </a:xfrm>
          <a:prstGeom prst="rect">
            <a:avLst/>
          </a:prstGeom>
          <a:noFill/>
          <a:ln w="9525">
            <a:noFill/>
            <a:miter lim="800000"/>
            <a:headEnd/>
            <a:tailEnd/>
          </a:ln>
        </p:spPr>
      </p:pic>
      <p:sp>
        <p:nvSpPr>
          <p:cNvPr id="61454" name="Line 14"/>
          <p:cNvSpPr>
            <a:spLocks noChangeShapeType="1"/>
          </p:cNvSpPr>
          <p:nvPr/>
        </p:nvSpPr>
        <p:spPr bwMode="auto">
          <a:xfrm>
            <a:off x="0" y="6096000"/>
            <a:ext cx="9144000" cy="0"/>
          </a:xfrm>
          <a:prstGeom prst="line">
            <a:avLst/>
          </a:prstGeom>
          <a:noFill/>
          <a:ln w="38100">
            <a:solidFill>
              <a:srgbClr val="CE7019"/>
            </a:solidFill>
            <a:round/>
            <a:headEnd/>
            <a:tailEnd/>
          </a:ln>
          <a:effectLst/>
        </p:spPr>
        <p:txBody>
          <a:bodyPr/>
          <a:lstStyle/>
          <a:p>
            <a:pPr>
              <a:defRPr/>
            </a:pPr>
            <a:endParaRPr lang="en-US" sz="1800" dirty="0">
              <a:solidFill>
                <a:srgbClr val="292929"/>
              </a:solidFill>
            </a:endParaRPr>
          </a:p>
        </p:txBody>
      </p:sp>
      <p:sp>
        <p:nvSpPr>
          <p:cNvPr id="61455" name="Text Box 15"/>
          <p:cNvSpPr txBox="1">
            <a:spLocks noChangeArrowheads="1"/>
          </p:cNvSpPr>
          <p:nvPr/>
        </p:nvSpPr>
        <p:spPr bwMode="auto">
          <a:xfrm>
            <a:off x="7010400" y="6248400"/>
            <a:ext cx="1828800" cy="365125"/>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30494C"/>
                </a:solidFill>
              </a:rPr>
              <a:t>Radiation Monitoring Systems Division</a:t>
            </a:r>
          </a:p>
        </p:txBody>
      </p:sp>
      <p:grpSp>
        <p:nvGrpSpPr>
          <p:cNvPr id="2" name="Group 17"/>
          <p:cNvGrpSpPr>
            <a:grpSpLocks/>
          </p:cNvGrpSpPr>
          <p:nvPr userDrawn="1"/>
        </p:nvGrpSpPr>
        <p:grpSpPr bwMode="auto">
          <a:xfrm>
            <a:off x="0" y="0"/>
            <a:ext cx="3581400" cy="1143000"/>
            <a:chOff x="0" y="0"/>
            <a:chExt cx="4512" cy="1392"/>
          </a:xfrm>
        </p:grpSpPr>
        <p:pic>
          <p:nvPicPr>
            <p:cNvPr id="1037" name="Picture 18" descr="42-15483600"/>
            <p:cNvPicPr>
              <a:picLocks noChangeAspect="1" noChangeArrowheads="1"/>
            </p:cNvPicPr>
            <p:nvPr userDrawn="1"/>
          </p:nvPicPr>
          <p:blipFill>
            <a:blip r:embed="rId14" cstate="print"/>
            <a:srcRect r="5418"/>
            <a:stretch>
              <a:fillRect/>
            </a:stretch>
          </p:blipFill>
          <p:spPr bwMode="auto">
            <a:xfrm>
              <a:off x="3360" y="0"/>
              <a:ext cx="1152" cy="1392"/>
            </a:xfrm>
            <a:prstGeom prst="rect">
              <a:avLst/>
            </a:prstGeom>
            <a:noFill/>
            <a:ln w="9525">
              <a:noFill/>
              <a:miter lim="800000"/>
              <a:headEnd/>
              <a:tailEnd/>
            </a:ln>
          </p:spPr>
        </p:pic>
        <p:pic>
          <p:nvPicPr>
            <p:cNvPr id="1038" name="Picture 19" descr="pptperson"/>
            <p:cNvPicPr>
              <a:picLocks noChangeAspect="1" noChangeArrowheads="1"/>
            </p:cNvPicPr>
            <p:nvPr userDrawn="1"/>
          </p:nvPicPr>
          <p:blipFill>
            <a:blip r:embed="rId15" cstate="print"/>
            <a:srcRect/>
            <a:stretch>
              <a:fillRect/>
            </a:stretch>
          </p:blipFill>
          <p:spPr bwMode="auto">
            <a:xfrm>
              <a:off x="0" y="0"/>
              <a:ext cx="1285" cy="1392"/>
            </a:xfrm>
            <a:prstGeom prst="rect">
              <a:avLst/>
            </a:prstGeom>
            <a:noFill/>
            <a:ln w="9525">
              <a:noFill/>
              <a:miter lim="800000"/>
              <a:headEnd/>
              <a:tailEnd/>
            </a:ln>
          </p:spPr>
        </p:pic>
        <p:pic>
          <p:nvPicPr>
            <p:cNvPr id="1039" name="Picture 20" descr="pptnuclearpci"/>
            <p:cNvPicPr>
              <a:picLocks noChangeAspect="1" noChangeArrowheads="1"/>
            </p:cNvPicPr>
            <p:nvPr userDrawn="1"/>
          </p:nvPicPr>
          <p:blipFill>
            <a:blip r:embed="rId16" cstate="print"/>
            <a:srcRect/>
            <a:stretch>
              <a:fillRect/>
            </a:stretch>
          </p:blipFill>
          <p:spPr bwMode="auto">
            <a:xfrm>
              <a:off x="1200" y="0"/>
              <a:ext cx="1105" cy="1392"/>
            </a:xfrm>
            <a:prstGeom prst="rect">
              <a:avLst/>
            </a:prstGeom>
            <a:noFill/>
            <a:ln w="9525">
              <a:noFill/>
              <a:miter lim="800000"/>
              <a:headEnd/>
              <a:tailEnd/>
            </a:ln>
          </p:spPr>
        </p:pic>
        <p:pic>
          <p:nvPicPr>
            <p:cNvPr id="1040" name="Picture 21" descr="ppthospital"/>
            <p:cNvPicPr>
              <a:picLocks noChangeAspect="1" noChangeArrowheads="1"/>
            </p:cNvPicPr>
            <p:nvPr userDrawn="1"/>
          </p:nvPicPr>
          <p:blipFill>
            <a:blip r:embed="rId17" cstate="print"/>
            <a:srcRect/>
            <a:stretch>
              <a:fillRect/>
            </a:stretch>
          </p:blipFill>
          <p:spPr bwMode="auto">
            <a:xfrm>
              <a:off x="2304" y="0"/>
              <a:ext cx="1131" cy="1392"/>
            </a:xfrm>
            <a:prstGeom prst="rect">
              <a:avLst/>
            </a:prstGeom>
            <a:noFill/>
            <a:ln w="9525">
              <a:noFill/>
              <a:miter lim="800000"/>
              <a:headEnd/>
              <a:tailEnd/>
            </a:ln>
          </p:spPr>
        </p:pic>
      </p:grpSp>
      <p:sp>
        <p:nvSpPr>
          <p:cNvPr id="61463" name="Text Box 23"/>
          <p:cNvSpPr txBox="1">
            <a:spLocks noChangeArrowheads="1"/>
          </p:cNvSpPr>
          <p:nvPr userDrawn="1"/>
        </p:nvSpPr>
        <p:spPr bwMode="auto">
          <a:xfrm>
            <a:off x="152400" y="6172200"/>
            <a:ext cx="4495800" cy="433388"/>
          </a:xfrm>
          <a:prstGeom prst="rect">
            <a:avLst/>
          </a:prstGeom>
          <a:noFill/>
          <a:ln w="9525">
            <a:noFill/>
            <a:miter lim="800000"/>
            <a:headEnd/>
            <a:tailEnd/>
          </a:ln>
          <a:effectLst/>
        </p:spPr>
        <p:txBody>
          <a:bodyPr>
            <a:spAutoFit/>
          </a:bodyPr>
          <a:lstStyle/>
          <a:p>
            <a:pPr>
              <a:spcBef>
                <a:spcPct val="50000"/>
              </a:spcBef>
              <a:defRPr/>
            </a:pPr>
            <a:r>
              <a:rPr lang="en-US" sz="900" dirty="0">
                <a:solidFill>
                  <a:srgbClr val="333333"/>
                </a:solidFill>
              </a:rPr>
              <a:t>Mirion offers an array of solutions and services for managing radiological hazards.</a:t>
            </a:r>
          </a:p>
          <a:p>
            <a:pPr>
              <a:spcBef>
                <a:spcPct val="50000"/>
              </a:spcBef>
              <a:defRPr/>
            </a:pPr>
            <a:r>
              <a:rPr lang="en-US" sz="900" dirty="0">
                <a:solidFill>
                  <a:srgbClr val="333333"/>
                </a:solidFill>
              </a:rPr>
              <a:t>Learn more at: </a:t>
            </a:r>
            <a:r>
              <a:rPr lang="en-US" sz="900" b="1" dirty="0">
                <a:solidFill>
                  <a:srgbClr val="333333"/>
                </a:solidFill>
              </a:rPr>
              <a:t>www.mirion.com</a:t>
            </a:r>
          </a:p>
        </p:txBody>
      </p:sp>
    </p:spTree>
    <p:extLst>
      <p:ext uri="{BB962C8B-B14F-4D97-AF65-F5344CB8AC3E}">
        <p14:creationId xmlns:p14="http://schemas.microsoft.com/office/powerpoint/2010/main" val="429025947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rgbClr val="333333"/>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rgbClr val="333333"/>
          </a:solidFill>
          <a:latin typeface="+mn-lt"/>
        </a:defRPr>
      </a:lvl5pPr>
      <a:lvl6pPr marL="2514600" indent="-228600" algn="l" rtl="0" fontAlgn="base">
        <a:spcBef>
          <a:spcPct val="20000"/>
        </a:spcBef>
        <a:spcAft>
          <a:spcPct val="0"/>
        </a:spcAft>
        <a:buFont typeface="Wingdings" pitchFamily="2" charset="2"/>
        <a:buChar char="§"/>
        <a:defRPr sz="2000">
          <a:solidFill>
            <a:srgbClr val="333333"/>
          </a:solidFill>
          <a:latin typeface="+mn-lt"/>
        </a:defRPr>
      </a:lvl6pPr>
      <a:lvl7pPr marL="2971800" indent="-228600" algn="l" rtl="0" fontAlgn="base">
        <a:spcBef>
          <a:spcPct val="20000"/>
        </a:spcBef>
        <a:spcAft>
          <a:spcPct val="0"/>
        </a:spcAft>
        <a:buFont typeface="Wingdings" pitchFamily="2" charset="2"/>
        <a:buChar char="§"/>
        <a:defRPr sz="2000">
          <a:solidFill>
            <a:srgbClr val="333333"/>
          </a:solidFill>
          <a:latin typeface="+mn-lt"/>
        </a:defRPr>
      </a:lvl7pPr>
      <a:lvl8pPr marL="3429000" indent="-228600" algn="l" rtl="0" fontAlgn="base">
        <a:spcBef>
          <a:spcPct val="20000"/>
        </a:spcBef>
        <a:spcAft>
          <a:spcPct val="0"/>
        </a:spcAft>
        <a:buFont typeface="Wingdings" pitchFamily="2" charset="2"/>
        <a:buChar char="§"/>
        <a:defRPr sz="2000">
          <a:solidFill>
            <a:srgbClr val="333333"/>
          </a:solidFill>
          <a:latin typeface="+mn-lt"/>
        </a:defRPr>
      </a:lvl8pPr>
      <a:lvl9pPr marL="3886200" indent="-228600" algn="l" rtl="0" fontAlgn="base">
        <a:spcBef>
          <a:spcPct val="20000"/>
        </a:spcBef>
        <a:spcAft>
          <a:spcPct val="0"/>
        </a:spcAft>
        <a:buFont typeface="Wingdings" pitchFamily="2" charset="2"/>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971800" y="2362200"/>
            <a:ext cx="5761038" cy="457200"/>
          </a:xfrm>
        </p:spPr>
        <p:txBody>
          <a:bodyPr/>
          <a:lstStyle/>
          <a:p>
            <a:pPr eaLnBrk="1" hangingPunct="1"/>
            <a:r>
              <a:rPr lang="en-US" sz="2000" dirty="0" smtClean="0"/>
              <a:t>Enhanced Digital Wide Range </a:t>
            </a:r>
            <a:br>
              <a:rPr lang="en-US" sz="2000" dirty="0" smtClean="0"/>
            </a:br>
            <a:r>
              <a:rPr lang="en-US" sz="2000" dirty="0" smtClean="0"/>
              <a:t>Neutron Flux Monitor</a:t>
            </a:r>
          </a:p>
        </p:txBody>
      </p:sp>
      <p:sp>
        <p:nvSpPr>
          <p:cNvPr id="5123" name="Rectangle 3"/>
          <p:cNvSpPr>
            <a:spLocks noGrp="1" noChangeArrowheads="1"/>
          </p:cNvSpPr>
          <p:nvPr>
            <p:ph type="subTitle" idx="1"/>
          </p:nvPr>
        </p:nvSpPr>
        <p:spPr>
          <a:xfrm>
            <a:off x="2514600" y="3200400"/>
            <a:ext cx="6400800" cy="1600200"/>
          </a:xfrm>
        </p:spPr>
        <p:txBody>
          <a:bodyPr/>
          <a:lstStyle/>
          <a:p>
            <a:pPr lvl="0" algn="r" fontAlgn="auto">
              <a:spcAft>
                <a:spcPts val="0"/>
              </a:spcAft>
              <a:defRPr/>
            </a:pPr>
            <a:r>
              <a:rPr lang="de-DE" sz="2000" dirty="0" smtClean="0"/>
              <a:t>Ewald Liebhart</a:t>
            </a:r>
            <a:br>
              <a:rPr lang="de-DE" sz="2000" dirty="0" smtClean="0"/>
            </a:br>
            <a:r>
              <a:rPr lang="de-DE" sz="2000" dirty="0" smtClean="0"/>
              <a:t>Franz-Josef Terheiden</a:t>
            </a:r>
          </a:p>
          <a:p>
            <a:pPr lvl="0" algn="r" fontAlgn="auto">
              <a:spcAft>
                <a:spcPts val="0"/>
              </a:spcAft>
              <a:defRPr/>
            </a:pPr>
            <a:r>
              <a:rPr lang="de-DE" sz="1600" dirty="0" smtClean="0"/>
              <a:t>Mirion </a:t>
            </a:r>
            <a:r>
              <a:rPr lang="de-DE" sz="1600" dirty="0"/>
              <a:t>Technologies (MGPI H&amp;B) </a:t>
            </a:r>
            <a:r>
              <a:rPr lang="de-DE" sz="1600" dirty="0" smtClean="0"/>
              <a:t>GmbH</a:t>
            </a:r>
          </a:p>
          <a:p>
            <a:pPr lvl="0" algn="r" fontAlgn="auto">
              <a:spcAft>
                <a:spcPts val="0"/>
              </a:spcAft>
              <a:defRPr/>
            </a:pPr>
            <a:endParaRPr lang="de-DE" sz="1600" dirty="0"/>
          </a:p>
          <a:p>
            <a:pPr lvl="0" algn="r" fontAlgn="auto">
              <a:spcAft>
                <a:spcPts val="0"/>
              </a:spcAft>
              <a:defRPr/>
            </a:pPr>
            <a:r>
              <a:rPr lang="de-DE" sz="1600" dirty="0" smtClean="0"/>
              <a:t>September 26, 2013</a:t>
            </a:r>
            <a:endParaRPr lang="de-DE"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05100"/>
            <a:ext cx="1913913"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249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 / TK 250 – </a:t>
            </a:r>
            <a:r>
              <a:rPr lang="sv-SE" sz="2000" dirty="0" smtClean="0"/>
              <a:t>system architecture</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10</a:t>
            </a:fld>
            <a:endParaRPr lang="en-US" smtClean="0"/>
          </a:p>
        </p:txBody>
      </p:sp>
      <p:pic>
        <p:nvPicPr>
          <p:cNvPr id="20485" name="Image 6" descr="TK250_2.jpg"/>
          <p:cNvPicPr>
            <a:picLocks noChangeAspect="1"/>
          </p:cNvPicPr>
          <p:nvPr/>
        </p:nvPicPr>
        <p:blipFill>
          <a:blip r:embed="rId2" cstate="print"/>
          <a:srcRect l="2499" t="3505" r="2499" b="4668"/>
          <a:stretch>
            <a:fillRect/>
          </a:stretch>
        </p:blipFill>
        <p:spPr bwMode="auto">
          <a:xfrm>
            <a:off x="1447800" y="1356237"/>
            <a:ext cx="6400800" cy="4434963"/>
          </a:xfrm>
          <a:prstGeom prst="rect">
            <a:avLst/>
          </a:prstGeom>
          <a:noFill/>
          <a:ln w="9525">
            <a:noFill/>
            <a:miter lim="800000"/>
            <a:headEnd/>
            <a:tailEnd/>
          </a:ln>
        </p:spPr>
      </p:pic>
    </p:spTree>
    <p:extLst>
      <p:ext uri="{BB962C8B-B14F-4D97-AF65-F5344CB8AC3E}">
        <p14:creationId xmlns:p14="http://schemas.microsoft.com/office/powerpoint/2010/main" val="740311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 Design is Clear, Simple, Efficient</a:t>
            </a:r>
            <a:endParaRPr lang="en-US" sz="2000" dirty="0" smtClean="0"/>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11</a:t>
            </a:fld>
            <a:endParaRPr lang="en-US" smtClean="0"/>
          </a:p>
        </p:txBody>
      </p:sp>
      <p:sp>
        <p:nvSpPr>
          <p:cNvPr id="8" name="Content Placeholder 2"/>
          <p:cNvSpPr txBox="1">
            <a:spLocks/>
          </p:cNvSpPr>
          <p:nvPr/>
        </p:nvSpPr>
        <p:spPr bwMode="auto">
          <a:xfrm>
            <a:off x="609600" y="1143000"/>
            <a:ext cx="8229600" cy="47244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The functions for the safety signal path are concentrated on the independent I/O-micro-processor board NZ 21:</a:t>
            </a:r>
            <a:endParaRPr lang="en-US" sz="1600" b="1" kern="0" dirty="0">
              <a:solidFill>
                <a:srgbClr val="333333"/>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 software is purely sequential and deterministic</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 software operates cyclic in a fixed time grid, e.g. 10 ms</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Therefore, the response time is predictable</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There is no operating system</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 volume of the software is as small as 3 to 8 </a:t>
            </a:r>
            <a:r>
              <a:rPr lang="en-US" sz="1600" b="1" kern="0" dirty="0" err="1" smtClean="0">
                <a:solidFill>
                  <a:srgbClr val="000000"/>
                </a:solidFill>
                <a:latin typeface="+mn-lt"/>
                <a:ea typeface="Calibri" pitchFamily="34" charset="0"/>
                <a:cs typeface="Arial" charset="0"/>
              </a:rPr>
              <a:t>kByte</a:t>
            </a:r>
            <a:endParaRPr lang="en-US" sz="1600" b="1" kern="0" dirty="0" smtClean="0">
              <a:solidFill>
                <a:srgbClr val="000000"/>
              </a:solidFill>
              <a:latin typeface="+mn-lt"/>
              <a:ea typeface="Calibri" pitchFamily="34" charset="0"/>
              <a:cs typeface="Arial" charset="0"/>
            </a:endParaRPr>
          </a:p>
          <a:p>
            <a:pPr lvl="1" eaLnBrk="0" hangingPunct="0">
              <a:spcBef>
                <a:spcPct val="20000"/>
              </a:spcBef>
              <a:defRPr/>
            </a:pPr>
            <a:endParaRPr lang="en-US" sz="1600" b="1" kern="0" dirty="0">
              <a:solidFill>
                <a:srgbClr val="000000"/>
              </a:solidFill>
              <a:latin typeface="+mn-lt"/>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ea typeface="Calibri" pitchFamily="34" charset="0"/>
                <a:cs typeface="Arial" charset="0"/>
              </a:rPr>
              <a:t>All other functions e.g. operator’s access or self monitoring are allocated on the “main processor board” NZ </a:t>
            </a:r>
            <a:r>
              <a:rPr lang="en-US" sz="1600" b="1" kern="0" dirty="0" smtClean="0">
                <a:solidFill>
                  <a:srgbClr val="000000"/>
                </a:solidFill>
                <a:ea typeface="Calibri" pitchFamily="34" charset="0"/>
                <a:cs typeface="Arial" charset="0"/>
              </a:rPr>
              <a:t>12</a:t>
            </a:r>
          </a:p>
          <a:p>
            <a:pPr marL="342900" indent="-342900" eaLnBrk="0" hangingPunct="0">
              <a:spcBef>
                <a:spcPct val="20000"/>
              </a:spcBef>
              <a:buFont typeface="Wingdings" pitchFamily="2" charset="2"/>
              <a:buChar char="§"/>
              <a:defRPr/>
            </a:pPr>
            <a:endParaRPr lang="en-US" sz="1600" b="1" kern="0" dirty="0">
              <a:solidFill>
                <a:srgbClr val="000000"/>
              </a:solidFill>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ea typeface="Calibri" pitchFamily="34" charset="0"/>
                <a:cs typeface="Arial" charset="0"/>
              </a:rPr>
              <a:t>Re-use of type-tested and proven software </a:t>
            </a:r>
            <a:r>
              <a:rPr lang="en-US" sz="1600" b="1" kern="0" dirty="0" smtClean="0">
                <a:solidFill>
                  <a:srgbClr val="000000"/>
                </a:solidFill>
                <a:ea typeface="Calibri" pitchFamily="34" charset="0"/>
                <a:cs typeface="Arial" charset="0"/>
              </a:rPr>
              <a:t>modules</a:t>
            </a:r>
          </a:p>
          <a:p>
            <a:pPr marL="342900" indent="-342900" eaLnBrk="0" hangingPunct="0">
              <a:spcBef>
                <a:spcPct val="20000"/>
              </a:spcBef>
              <a:buFont typeface="Wingdings" pitchFamily="2" charset="2"/>
              <a:buChar char="§"/>
              <a:defRPr/>
            </a:pPr>
            <a:endParaRPr lang="en-US" sz="1600" b="1" kern="0" dirty="0">
              <a:solidFill>
                <a:srgbClr val="000000"/>
              </a:solidFill>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ea typeface="Calibri" pitchFamily="34" charset="0"/>
                <a:cs typeface="Arial" charset="0"/>
              </a:rPr>
              <a:t>The target: zero-fault software</a:t>
            </a:r>
            <a:endParaRPr lang="en-US" sz="1600" b="1" kern="0" dirty="0">
              <a:solidFill>
                <a:srgbClr val="333333"/>
              </a:solidFill>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ea typeface="Calibri" pitchFamily="34" charset="0"/>
                <a:cs typeface="Arial" charset="0"/>
              </a:rPr>
              <a:t>Designed and developed by </a:t>
            </a:r>
            <a:r>
              <a:rPr lang="en-US" sz="1600" b="1" kern="0" dirty="0" smtClean="0">
                <a:solidFill>
                  <a:srgbClr val="000000"/>
                </a:solidFill>
                <a:ea typeface="Calibri" pitchFamily="34" charset="0"/>
                <a:cs typeface="Arial" charset="0"/>
              </a:rPr>
              <a:t>experienced engineers</a:t>
            </a:r>
            <a:endParaRPr lang="en-US" sz="1600" b="1" kern="0" dirty="0">
              <a:solidFill>
                <a:srgbClr val="000000"/>
              </a:solidFill>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Verified </a:t>
            </a:r>
            <a:r>
              <a:rPr lang="en-US" sz="1600" b="1" kern="0" dirty="0" smtClean="0">
                <a:solidFill>
                  <a:srgbClr val="000000"/>
                </a:solidFill>
                <a:latin typeface="+mn-lt"/>
                <a:ea typeface="Calibri" pitchFamily="34" charset="0"/>
                <a:cs typeface="Arial" charset="0"/>
              </a:rPr>
              <a:t>in type tests - supervision/review by </a:t>
            </a:r>
            <a:r>
              <a:rPr lang="en-US" sz="1600" b="1" kern="0" dirty="0" err="1" smtClean="0">
                <a:solidFill>
                  <a:srgbClr val="000000"/>
                </a:solidFill>
                <a:latin typeface="+mn-lt"/>
                <a:ea typeface="Calibri" pitchFamily="34" charset="0"/>
                <a:cs typeface="Arial" charset="0"/>
              </a:rPr>
              <a:t>indep</a:t>
            </a:r>
            <a:r>
              <a:rPr lang="en-US" sz="1600" b="1" kern="0" dirty="0" smtClean="0">
                <a:solidFill>
                  <a:srgbClr val="000000"/>
                </a:solidFill>
                <a:latin typeface="+mn-lt"/>
                <a:ea typeface="Calibri" pitchFamily="34" charset="0"/>
                <a:cs typeface="Arial" charset="0"/>
              </a:rPr>
              <a:t>. </a:t>
            </a:r>
            <a:r>
              <a:rPr lang="en-US" sz="1600" b="1" kern="0" dirty="0">
                <a:solidFill>
                  <a:srgbClr val="000000"/>
                </a:solidFill>
                <a:latin typeface="+mn-lt"/>
                <a:ea typeface="Calibri" pitchFamily="34" charset="0"/>
                <a:cs typeface="Arial" charset="0"/>
              </a:rPr>
              <a:t>experts (TÜV)</a:t>
            </a:r>
          </a:p>
          <a:p>
            <a:pPr marL="800100" lvl="1" indent="-342900" eaLnBrk="0" hangingPunct="0">
              <a:spcBef>
                <a:spcPct val="20000"/>
              </a:spcBef>
              <a:buFont typeface="Courier New" pitchFamily="49" charset="0"/>
              <a:buChar char="o"/>
              <a:defRPr/>
            </a:pPr>
            <a:r>
              <a:rPr lang="en-US" sz="1600" b="1" kern="0" dirty="0" smtClean="0">
                <a:solidFill>
                  <a:srgbClr val="000000"/>
                </a:solidFill>
                <a:latin typeface="+mn-lt"/>
                <a:ea typeface="Calibri" pitchFamily="34" charset="0"/>
                <a:cs typeface="Arial" charset="0"/>
              </a:rPr>
              <a:t>Reliability proven through </a:t>
            </a:r>
            <a:r>
              <a:rPr lang="en-US" sz="1600" b="1" kern="0" dirty="0">
                <a:solidFill>
                  <a:srgbClr val="000000"/>
                </a:solidFill>
                <a:latin typeface="+mn-lt"/>
                <a:ea typeface="Calibri" pitchFamily="34" charset="0"/>
                <a:cs typeface="Arial" charset="0"/>
              </a:rPr>
              <a:t>long-term operational experience</a:t>
            </a:r>
          </a:p>
          <a:p>
            <a:pPr marL="800100" lvl="1" indent="-342900" eaLnBrk="0" hangingPunct="0">
              <a:spcBef>
                <a:spcPct val="20000"/>
              </a:spcBef>
              <a:buFont typeface="Courier New" pitchFamily="49" charset="0"/>
              <a:buChar char="o"/>
              <a:defRPr/>
            </a:pPr>
            <a:endParaRPr lang="en-US" kern="0" dirty="0">
              <a:solidFill>
                <a:srgbClr val="000000"/>
              </a:solidFill>
              <a:latin typeface="+mn-lt"/>
              <a:ea typeface="Calibri" pitchFamily="34" charset="0"/>
              <a:cs typeface="Arial" charset="0"/>
            </a:endParaRPr>
          </a:p>
        </p:txBody>
      </p:sp>
    </p:spTree>
    <p:extLst>
      <p:ext uri="{BB962C8B-B14F-4D97-AF65-F5344CB8AC3E}">
        <p14:creationId xmlns:p14="http://schemas.microsoft.com/office/powerpoint/2010/main" val="1883425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a:t>
            </a:r>
            <a:r>
              <a:rPr lang="en-US" sz="2000" dirty="0" smtClean="0"/>
              <a:t>Designed to defeat CCFs</a:t>
            </a:r>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12</a:t>
            </a:fld>
            <a:endParaRPr lang="en-US" smtClean="0"/>
          </a:p>
        </p:txBody>
      </p:sp>
      <p:sp>
        <p:nvSpPr>
          <p:cNvPr id="5" name="Content Placeholder 2"/>
          <p:cNvSpPr txBox="1">
            <a:spLocks/>
          </p:cNvSpPr>
          <p:nvPr/>
        </p:nvSpPr>
        <p:spPr bwMode="auto">
          <a:xfrm>
            <a:off x="609600" y="1752600"/>
            <a:ext cx="8229600" cy="38862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2000" b="1" kern="0" dirty="0">
                <a:solidFill>
                  <a:srgbClr val="000000"/>
                </a:solidFill>
                <a:latin typeface="+mn-lt"/>
                <a:ea typeface="Calibri" pitchFamily="34" charset="0"/>
                <a:cs typeface="Arial" charset="0"/>
              </a:rPr>
              <a:t>Measures against CCF of the </a:t>
            </a:r>
            <a:r>
              <a:rPr lang="en-US" sz="2000" b="1" kern="0" dirty="0" smtClean="0">
                <a:solidFill>
                  <a:srgbClr val="000000"/>
                </a:solidFill>
                <a:latin typeface="+mn-lt"/>
                <a:ea typeface="Calibri" pitchFamily="34" charset="0"/>
                <a:cs typeface="Arial" charset="0"/>
              </a:rPr>
              <a:t>software</a:t>
            </a:r>
          </a:p>
          <a:p>
            <a:pPr marL="800100" lvl="1" indent="-342900" eaLnBrk="0" hangingPunct="0">
              <a:spcBef>
                <a:spcPct val="20000"/>
              </a:spcBef>
              <a:buFont typeface="Courier New" pitchFamily="49" charset="0"/>
              <a:buChar char="o"/>
              <a:defRPr/>
            </a:pPr>
            <a:endParaRPr lang="en-US" sz="1800" b="1" kern="0" dirty="0" smtClean="0">
              <a:solidFill>
                <a:srgbClr val="000000"/>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800" b="1" kern="0" dirty="0" smtClean="0">
                <a:solidFill>
                  <a:srgbClr val="000000"/>
                </a:solidFill>
                <a:latin typeface="+mn-lt"/>
                <a:ea typeface="Calibri" pitchFamily="34" charset="0"/>
                <a:cs typeface="Arial" charset="0"/>
              </a:rPr>
              <a:t>Additional </a:t>
            </a:r>
            <a:r>
              <a:rPr lang="en-US" sz="1800" b="1" kern="0" dirty="0">
                <a:solidFill>
                  <a:srgbClr val="000000"/>
                </a:solidFill>
                <a:latin typeface="+mn-lt"/>
                <a:ea typeface="Calibri" pitchFamily="34" charset="0"/>
                <a:cs typeface="Arial" charset="0"/>
              </a:rPr>
              <a:t>to the simple and clear design there is</a:t>
            </a:r>
            <a:r>
              <a:rPr lang="en-US" sz="1800" b="1" kern="0" dirty="0" smtClean="0">
                <a:solidFill>
                  <a:srgbClr val="000000"/>
                </a:solidFill>
                <a:latin typeface="+mn-lt"/>
                <a:ea typeface="Calibri" pitchFamily="34" charset="0"/>
                <a:cs typeface="Arial" charset="0"/>
              </a:rPr>
              <a:t>:</a:t>
            </a:r>
            <a:endParaRPr lang="en-US" sz="1800" b="1" kern="0" dirty="0">
              <a:solidFill>
                <a:srgbClr val="000000"/>
              </a:solidFill>
              <a:latin typeface="+mn-lt"/>
              <a:ea typeface="Calibri" pitchFamily="34" charset="0"/>
              <a:cs typeface="Arial" charset="0"/>
            </a:endParaRPr>
          </a:p>
          <a:p>
            <a:pPr marL="1257300" lvl="2" indent="-342900" eaLnBrk="0" hangingPunct="0">
              <a:spcBef>
                <a:spcPct val="20000"/>
              </a:spcBef>
              <a:buFont typeface="Wingdings" pitchFamily="2" charset="2"/>
              <a:buChar char="§"/>
              <a:defRPr/>
            </a:pPr>
            <a:endParaRPr lang="en-US" sz="1600" b="1" kern="0" dirty="0" smtClean="0">
              <a:solidFill>
                <a:srgbClr val="000000"/>
              </a:solidFill>
              <a:latin typeface="+mn-lt"/>
              <a:ea typeface="Calibri" pitchFamily="34" charset="0"/>
              <a:cs typeface="Arial" charset="0"/>
            </a:endParaRPr>
          </a:p>
          <a:p>
            <a:pPr marL="1257300" lvl="2" indent="-342900" eaLnBrk="0" hangingPunct="0">
              <a:spcBef>
                <a:spcPct val="20000"/>
              </a:spcBef>
              <a:buFont typeface="Wingdings" pitchFamily="2" charset="2"/>
              <a:buChar char="§"/>
              <a:defRPr/>
            </a:pPr>
            <a:r>
              <a:rPr lang="en-US" sz="1600" b="1" kern="0" dirty="0" smtClean="0">
                <a:solidFill>
                  <a:srgbClr val="000000"/>
                </a:solidFill>
                <a:latin typeface="+mn-lt"/>
                <a:ea typeface="Calibri" pitchFamily="34" charset="0"/>
                <a:cs typeface="Arial" charset="0"/>
              </a:rPr>
              <a:t>No </a:t>
            </a:r>
            <a:r>
              <a:rPr lang="en-US" sz="1600" b="1" kern="0" dirty="0">
                <a:solidFill>
                  <a:srgbClr val="000000"/>
                </a:solidFill>
                <a:latin typeface="+mn-lt"/>
                <a:ea typeface="Calibri" pitchFamily="34" charset="0"/>
                <a:cs typeface="Arial" charset="0"/>
              </a:rPr>
              <a:t>use of interrupts on NZ 21, only 1 timer interrupt on NZ 12</a:t>
            </a: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No use of real time clock or calendar</a:t>
            </a: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NZ 12 has no direct access to NZ 21 and its </a:t>
            </a:r>
          </a:p>
          <a:p>
            <a:pPr marL="1714500" lvl="3"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Program sequence</a:t>
            </a:r>
          </a:p>
          <a:p>
            <a:pPr marL="1714500" lvl="3"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Data or parameter memory</a:t>
            </a: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NZ 21 is hardware-locked by key switch against access to parameters and </a:t>
            </a:r>
            <a:r>
              <a:rPr lang="en-US" sz="1600" b="1" kern="0" dirty="0" smtClean="0">
                <a:solidFill>
                  <a:srgbClr val="000000"/>
                </a:solidFill>
                <a:latin typeface="+mn-lt"/>
                <a:ea typeface="Calibri" pitchFamily="34" charset="0"/>
                <a:cs typeface="Arial" charset="0"/>
              </a:rPr>
              <a:t>test-procedures</a:t>
            </a:r>
            <a:endParaRPr lang="en-US" sz="1600" b="1" kern="0" dirty="0">
              <a:solidFill>
                <a:srgbClr val="000000"/>
              </a:solidFill>
              <a:latin typeface="+mn-lt"/>
              <a:ea typeface="Calibri" pitchFamily="34" charset="0"/>
              <a:cs typeface="Arial" charset="0"/>
            </a:endParaRP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A variety of self monitoring devices, some of them complementary between NZ 12 and NZ 21</a:t>
            </a:r>
          </a:p>
          <a:p>
            <a:pPr marL="1257300" lvl="2" indent="-342900" eaLnBrk="0" hangingPunct="0">
              <a:spcBef>
                <a:spcPct val="20000"/>
              </a:spcBef>
              <a:buFont typeface="Wingdings" pitchFamily="2" charset="2"/>
              <a:buChar char="§"/>
              <a:defRPr/>
            </a:pPr>
            <a:endParaRPr lang="en-US" b="1" kern="0" dirty="0">
              <a:solidFill>
                <a:srgbClr val="000000"/>
              </a:solidFill>
              <a:latin typeface="+mn-lt"/>
              <a:ea typeface="Calibri" pitchFamily="34" charset="0"/>
              <a:cs typeface="Arial" charset="0"/>
            </a:endParaRPr>
          </a:p>
        </p:txBody>
      </p:sp>
    </p:spTree>
    <p:extLst>
      <p:ext uri="{BB962C8B-B14F-4D97-AF65-F5344CB8AC3E}">
        <p14:creationId xmlns:p14="http://schemas.microsoft.com/office/powerpoint/2010/main" val="313152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a:t>
            </a:r>
            <a:r>
              <a:rPr lang="en-US" sz="2000" dirty="0" smtClean="0"/>
              <a:t>Designed to Defeat CCFs</a:t>
            </a:r>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13</a:t>
            </a:fld>
            <a:endParaRPr lang="en-US" smtClean="0"/>
          </a:p>
        </p:txBody>
      </p:sp>
      <p:sp>
        <p:nvSpPr>
          <p:cNvPr id="5" name="Content Placeholder 2"/>
          <p:cNvSpPr txBox="1">
            <a:spLocks/>
          </p:cNvSpPr>
          <p:nvPr/>
        </p:nvSpPr>
        <p:spPr bwMode="auto">
          <a:xfrm>
            <a:off x="609600" y="1752600"/>
            <a:ext cx="8229600" cy="38862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2000" b="1" kern="0" dirty="0">
                <a:solidFill>
                  <a:srgbClr val="000000"/>
                </a:solidFill>
                <a:latin typeface="+mn-lt"/>
                <a:ea typeface="Calibri" pitchFamily="34" charset="0"/>
                <a:cs typeface="Arial" charset="0"/>
              </a:rPr>
              <a:t>Measures against CCF of the </a:t>
            </a:r>
            <a:r>
              <a:rPr lang="en-US" sz="2000" b="1" kern="0" dirty="0" smtClean="0">
                <a:solidFill>
                  <a:srgbClr val="000000"/>
                </a:solidFill>
                <a:latin typeface="+mn-lt"/>
                <a:ea typeface="Calibri" pitchFamily="34" charset="0"/>
                <a:cs typeface="Arial" charset="0"/>
              </a:rPr>
              <a:t>software</a:t>
            </a:r>
          </a:p>
          <a:p>
            <a:pPr marL="800100" lvl="1" indent="-342900" eaLnBrk="0" hangingPunct="0">
              <a:spcBef>
                <a:spcPct val="20000"/>
              </a:spcBef>
              <a:buFont typeface="Courier New" pitchFamily="49" charset="0"/>
              <a:buChar char="o"/>
              <a:defRPr/>
            </a:pPr>
            <a:endParaRPr lang="en-US" sz="1800" b="1" kern="0" dirty="0" smtClean="0">
              <a:solidFill>
                <a:srgbClr val="000000"/>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800" b="1" kern="0" dirty="0" smtClean="0">
                <a:solidFill>
                  <a:srgbClr val="000000"/>
                </a:solidFill>
                <a:latin typeface="+mn-lt"/>
                <a:ea typeface="Calibri" pitchFamily="34" charset="0"/>
                <a:cs typeface="Arial" charset="0"/>
              </a:rPr>
              <a:t>Additional </a:t>
            </a:r>
            <a:r>
              <a:rPr lang="en-US" sz="1800" b="1" kern="0" dirty="0">
                <a:solidFill>
                  <a:srgbClr val="000000"/>
                </a:solidFill>
                <a:latin typeface="+mn-lt"/>
                <a:ea typeface="Calibri" pitchFamily="34" charset="0"/>
                <a:cs typeface="Arial" charset="0"/>
              </a:rPr>
              <a:t>to the simple and clear design there is</a:t>
            </a:r>
            <a:r>
              <a:rPr lang="en-US" sz="1800" b="1" kern="0" dirty="0" smtClean="0">
                <a:solidFill>
                  <a:srgbClr val="000000"/>
                </a:solidFill>
                <a:latin typeface="+mn-lt"/>
                <a:ea typeface="Calibri" pitchFamily="34" charset="0"/>
                <a:cs typeface="Arial" charset="0"/>
              </a:rPr>
              <a:t>:</a:t>
            </a:r>
            <a:endParaRPr lang="en-US" sz="1800" b="1" kern="0" dirty="0">
              <a:solidFill>
                <a:srgbClr val="000000"/>
              </a:solidFill>
              <a:latin typeface="+mn-lt"/>
              <a:ea typeface="Calibri" pitchFamily="34" charset="0"/>
              <a:cs typeface="Arial" charset="0"/>
            </a:endParaRPr>
          </a:p>
          <a:p>
            <a:pPr marL="1257300" lvl="2" indent="-342900" eaLnBrk="0" hangingPunct="0">
              <a:spcBef>
                <a:spcPct val="20000"/>
              </a:spcBef>
              <a:buFont typeface="Wingdings" pitchFamily="2" charset="2"/>
              <a:buChar char="§"/>
              <a:defRPr/>
            </a:pPr>
            <a:endParaRPr lang="en-US" sz="1600" b="1" kern="0" dirty="0" smtClean="0">
              <a:solidFill>
                <a:srgbClr val="000000"/>
              </a:solidFill>
              <a:latin typeface="+mn-lt"/>
              <a:ea typeface="Calibri" pitchFamily="34" charset="0"/>
              <a:cs typeface="Arial" charset="0"/>
            </a:endParaRPr>
          </a:p>
          <a:p>
            <a:pPr marL="1257300" lvl="2" indent="-342900" eaLnBrk="0" hangingPunct="0">
              <a:spcBef>
                <a:spcPct val="20000"/>
              </a:spcBef>
              <a:buFont typeface="Wingdings" pitchFamily="2" charset="2"/>
              <a:buChar char="§"/>
              <a:defRPr/>
            </a:pPr>
            <a:r>
              <a:rPr lang="en-US" sz="1600" b="1" kern="0" dirty="0" smtClean="0">
                <a:solidFill>
                  <a:srgbClr val="000000"/>
                </a:solidFill>
                <a:latin typeface="+mn-lt"/>
                <a:ea typeface="Calibri" pitchFamily="34" charset="0"/>
                <a:cs typeface="Arial" charset="0"/>
              </a:rPr>
              <a:t>No </a:t>
            </a:r>
            <a:r>
              <a:rPr lang="en-US" sz="1600" b="1" kern="0" dirty="0">
                <a:solidFill>
                  <a:srgbClr val="000000"/>
                </a:solidFill>
                <a:latin typeface="+mn-lt"/>
                <a:ea typeface="Calibri" pitchFamily="34" charset="0"/>
                <a:cs typeface="Arial" charset="0"/>
              </a:rPr>
              <a:t>use of interrupts on NZ 21, only 1 timer interrupt on NZ 12</a:t>
            </a: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No use of real time clock or calendar</a:t>
            </a: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NZ 12 has no direct access to NZ 21 and its </a:t>
            </a:r>
          </a:p>
          <a:p>
            <a:pPr marL="1714500" lvl="3"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Program sequence</a:t>
            </a:r>
          </a:p>
          <a:p>
            <a:pPr marL="1714500" lvl="3"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Data or parameter memory</a:t>
            </a: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NZ 21 is hardware-locked by key switch against access to parameters and </a:t>
            </a:r>
            <a:r>
              <a:rPr lang="en-US" sz="1600" b="1" kern="0" dirty="0" smtClean="0">
                <a:solidFill>
                  <a:srgbClr val="000000"/>
                </a:solidFill>
                <a:latin typeface="+mn-lt"/>
                <a:ea typeface="Calibri" pitchFamily="34" charset="0"/>
                <a:cs typeface="Arial" charset="0"/>
              </a:rPr>
              <a:t>test-procedures</a:t>
            </a:r>
            <a:endParaRPr lang="en-US" sz="1600" b="1" kern="0" dirty="0">
              <a:solidFill>
                <a:srgbClr val="000000"/>
              </a:solidFill>
              <a:latin typeface="+mn-lt"/>
              <a:ea typeface="Calibri" pitchFamily="34" charset="0"/>
              <a:cs typeface="Arial" charset="0"/>
            </a:endParaRPr>
          </a:p>
          <a:p>
            <a:pPr marL="1257300" lvl="2"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A variety of self monitoring devices, some of them complementary between NZ 12 and NZ 21</a:t>
            </a:r>
          </a:p>
          <a:p>
            <a:pPr marL="1257300" lvl="2" indent="-342900" eaLnBrk="0" hangingPunct="0">
              <a:spcBef>
                <a:spcPct val="20000"/>
              </a:spcBef>
              <a:buFont typeface="Wingdings" pitchFamily="2" charset="2"/>
              <a:buChar char="§"/>
              <a:defRPr/>
            </a:pPr>
            <a:endParaRPr lang="en-US" b="1" kern="0" dirty="0">
              <a:solidFill>
                <a:srgbClr val="000000"/>
              </a:solidFill>
              <a:latin typeface="+mn-lt"/>
              <a:ea typeface="Calibri" pitchFamily="34" charset="0"/>
              <a:cs typeface="Arial" charset="0"/>
            </a:endParaRPr>
          </a:p>
        </p:txBody>
      </p:sp>
    </p:spTree>
    <p:extLst>
      <p:ext uri="{BB962C8B-B14F-4D97-AF65-F5344CB8AC3E}">
        <p14:creationId xmlns:p14="http://schemas.microsoft.com/office/powerpoint/2010/main" val="4220888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Extensive </a:t>
            </a:r>
            <a:r>
              <a:rPr lang="en-US" sz="2000" dirty="0" smtClean="0"/>
              <a:t>Self-Monitoring</a:t>
            </a:r>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14</a:t>
            </a:fld>
            <a:endParaRPr lang="en-US" smtClean="0"/>
          </a:p>
        </p:txBody>
      </p:sp>
      <p:sp>
        <p:nvSpPr>
          <p:cNvPr id="6" name="Content Placeholder 2"/>
          <p:cNvSpPr txBox="1">
            <a:spLocks/>
          </p:cNvSpPr>
          <p:nvPr/>
        </p:nvSpPr>
        <p:spPr bwMode="auto">
          <a:xfrm>
            <a:off x="609600" y="1295400"/>
            <a:ext cx="8229600" cy="47244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1800" b="1" kern="0" dirty="0">
                <a:solidFill>
                  <a:srgbClr val="000000"/>
                </a:solidFill>
                <a:latin typeface="+mn-lt"/>
                <a:ea typeface="Calibri" pitchFamily="34" charset="0"/>
                <a:cs typeface="Arial" charset="0"/>
              </a:rPr>
              <a:t>A variety of items is used to detect faults of hardware and software, e.g. monitoring of internal voltages, arithmetics, </a:t>
            </a:r>
            <a:r>
              <a:rPr lang="en-US" sz="1800" b="1" kern="0" dirty="0" smtClean="0">
                <a:solidFill>
                  <a:srgbClr val="000000"/>
                </a:solidFill>
                <a:latin typeface="+mn-lt"/>
                <a:ea typeface="Calibri" pitchFamily="34" charset="0"/>
                <a:cs typeface="Arial" charset="0"/>
              </a:rPr>
              <a:t>timing, </a:t>
            </a:r>
            <a:r>
              <a:rPr lang="en-US" sz="1800" b="1" kern="0" dirty="0">
                <a:solidFill>
                  <a:srgbClr val="000000"/>
                </a:solidFill>
                <a:latin typeface="+mn-lt"/>
                <a:ea typeface="Calibri" pitchFamily="34" charset="0"/>
                <a:cs typeface="Arial" charset="0"/>
              </a:rPr>
              <a:t>micro-processors, </a:t>
            </a:r>
            <a:r>
              <a:rPr lang="en-US" sz="1800" b="1" kern="0" dirty="0" smtClean="0">
                <a:solidFill>
                  <a:srgbClr val="000000"/>
                </a:solidFill>
                <a:latin typeface="+mn-lt"/>
                <a:ea typeface="Calibri" pitchFamily="34" charset="0"/>
                <a:cs typeface="Arial" charset="0"/>
              </a:rPr>
              <a:t>data transmission, </a:t>
            </a:r>
            <a:r>
              <a:rPr lang="en-US" sz="1800" b="1" kern="0" dirty="0">
                <a:solidFill>
                  <a:srgbClr val="000000"/>
                </a:solidFill>
                <a:latin typeface="+mn-lt"/>
                <a:ea typeface="Calibri" pitchFamily="34" charset="0"/>
                <a:cs typeface="Arial" charset="0"/>
              </a:rPr>
              <a:t>data and program memory. Additional, there are two very efficient tools:</a:t>
            </a:r>
          </a:p>
          <a:p>
            <a:pPr marL="342900" indent="-342900" eaLnBrk="0" hangingPunct="0">
              <a:spcBef>
                <a:spcPct val="20000"/>
              </a:spcBef>
              <a:buFont typeface="Wingdings" pitchFamily="2" charset="2"/>
              <a:buChar char="§"/>
              <a:defRPr/>
            </a:pPr>
            <a:endParaRPr lang="en-US" sz="1050" b="1" kern="0" dirty="0">
              <a:solidFill>
                <a:srgbClr val="333333"/>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NZ 12 performs a “re-calculation” of the results</a:t>
            </a:r>
          </a:p>
          <a:p>
            <a:pPr marL="1257300" lvl="2"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Using a snapshot of data transferred from NZ 21</a:t>
            </a:r>
          </a:p>
          <a:p>
            <a:pPr marL="1257300" lvl="2"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Using a different software and arithmetic package (e.g. floating point package instead </a:t>
            </a:r>
            <a:r>
              <a:rPr lang="en-US" b="1" kern="0" dirty="0" smtClean="0">
                <a:solidFill>
                  <a:srgbClr val="000000"/>
                </a:solidFill>
                <a:latin typeface="+mn-lt"/>
                <a:ea typeface="Calibri" pitchFamily="34" charset="0"/>
                <a:cs typeface="Arial" charset="0"/>
              </a:rPr>
              <a:t>vs. fixed </a:t>
            </a:r>
            <a:r>
              <a:rPr lang="en-US" b="1" kern="0" dirty="0">
                <a:solidFill>
                  <a:srgbClr val="000000"/>
                </a:solidFill>
                <a:latin typeface="+mn-lt"/>
                <a:ea typeface="Calibri" pitchFamily="34" charset="0"/>
                <a:cs typeface="Arial" charset="0"/>
              </a:rPr>
              <a:t>point arithmetics)</a:t>
            </a:r>
          </a:p>
          <a:p>
            <a:pPr marL="1257300" lvl="2"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Comparing the results and generating an alarm if necessary</a:t>
            </a:r>
          </a:p>
          <a:p>
            <a:pPr marL="1257300" lvl="2" indent="-342900" eaLnBrk="0" hangingPunct="0">
              <a:spcBef>
                <a:spcPct val="20000"/>
              </a:spcBef>
              <a:buFont typeface="Wingdings" pitchFamily="2" charset="2"/>
              <a:buChar char="§"/>
              <a:defRPr/>
            </a:pPr>
            <a:endParaRPr lang="en-US" b="1" kern="0" dirty="0">
              <a:solidFill>
                <a:srgbClr val="000000"/>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A cycle counter on NZ 21 is interpreted periodically by NZ 12</a:t>
            </a:r>
          </a:p>
          <a:p>
            <a:pPr marL="1257300" lvl="2"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The differences of two readings are compared with setpoints</a:t>
            </a:r>
          </a:p>
          <a:p>
            <a:pPr marL="1257300" lvl="2"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NZ 12 &amp; NZ 21 are monitoring their cycle times one another</a:t>
            </a:r>
          </a:p>
          <a:p>
            <a:pPr marL="1257300" lvl="2" indent="-342900" eaLnBrk="0" hangingPunct="0">
              <a:spcBef>
                <a:spcPct val="20000"/>
              </a:spcBef>
              <a:buFont typeface="Wingdings" pitchFamily="2" charset="2"/>
              <a:buChar char="ü"/>
              <a:defRPr/>
            </a:pPr>
            <a:r>
              <a:rPr lang="en-US" b="1" kern="0" dirty="0">
                <a:solidFill>
                  <a:srgbClr val="000000"/>
                </a:solidFill>
                <a:latin typeface="+mn-lt"/>
                <a:ea typeface="Calibri" pitchFamily="34" charset="0"/>
                <a:cs typeface="Arial" charset="0"/>
              </a:rPr>
              <a:t>The response of NZ 12 is additionally monitored by a watch dog</a:t>
            </a:r>
          </a:p>
          <a:p>
            <a:pPr marL="800100" lvl="1" indent="-342900" eaLnBrk="0" hangingPunct="0">
              <a:spcBef>
                <a:spcPct val="20000"/>
              </a:spcBef>
              <a:buFont typeface="Courier New" pitchFamily="49" charset="0"/>
              <a:buChar char="o"/>
              <a:defRPr/>
            </a:pPr>
            <a:endParaRPr lang="en-US" b="1" kern="0" dirty="0">
              <a:solidFill>
                <a:srgbClr val="000000"/>
              </a:solidFill>
              <a:latin typeface="+mn-lt"/>
              <a:ea typeface="Calibri" pitchFamily="34" charset="0"/>
              <a:cs typeface="Arial" charset="0"/>
            </a:endParaRPr>
          </a:p>
        </p:txBody>
      </p:sp>
    </p:spTree>
    <p:extLst>
      <p:ext uri="{BB962C8B-B14F-4D97-AF65-F5344CB8AC3E}">
        <p14:creationId xmlns:p14="http://schemas.microsoft.com/office/powerpoint/2010/main" val="82126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Periodical </a:t>
            </a:r>
            <a:r>
              <a:rPr lang="de-DE" sz="2000" dirty="0" err="1" smtClean="0"/>
              <a:t>Testing</a:t>
            </a:r>
            <a:r>
              <a:rPr lang="de-DE" sz="2000" dirty="0" smtClean="0"/>
              <a:t> Easy </a:t>
            </a:r>
            <a:r>
              <a:rPr lang="de-DE" sz="2000" dirty="0" err="1" smtClean="0"/>
              <a:t>and</a:t>
            </a:r>
            <a:r>
              <a:rPr lang="de-DE" sz="2000" dirty="0" smtClean="0"/>
              <a:t> </a:t>
            </a:r>
            <a:r>
              <a:rPr lang="de-DE" sz="2000" dirty="0" err="1" smtClean="0"/>
              <a:t>Efficient</a:t>
            </a:r>
            <a:r>
              <a:rPr lang="de-DE" sz="2000" dirty="0" smtClean="0"/>
              <a:t> </a:t>
            </a:r>
            <a:endParaRPr lang="en-US" sz="2000" dirty="0" smtClean="0"/>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15</a:t>
            </a:fld>
            <a:endParaRPr lang="en-US" smtClean="0"/>
          </a:p>
        </p:txBody>
      </p:sp>
      <p:sp>
        <p:nvSpPr>
          <p:cNvPr id="5" name="Content Placeholder 2"/>
          <p:cNvSpPr txBox="1">
            <a:spLocks/>
          </p:cNvSpPr>
          <p:nvPr/>
        </p:nvSpPr>
        <p:spPr bwMode="auto">
          <a:xfrm>
            <a:off x="609600" y="1295400"/>
            <a:ext cx="8229600" cy="47244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Different tools make periodical testing efficient but easy</a:t>
            </a:r>
            <a:r>
              <a:rPr lang="en-US" sz="1600" b="1" kern="0" dirty="0" smtClean="0">
                <a:solidFill>
                  <a:srgbClr val="000000"/>
                </a:solidFill>
                <a:latin typeface="+mn-lt"/>
                <a:ea typeface="Calibri" pitchFamily="34" charset="0"/>
                <a:cs typeface="Arial" charset="0"/>
              </a:rPr>
              <a:t>:</a:t>
            </a:r>
            <a:endParaRPr lang="en-US" sz="1600" b="1" kern="0" dirty="0">
              <a:solidFill>
                <a:srgbClr val="333333"/>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endParaRPr lang="en-US" sz="1600" b="1" kern="0" dirty="0" smtClean="0">
              <a:solidFill>
                <a:srgbClr val="000000"/>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smtClean="0">
                <a:solidFill>
                  <a:srgbClr val="000000"/>
                </a:solidFill>
                <a:latin typeface="+mn-lt"/>
                <a:ea typeface="Calibri" pitchFamily="34" charset="0"/>
                <a:cs typeface="Arial" charset="0"/>
              </a:rPr>
              <a:t>Test </a:t>
            </a:r>
            <a:r>
              <a:rPr lang="en-US" sz="1600" b="1" kern="0" dirty="0">
                <a:solidFill>
                  <a:srgbClr val="000000"/>
                </a:solidFill>
                <a:latin typeface="+mn-lt"/>
                <a:ea typeface="Calibri" pitchFamily="34" charset="0"/>
                <a:cs typeface="Arial" charset="0"/>
              </a:rPr>
              <a:t>generators in pre-amps or input-boards of the channel:</a:t>
            </a:r>
          </a:p>
          <a:p>
            <a:pPr marL="1257300" lvl="2" indent="-342900" eaLnBrk="0" hangingPunct="0">
              <a:spcBef>
                <a:spcPct val="20000"/>
              </a:spcBef>
              <a:buFont typeface="Wingdings" pitchFamily="2" charset="2"/>
              <a:buChar char="ü"/>
              <a:defRPr/>
            </a:pPr>
            <a:r>
              <a:rPr lang="en-US" sz="1600" b="1" kern="0" dirty="0">
                <a:solidFill>
                  <a:srgbClr val="000000"/>
                </a:solidFill>
                <a:latin typeface="+mn-lt"/>
                <a:ea typeface="Calibri" pitchFamily="34" charset="0"/>
                <a:cs typeface="Arial" charset="0"/>
              </a:rPr>
              <a:t>May be activated remotely without manipulation in the wiring</a:t>
            </a:r>
          </a:p>
          <a:p>
            <a:pPr marL="1257300" lvl="2" indent="-342900" eaLnBrk="0" hangingPunct="0">
              <a:spcBef>
                <a:spcPct val="20000"/>
              </a:spcBef>
              <a:buFont typeface="Wingdings" pitchFamily="2" charset="2"/>
              <a:buChar char="ü"/>
              <a:defRPr/>
            </a:pPr>
            <a:r>
              <a:rPr lang="en-US" sz="1600" b="1" kern="0" dirty="0">
                <a:solidFill>
                  <a:srgbClr val="000000"/>
                </a:solidFill>
                <a:latin typeface="+mn-lt"/>
                <a:ea typeface="Calibri" pitchFamily="34" charset="0"/>
                <a:cs typeface="Arial" charset="0"/>
              </a:rPr>
              <a:t>Insert a reference signal to the input of the electronic channel</a:t>
            </a:r>
          </a:p>
          <a:p>
            <a:pPr marL="800100" lvl="1" indent="-342900" eaLnBrk="0" hangingPunct="0">
              <a:spcBef>
                <a:spcPct val="20000"/>
              </a:spcBef>
              <a:buFont typeface="Courier New" pitchFamily="49" charset="0"/>
              <a:buChar char="o"/>
              <a:defRPr/>
            </a:pPr>
            <a:endParaRPr lang="en-US" sz="1600" b="1" kern="0" dirty="0" smtClean="0">
              <a:solidFill>
                <a:srgbClr val="000000"/>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smtClean="0">
                <a:solidFill>
                  <a:srgbClr val="000000"/>
                </a:solidFill>
                <a:latin typeface="+mn-lt"/>
                <a:ea typeface="Calibri" pitchFamily="34" charset="0"/>
                <a:cs typeface="Arial" charset="0"/>
              </a:rPr>
              <a:t>The </a:t>
            </a:r>
            <a:r>
              <a:rPr lang="en-US" sz="1600" b="1" kern="0" dirty="0">
                <a:solidFill>
                  <a:srgbClr val="000000"/>
                </a:solidFill>
                <a:latin typeface="+mn-lt"/>
                <a:ea typeface="Calibri" pitchFamily="34" charset="0"/>
                <a:cs typeface="Arial" charset="0"/>
              </a:rPr>
              <a:t>tool “simulation” enables to:</a:t>
            </a:r>
          </a:p>
          <a:p>
            <a:pPr marL="1257300" lvl="2" indent="-342900" eaLnBrk="0" hangingPunct="0">
              <a:spcBef>
                <a:spcPct val="20000"/>
              </a:spcBef>
              <a:buFont typeface="Wingdings" pitchFamily="2" charset="2"/>
              <a:buChar char="ü"/>
              <a:defRPr/>
            </a:pPr>
            <a:r>
              <a:rPr lang="en-US" sz="1600" b="1" kern="0" dirty="0">
                <a:solidFill>
                  <a:srgbClr val="000000"/>
                </a:solidFill>
                <a:latin typeface="+mn-lt"/>
                <a:ea typeface="Calibri" pitchFamily="34" charset="0"/>
                <a:cs typeface="Arial" charset="0"/>
              </a:rPr>
              <a:t>Insert arbitrary numbers at defined points of the signal path</a:t>
            </a:r>
          </a:p>
          <a:p>
            <a:pPr marL="1257300" lvl="2" indent="-342900" eaLnBrk="0" hangingPunct="0">
              <a:spcBef>
                <a:spcPct val="20000"/>
              </a:spcBef>
              <a:buFont typeface="Wingdings" pitchFamily="2" charset="2"/>
              <a:buChar char="ü"/>
              <a:defRPr/>
            </a:pPr>
            <a:r>
              <a:rPr lang="en-US" sz="1600" b="1" kern="0" dirty="0">
                <a:solidFill>
                  <a:srgbClr val="000000"/>
                </a:solidFill>
                <a:latin typeface="+mn-lt"/>
                <a:ea typeface="Calibri" pitchFamily="34" charset="0"/>
                <a:cs typeface="Arial" charset="0"/>
              </a:rPr>
              <a:t>Generate all desired output values for analog signals or alarms</a:t>
            </a:r>
          </a:p>
          <a:p>
            <a:pPr marL="800100" lvl="1" indent="-342900" eaLnBrk="0" hangingPunct="0">
              <a:spcBef>
                <a:spcPct val="20000"/>
              </a:spcBef>
              <a:buFont typeface="Courier New" pitchFamily="49" charset="0"/>
              <a:buChar char="o"/>
              <a:defRPr/>
            </a:pPr>
            <a:endParaRPr lang="en-US" sz="1600" b="1" kern="0" dirty="0" smtClean="0">
              <a:solidFill>
                <a:srgbClr val="000000"/>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smtClean="0">
                <a:solidFill>
                  <a:srgbClr val="000000"/>
                </a:solidFill>
                <a:latin typeface="+mn-lt"/>
                <a:ea typeface="Calibri" pitchFamily="34" charset="0"/>
                <a:cs typeface="Arial" charset="0"/>
              </a:rPr>
              <a:t>Binary </a:t>
            </a:r>
            <a:r>
              <a:rPr lang="en-US" sz="1600" b="1" kern="0" dirty="0">
                <a:solidFill>
                  <a:srgbClr val="000000"/>
                </a:solidFill>
                <a:latin typeface="+mn-lt"/>
                <a:ea typeface="Calibri" pitchFamily="34" charset="0"/>
                <a:cs typeface="Arial" charset="0"/>
              </a:rPr>
              <a:t>outputs (relays) may be activated or deactivated</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All testing tools are locked by key-switch and generate a flag signal</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 basic procedure for periodical testing</a:t>
            </a:r>
          </a:p>
          <a:p>
            <a:pPr marL="1257300" lvl="2" indent="-342900" eaLnBrk="0" hangingPunct="0">
              <a:spcBef>
                <a:spcPct val="20000"/>
              </a:spcBef>
              <a:buFont typeface="Wingdings" pitchFamily="2" charset="2"/>
              <a:buChar char="ü"/>
              <a:defRPr/>
            </a:pPr>
            <a:r>
              <a:rPr lang="en-US" sz="1600" b="1" kern="0" dirty="0">
                <a:solidFill>
                  <a:srgbClr val="000000"/>
                </a:solidFill>
                <a:latin typeface="+mn-lt"/>
                <a:ea typeface="Calibri" pitchFamily="34" charset="0"/>
                <a:cs typeface="Arial" charset="0"/>
              </a:rPr>
              <a:t>Is described in the user manual</a:t>
            </a:r>
          </a:p>
          <a:p>
            <a:pPr marL="1257300" lvl="2" indent="-342900" eaLnBrk="0" hangingPunct="0">
              <a:spcBef>
                <a:spcPct val="20000"/>
              </a:spcBef>
              <a:buFont typeface="Wingdings" pitchFamily="2" charset="2"/>
              <a:buChar char="ü"/>
              <a:defRPr/>
            </a:pPr>
            <a:r>
              <a:rPr lang="en-US" sz="1600" b="1" kern="0" dirty="0">
                <a:solidFill>
                  <a:srgbClr val="000000"/>
                </a:solidFill>
                <a:latin typeface="+mn-lt"/>
                <a:ea typeface="Calibri" pitchFamily="34" charset="0"/>
                <a:cs typeface="Arial" charset="0"/>
              </a:rPr>
              <a:t>Was checked by TÜV during type test</a:t>
            </a:r>
          </a:p>
        </p:txBody>
      </p:sp>
    </p:spTree>
    <p:extLst>
      <p:ext uri="{BB962C8B-B14F-4D97-AF65-F5344CB8AC3E}">
        <p14:creationId xmlns:p14="http://schemas.microsoft.com/office/powerpoint/2010/main" val="4243403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Controlled </a:t>
            </a:r>
            <a:r>
              <a:rPr lang="de-DE" sz="2000" dirty="0" smtClean="0"/>
              <a:t>Operator Access</a:t>
            </a:r>
            <a:endParaRPr lang="en-US" sz="2000" dirty="0" smtClean="0"/>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16</a:t>
            </a:fld>
            <a:endParaRPr lang="en-US" smtClean="0"/>
          </a:p>
        </p:txBody>
      </p:sp>
      <p:sp>
        <p:nvSpPr>
          <p:cNvPr id="6" name="Content Placeholder 2"/>
          <p:cNvSpPr txBox="1">
            <a:spLocks/>
          </p:cNvSpPr>
          <p:nvPr/>
        </p:nvSpPr>
        <p:spPr bwMode="auto">
          <a:xfrm>
            <a:off x="533400" y="1524000"/>
            <a:ext cx="8610600" cy="47244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The access to parameters and testing is locked by 2 key switches</a:t>
            </a:r>
            <a:endParaRPr lang="en-US" sz="1600" b="1" kern="0" dirty="0">
              <a:solidFill>
                <a:srgbClr val="333333"/>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Without key: parameters may be displayed, but not modified</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DGK 250 additionally has a separated access to </a:t>
            </a:r>
            <a:r>
              <a:rPr lang="en-US" sz="1600" b="1" kern="0" dirty="0" smtClean="0">
                <a:solidFill>
                  <a:srgbClr val="000000"/>
                </a:solidFill>
                <a:latin typeface="+mn-lt"/>
                <a:ea typeface="Calibri" pitchFamily="34" charset="0"/>
                <a:cs typeface="Arial" charset="0"/>
              </a:rPr>
              <a:t>re-calibration</a:t>
            </a:r>
          </a:p>
          <a:p>
            <a:pPr marL="800100" lvl="1" indent="-342900" eaLnBrk="0" hangingPunct="0">
              <a:spcBef>
                <a:spcPct val="20000"/>
              </a:spcBef>
              <a:buFont typeface="Courier New" pitchFamily="49" charset="0"/>
              <a:buChar char="o"/>
              <a:defRPr/>
            </a:pPr>
            <a:endParaRPr lang="en-US" sz="1600" b="1" kern="0" dirty="0">
              <a:solidFill>
                <a:srgbClr val="000000"/>
              </a:solidFill>
              <a:latin typeface="+mn-lt"/>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ea typeface="Calibri" pitchFamily="34" charset="0"/>
                <a:cs typeface="Arial" charset="0"/>
              </a:rPr>
              <a:t>A parameter protocol may be generated on a PC via serial interface using purely read-only </a:t>
            </a:r>
            <a:r>
              <a:rPr lang="en-US" sz="1600" b="1" kern="0" dirty="0" smtClean="0">
                <a:solidFill>
                  <a:srgbClr val="000000"/>
                </a:solidFill>
                <a:ea typeface="Calibri" pitchFamily="34" charset="0"/>
                <a:cs typeface="Arial" charset="0"/>
              </a:rPr>
              <a:t>instructions</a:t>
            </a:r>
          </a:p>
          <a:p>
            <a:pPr marL="342900" indent="-342900" eaLnBrk="0" hangingPunct="0">
              <a:spcBef>
                <a:spcPct val="20000"/>
              </a:spcBef>
              <a:buFont typeface="Wingdings" pitchFamily="2" charset="2"/>
              <a:buChar char="§"/>
              <a:defRPr/>
            </a:pPr>
            <a:endParaRPr lang="en-US" sz="1600" b="1" kern="0" dirty="0">
              <a:solidFill>
                <a:srgbClr val="000000"/>
              </a:solidFill>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The variety of functions and parameters is limited by “configuration” according to </a:t>
            </a:r>
            <a:r>
              <a:rPr lang="en-US" sz="1600" b="1" kern="0" dirty="0" smtClean="0">
                <a:solidFill>
                  <a:srgbClr val="000000"/>
                </a:solidFill>
                <a:latin typeface="+mn-lt"/>
                <a:ea typeface="Calibri" pitchFamily="34" charset="0"/>
                <a:cs typeface="Arial" charset="0"/>
              </a:rPr>
              <a:t>user </a:t>
            </a:r>
            <a:r>
              <a:rPr lang="en-US" sz="1600" b="1" kern="0" dirty="0">
                <a:solidFill>
                  <a:srgbClr val="000000"/>
                </a:solidFill>
                <a:latin typeface="+mn-lt"/>
                <a:ea typeface="Calibri" pitchFamily="34" charset="0"/>
                <a:cs typeface="Arial" charset="0"/>
              </a:rPr>
              <a:t>requirements:</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Delete (enable and hide) unused functions</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Establish “fixed parameters”, e.g. scalings or trip thresholds</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Use of modified text tables, e.g. language version</a:t>
            </a:r>
          </a:p>
          <a:p>
            <a:pPr marL="800100" lvl="1" indent="-342900" eaLnBrk="0" hangingPunct="0">
              <a:spcBef>
                <a:spcPct val="20000"/>
              </a:spcBef>
              <a:buFont typeface="Courier New" pitchFamily="49" charset="0"/>
              <a:buChar char="o"/>
              <a:defRPr/>
            </a:pPr>
            <a:r>
              <a:rPr lang="en-US" sz="1600" b="1" kern="0" dirty="0" smtClean="0">
                <a:solidFill>
                  <a:srgbClr val="000000"/>
                </a:solidFill>
                <a:latin typeface="+mn-lt"/>
                <a:ea typeface="Calibri" pitchFamily="34" charset="0"/>
                <a:cs typeface="Arial" charset="0"/>
              </a:rPr>
              <a:t>Any new configuration </a:t>
            </a:r>
            <a:r>
              <a:rPr lang="en-US" sz="1600" b="1" kern="0" dirty="0">
                <a:solidFill>
                  <a:srgbClr val="000000"/>
                </a:solidFill>
                <a:latin typeface="+mn-lt"/>
                <a:ea typeface="Calibri" pitchFamily="34" charset="0"/>
                <a:cs typeface="Arial" charset="0"/>
              </a:rPr>
              <a:t>is done by Mirion Technologies and checked by TÜV</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Configuration data are stored in EPROM</a:t>
            </a:r>
          </a:p>
        </p:txBody>
      </p:sp>
    </p:spTree>
    <p:extLst>
      <p:ext uri="{BB962C8B-B14F-4D97-AF65-F5344CB8AC3E}">
        <p14:creationId xmlns:p14="http://schemas.microsoft.com/office/powerpoint/2010/main" val="3440425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a:t>
            </a:r>
            <a:r>
              <a:rPr lang="de-DE" sz="2000" dirty="0" smtClean="0"/>
              <a:t>Type </a:t>
            </a:r>
            <a:r>
              <a:rPr lang="de-DE" sz="2000" dirty="0" err="1" smtClean="0"/>
              <a:t>Tested</a:t>
            </a:r>
            <a:endParaRPr lang="en-US" sz="2000" dirty="0" smtClean="0"/>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17</a:t>
            </a:fld>
            <a:endParaRPr lang="en-US" smtClean="0"/>
          </a:p>
        </p:txBody>
      </p:sp>
      <p:sp>
        <p:nvSpPr>
          <p:cNvPr id="5" name="Content Placeholder 2"/>
          <p:cNvSpPr txBox="1">
            <a:spLocks/>
          </p:cNvSpPr>
          <p:nvPr/>
        </p:nvSpPr>
        <p:spPr bwMode="auto">
          <a:xfrm>
            <a:off x="533400" y="1371600"/>
            <a:ext cx="8229600" cy="45720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The type test of hardware was performed according to KTA 3505</a:t>
            </a:r>
            <a:endParaRPr lang="en-US" sz="1600" b="1" kern="0" dirty="0">
              <a:solidFill>
                <a:srgbClr val="333333"/>
              </a:solidFill>
              <a:latin typeface="+mn-lt"/>
              <a:ea typeface="Calibri" pitchFamily="34" charset="0"/>
              <a:cs typeface="Arial" charset="0"/>
            </a:endParaRP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Theoretical and practical tests observed and checked by TÜV</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Test results transferable to IEEE 323 or IEC 60780</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Data of operational experience for all boards </a:t>
            </a:r>
            <a:r>
              <a:rPr lang="en-US" sz="1600" b="1" kern="0" dirty="0" smtClean="0">
                <a:solidFill>
                  <a:srgbClr val="000000"/>
                </a:solidFill>
                <a:latin typeface="+mn-lt"/>
                <a:ea typeface="Calibri" pitchFamily="34" charset="0"/>
                <a:cs typeface="Arial" charset="0"/>
              </a:rPr>
              <a:t>available</a:t>
            </a:r>
          </a:p>
          <a:p>
            <a:pPr marL="800100" lvl="1" indent="-342900" eaLnBrk="0" hangingPunct="0">
              <a:spcBef>
                <a:spcPct val="20000"/>
              </a:spcBef>
              <a:buFont typeface="Courier New" pitchFamily="49" charset="0"/>
              <a:buChar char="o"/>
              <a:defRPr/>
            </a:pPr>
            <a:endParaRPr lang="en-US" sz="1600" b="1" kern="0" dirty="0">
              <a:solidFill>
                <a:srgbClr val="000000"/>
              </a:solidFill>
              <a:latin typeface="+mn-lt"/>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Software type test also was performed by independent experts:</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DPK 251 and DSK 250 by ISEB-TÜV-Rheinland/Köln</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DAK, </a:t>
            </a:r>
            <a:r>
              <a:rPr lang="en-US" sz="1600" b="1" kern="0" dirty="0" smtClean="0">
                <a:solidFill>
                  <a:srgbClr val="000000"/>
                </a:solidFill>
                <a:latin typeface="+mn-lt"/>
                <a:ea typeface="Calibri" pitchFamily="34" charset="0"/>
                <a:cs typeface="Arial" charset="0"/>
              </a:rPr>
              <a:t>DGK, DLK </a:t>
            </a:r>
            <a:r>
              <a:rPr lang="en-US" sz="1600" b="1" kern="0" dirty="0">
                <a:solidFill>
                  <a:srgbClr val="000000"/>
                </a:solidFill>
                <a:latin typeface="+mn-lt"/>
                <a:ea typeface="Calibri" pitchFamily="34" charset="0"/>
                <a:cs typeface="Arial" charset="0"/>
              </a:rPr>
              <a:t>250 and all other channels by TÜV-Nord/Hamburg</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Both institutes used different testing strategies and tools</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IEC </a:t>
            </a:r>
            <a:r>
              <a:rPr lang="en-US" sz="1600" b="1" kern="0" dirty="0" smtClean="0">
                <a:solidFill>
                  <a:srgbClr val="000000"/>
                </a:solidFill>
                <a:latin typeface="+mn-lt"/>
                <a:ea typeface="Calibri" pitchFamily="34" charset="0"/>
                <a:cs typeface="Arial" charset="0"/>
              </a:rPr>
              <a:t>880 </a:t>
            </a:r>
            <a:r>
              <a:rPr lang="en-US" sz="1600" b="1" kern="0" dirty="0">
                <a:solidFill>
                  <a:srgbClr val="000000"/>
                </a:solidFill>
                <a:latin typeface="+mn-lt"/>
                <a:ea typeface="Calibri" pitchFamily="34" charset="0"/>
                <a:cs typeface="Arial" charset="0"/>
              </a:rPr>
              <a:t>was applied for </a:t>
            </a:r>
            <a:r>
              <a:rPr lang="en-US" sz="1600" b="1" kern="0" dirty="0" smtClean="0">
                <a:solidFill>
                  <a:srgbClr val="000000"/>
                </a:solidFill>
                <a:latin typeface="+mn-lt"/>
                <a:ea typeface="Calibri" pitchFamily="34" charset="0"/>
                <a:cs typeface="Arial" charset="0"/>
              </a:rPr>
              <a:t>DAK, </a:t>
            </a:r>
            <a:r>
              <a:rPr lang="en-US" sz="1600" b="1" kern="0" dirty="0">
                <a:solidFill>
                  <a:srgbClr val="000000"/>
                </a:solidFill>
                <a:latin typeface="+mn-lt"/>
                <a:ea typeface="Calibri" pitchFamily="34" charset="0"/>
                <a:cs typeface="Arial" charset="0"/>
              </a:rPr>
              <a:t>DGK </a:t>
            </a:r>
            <a:r>
              <a:rPr lang="en-US" sz="1600" b="1" kern="0" dirty="0" smtClean="0">
                <a:solidFill>
                  <a:srgbClr val="000000"/>
                </a:solidFill>
                <a:latin typeface="+mn-lt"/>
                <a:ea typeface="Calibri" pitchFamily="34" charset="0"/>
                <a:cs typeface="Arial" charset="0"/>
              </a:rPr>
              <a:t>and DLK 250</a:t>
            </a:r>
            <a:r>
              <a:rPr lang="en-US" sz="1600" b="1" kern="0" dirty="0">
                <a:solidFill>
                  <a:srgbClr val="000000"/>
                </a:solidFill>
                <a:latin typeface="+mn-lt"/>
                <a:ea typeface="Calibri" pitchFamily="34" charset="0"/>
                <a:cs typeface="Arial" charset="0"/>
              </a:rPr>
              <a:t>, elements of FMEA</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Result: the </a:t>
            </a:r>
            <a:r>
              <a:rPr lang="en-US" sz="1600" b="1" kern="0" dirty="0" smtClean="0">
                <a:solidFill>
                  <a:srgbClr val="000000"/>
                </a:solidFill>
                <a:latin typeface="+mn-lt"/>
                <a:ea typeface="Calibri" pitchFamily="34" charset="0"/>
                <a:cs typeface="Arial" charset="0"/>
              </a:rPr>
              <a:t>SW is </a:t>
            </a:r>
            <a:r>
              <a:rPr lang="en-US" sz="1600" b="1" u="sng" kern="0" dirty="0">
                <a:solidFill>
                  <a:srgbClr val="000000"/>
                </a:solidFill>
                <a:latin typeface="+mn-lt"/>
                <a:ea typeface="Calibri" pitchFamily="34" charset="0"/>
                <a:cs typeface="Arial" charset="0"/>
              </a:rPr>
              <a:t>qualified for </a:t>
            </a:r>
            <a:r>
              <a:rPr lang="en-US" sz="1600" b="1" u="sng" kern="0" dirty="0" smtClean="0">
                <a:solidFill>
                  <a:srgbClr val="000000"/>
                </a:solidFill>
                <a:latin typeface="+mn-lt"/>
                <a:ea typeface="Calibri" pitchFamily="34" charset="0"/>
                <a:cs typeface="Arial" charset="0"/>
              </a:rPr>
              <a:t>use at RPS level</a:t>
            </a:r>
          </a:p>
          <a:p>
            <a:pPr marL="800100" lvl="1" indent="-342900" eaLnBrk="0" hangingPunct="0">
              <a:spcBef>
                <a:spcPct val="20000"/>
              </a:spcBef>
              <a:buFont typeface="Courier New" pitchFamily="49" charset="0"/>
              <a:buChar char="o"/>
              <a:defRPr/>
            </a:pPr>
            <a:endParaRPr lang="en-US" sz="1600" b="1" kern="0" dirty="0">
              <a:solidFill>
                <a:srgbClr val="000000"/>
              </a:solidFill>
              <a:latin typeface="+mn-lt"/>
              <a:ea typeface="Calibri" pitchFamily="34" charset="0"/>
              <a:cs typeface="Arial" charset="0"/>
            </a:endParaRPr>
          </a:p>
          <a:p>
            <a:pPr marL="342900" indent="-342900" eaLnBrk="0" hangingPunct="0">
              <a:spcBef>
                <a:spcPct val="20000"/>
              </a:spcBef>
              <a:buFont typeface="Wingdings" pitchFamily="2" charset="2"/>
              <a:buChar char="§"/>
              <a:defRPr/>
            </a:pPr>
            <a:r>
              <a:rPr lang="en-US" sz="1600" b="1" kern="0" dirty="0">
                <a:solidFill>
                  <a:srgbClr val="000000"/>
                </a:solidFill>
                <a:latin typeface="+mn-lt"/>
                <a:ea typeface="Calibri" pitchFamily="34" charset="0"/>
                <a:cs typeface="Arial" charset="0"/>
              </a:rPr>
              <a:t>Finally an integration test of hardware and software was performed:</a:t>
            </a:r>
          </a:p>
          <a:p>
            <a:pPr marL="800100" lvl="1" indent="-342900" eaLnBrk="0" hangingPunct="0">
              <a:spcBef>
                <a:spcPct val="20000"/>
              </a:spcBef>
              <a:buFont typeface="Courier New" pitchFamily="49" charset="0"/>
              <a:buChar char="o"/>
              <a:defRPr/>
            </a:pPr>
            <a:r>
              <a:rPr lang="en-US" sz="1600" b="1" kern="0" dirty="0">
                <a:solidFill>
                  <a:srgbClr val="000000"/>
                </a:solidFill>
                <a:latin typeface="+mn-lt"/>
                <a:ea typeface="Calibri" pitchFamily="34" charset="0"/>
                <a:cs typeface="Arial" charset="0"/>
              </a:rPr>
              <a:t>e.g. functions, characteristics, dynamic response, EMC</a:t>
            </a:r>
          </a:p>
          <a:p>
            <a:pPr marL="800100" lvl="1" indent="-342900" eaLnBrk="0" hangingPunct="0">
              <a:spcBef>
                <a:spcPct val="20000"/>
              </a:spcBef>
              <a:buFont typeface="Courier New" pitchFamily="49" charset="0"/>
              <a:buChar char="o"/>
              <a:defRPr/>
            </a:pPr>
            <a:r>
              <a:rPr lang="en-US" sz="1600" b="1" kern="0" dirty="0" smtClean="0">
                <a:solidFill>
                  <a:srgbClr val="000000"/>
                </a:solidFill>
                <a:latin typeface="+mn-lt"/>
                <a:ea typeface="Calibri" pitchFamily="34" charset="0"/>
                <a:cs typeface="Arial" charset="0"/>
              </a:rPr>
              <a:t>Tests under </a:t>
            </a:r>
            <a:r>
              <a:rPr lang="en-US" sz="1600" b="1" kern="0" dirty="0">
                <a:solidFill>
                  <a:srgbClr val="000000"/>
                </a:solidFill>
                <a:latin typeface="+mn-lt"/>
                <a:ea typeface="Calibri" pitchFamily="34" charset="0"/>
                <a:cs typeface="Arial" charset="0"/>
              </a:rPr>
              <a:t>worst-case conditions</a:t>
            </a:r>
          </a:p>
          <a:p>
            <a:pPr marL="342900" indent="-342900" eaLnBrk="0" hangingPunct="0">
              <a:spcBef>
                <a:spcPct val="20000"/>
              </a:spcBef>
              <a:buFont typeface="Courier New" pitchFamily="49" charset="0"/>
              <a:buChar char="o"/>
              <a:defRPr/>
            </a:pPr>
            <a:endParaRPr lang="en-US" sz="1600" kern="0" dirty="0">
              <a:solidFill>
                <a:srgbClr val="000000"/>
              </a:solidFill>
              <a:latin typeface="+mn-lt"/>
              <a:ea typeface="Calibri" pitchFamily="34" charset="0"/>
              <a:cs typeface="Arial" charset="0"/>
            </a:endParaRPr>
          </a:p>
        </p:txBody>
      </p:sp>
    </p:spTree>
    <p:extLst>
      <p:ext uri="{BB962C8B-B14F-4D97-AF65-F5344CB8AC3E}">
        <p14:creationId xmlns:p14="http://schemas.microsoft.com/office/powerpoint/2010/main" val="2671577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smtClean="0"/>
              <a:t>Digital Neutron Flux Monitoring System </a:t>
            </a:r>
            <a:br>
              <a:rPr lang="sv-SE" sz="2000" dirty="0" smtClean="0"/>
            </a:br>
            <a:r>
              <a:rPr lang="sv-SE" sz="2000" dirty="0" smtClean="0"/>
              <a:t>proTK™ – </a:t>
            </a:r>
            <a:r>
              <a:rPr lang="de-DE" sz="2000" dirty="0" smtClean="0"/>
              <a:t>Extensive Operational Experience</a:t>
            </a:r>
            <a:endParaRPr lang="en-US" sz="2000" dirty="0" smtClean="0"/>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18</a:t>
            </a:fld>
            <a:endParaRPr lang="en-US" smtClean="0"/>
          </a:p>
        </p:txBody>
      </p:sp>
      <p:graphicFrame>
        <p:nvGraphicFramePr>
          <p:cNvPr id="6" name="Tableau 4"/>
          <p:cNvGraphicFramePr>
            <a:graphicFrameLocks noGrp="1"/>
          </p:cNvGraphicFramePr>
          <p:nvPr>
            <p:extLst>
              <p:ext uri="{D42A27DB-BD31-4B8C-83A1-F6EECF244321}">
                <p14:modId xmlns:p14="http://schemas.microsoft.com/office/powerpoint/2010/main" val="3044229641"/>
              </p:ext>
            </p:extLst>
          </p:nvPr>
        </p:nvGraphicFramePr>
        <p:xfrm>
          <a:off x="838200" y="1549400"/>
          <a:ext cx="7696200" cy="4241800"/>
        </p:xfrm>
        <a:graphic>
          <a:graphicData uri="http://schemas.openxmlformats.org/drawingml/2006/table">
            <a:tbl>
              <a:tblPr firstRow="1" bandRow="1">
                <a:tableStyleId>{F5AB1C69-6EDB-4FF4-983F-18BD219EF322}</a:tableStyleId>
              </a:tblPr>
              <a:tblGrid>
                <a:gridCol w="3848100"/>
                <a:gridCol w="3848100"/>
              </a:tblGrid>
              <a:tr h="1060450">
                <a:tc>
                  <a:txBody>
                    <a:bodyPr/>
                    <a:lstStyle/>
                    <a:p>
                      <a:r>
                        <a:rPr lang="en-US" b="1" noProof="0" dirty="0" smtClean="0">
                          <a:solidFill>
                            <a:srgbClr val="30494C"/>
                          </a:solidFill>
                        </a:rPr>
                        <a:t>Electronics channels </a:t>
                      </a:r>
                      <a:r>
                        <a:rPr lang="en-US" b="0" noProof="0" dirty="0" smtClean="0">
                          <a:solidFill>
                            <a:srgbClr val="30494C"/>
                          </a:solidFill>
                        </a:rPr>
                        <a:t>in operation</a:t>
                      </a:r>
                      <a:endParaRPr lang="en-US" b="0" noProof="0" dirty="0">
                        <a:solidFill>
                          <a:srgbClr val="30494C"/>
                        </a:solidFill>
                      </a:endParaRPr>
                    </a:p>
                  </a:txBody>
                  <a:tcPr/>
                </a:tc>
                <a:tc>
                  <a:txBody>
                    <a:bodyPr/>
                    <a:lstStyle/>
                    <a:p>
                      <a:r>
                        <a:rPr lang="en-US" b="0" noProof="0" dirty="0" smtClean="0">
                          <a:solidFill>
                            <a:srgbClr val="30494C"/>
                          </a:solidFill>
                        </a:rPr>
                        <a:t>&gt;</a:t>
                      </a:r>
                      <a:r>
                        <a:rPr lang="en-US" b="0" baseline="0" noProof="0" dirty="0" smtClean="0">
                          <a:solidFill>
                            <a:srgbClr val="30494C"/>
                          </a:solidFill>
                        </a:rPr>
                        <a:t> 300</a:t>
                      </a:r>
                      <a:endParaRPr lang="en-US" b="0" noProof="0" dirty="0">
                        <a:solidFill>
                          <a:srgbClr val="30494C"/>
                        </a:solidFill>
                      </a:endParaRPr>
                    </a:p>
                  </a:txBody>
                  <a:tcPr/>
                </a:tc>
              </a:tr>
              <a:tr h="1060450">
                <a:tc>
                  <a:txBody>
                    <a:bodyPr/>
                    <a:lstStyle/>
                    <a:p>
                      <a:r>
                        <a:rPr lang="en-US" b="1" noProof="0" dirty="0" smtClean="0">
                          <a:solidFill>
                            <a:srgbClr val="30494C"/>
                          </a:solidFill>
                        </a:rPr>
                        <a:t>Cumulated</a:t>
                      </a:r>
                      <a:r>
                        <a:rPr lang="en-US" b="1" baseline="0" noProof="0" dirty="0" smtClean="0">
                          <a:solidFill>
                            <a:srgbClr val="30494C"/>
                          </a:solidFill>
                        </a:rPr>
                        <a:t> years </a:t>
                      </a:r>
                      <a:r>
                        <a:rPr lang="en-US" b="0" baseline="0" noProof="0" dirty="0" smtClean="0">
                          <a:solidFill>
                            <a:srgbClr val="30494C"/>
                          </a:solidFill>
                        </a:rPr>
                        <a:t>of operation</a:t>
                      </a:r>
                      <a:endParaRPr lang="en-US" b="0" noProof="0" dirty="0">
                        <a:solidFill>
                          <a:srgbClr val="30494C"/>
                        </a:solidFill>
                      </a:endParaRPr>
                    </a:p>
                  </a:txBody>
                  <a:tcPr/>
                </a:tc>
                <a:tc>
                  <a:txBody>
                    <a:bodyPr/>
                    <a:lstStyle/>
                    <a:p>
                      <a:r>
                        <a:rPr lang="en-US" b="0" noProof="0" dirty="0" smtClean="0">
                          <a:solidFill>
                            <a:srgbClr val="30494C"/>
                          </a:solidFill>
                        </a:rPr>
                        <a:t>&gt; 3,000 years</a:t>
                      </a:r>
                      <a:endParaRPr lang="en-US" b="0" noProof="0" dirty="0">
                        <a:solidFill>
                          <a:srgbClr val="30494C"/>
                        </a:solidFill>
                      </a:endParaRPr>
                    </a:p>
                  </a:txBody>
                  <a:tcPr/>
                </a:tc>
              </a:tr>
              <a:tr h="1060450">
                <a:tc>
                  <a:txBody>
                    <a:bodyPr/>
                    <a:lstStyle/>
                    <a:p>
                      <a:r>
                        <a:rPr lang="en-US" b="1" noProof="0" dirty="0" smtClean="0">
                          <a:solidFill>
                            <a:srgbClr val="30494C"/>
                          </a:solidFill>
                        </a:rPr>
                        <a:t>Average MTBF </a:t>
                      </a:r>
                      <a:r>
                        <a:rPr lang="en-US" b="0" noProof="0" dirty="0" smtClean="0">
                          <a:solidFill>
                            <a:srgbClr val="30494C"/>
                          </a:solidFill>
                        </a:rPr>
                        <a:t>of electronic</a:t>
                      </a:r>
                      <a:r>
                        <a:rPr lang="en-US" b="0" baseline="0" noProof="0" dirty="0" smtClean="0">
                          <a:solidFill>
                            <a:srgbClr val="30494C"/>
                          </a:solidFill>
                        </a:rPr>
                        <a:t> boards</a:t>
                      </a:r>
                      <a:endParaRPr lang="en-US" b="0" noProof="0" dirty="0">
                        <a:solidFill>
                          <a:srgbClr val="30494C"/>
                        </a:solidFill>
                      </a:endParaRPr>
                    </a:p>
                  </a:txBody>
                  <a:tcPr/>
                </a:tc>
                <a:tc>
                  <a:txBody>
                    <a:bodyPr/>
                    <a:lstStyle/>
                    <a:p>
                      <a:r>
                        <a:rPr lang="en-US" b="0" noProof="0" dirty="0" smtClean="0">
                          <a:solidFill>
                            <a:srgbClr val="30494C"/>
                          </a:solidFill>
                        </a:rPr>
                        <a:t>&gt; 4,000,000 hours</a:t>
                      </a:r>
                      <a:endParaRPr lang="en-US" b="0" noProof="0" dirty="0">
                        <a:solidFill>
                          <a:srgbClr val="30494C"/>
                        </a:solidFill>
                      </a:endParaRPr>
                    </a:p>
                  </a:txBody>
                  <a:tcPr/>
                </a:tc>
              </a:tr>
              <a:tr h="1060450">
                <a:tc>
                  <a:txBody>
                    <a:bodyPr/>
                    <a:lstStyle/>
                    <a:p>
                      <a:r>
                        <a:rPr lang="en-US" b="0" noProof="0" dirty="0" smtClean="0">
                          <a:solidFill>
                            <a:srgbClr val="30494C"/>
                          </a:solidFill>
                        </a:rPr>
                        <a:t>Total number of </a:t>
                      </a:r>
                      <a:r>
                        <a:rPr lang="en-US" b="1" noProof="0" dirty="0" smtClean="0">
                          <a:solidFill>
                            <a:srgbClr val="30494C"/>
                          </a:solidFill>
                        </a:rPr>
                        <a:t>software faults</a:t>
                      </a:r>
                      <a:endParaRPr lang="en-US" b="1" noProof="0" dirty="0">
                        <a:solidFill>
                          <a:srgbClr val="30494C"/>
                        </a:solidFill>
                      </a:endParaRPr>
                    </a:p>
                  </a:txBody>
                  <a:tcPr/>
                </a:tc>
                <a:tc>
                  <a:txBody>
                    <a:bodyPr/>
                    <a:lstStyle/>
                    <a:p>
                      <a:r>
                        <a:rPr lang="en-US" b="0" noProof="0" dirty="0" smtClean="0">
                          <a:solidFill>
                            <a:srgbClr val="30494C"/>
                          </a:solidFill>
                        </a:rPr>
                        <a:t>0</a:t>
                      </a:r>
                      <a:endParaRPr lang="en-US" b="0" noProof="0" dirty="0">
                        <a:solidFill>
                          <a:srgbClr val="30494C"/>
                        </a:solidFill>
                      </a:endParaRPr>
                    </a:p>
                  </a:txBody>
                  <a:tcPr/>
                </a:tc>
              </a:tr>
            </a:tbl>
          </a:graphicData>
        </a:graphic>
      </p:graphicFrame>
    </p:spTree>
    <p:extLst>
      <p:ext uri="{BB962C8B-B14F-4D97-AF65-F5344CB8AC3E}">
        <p14:creationId xmlns:p14="http://schemas.microsoft.com/office/powerpoint/2010/main" val="2182699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 TK 250 – Summary</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19</a:t>
            </a:fld>
            <a:endParaRPr lang="en-US" smtClean="0"/>
          </a:p>
        </p:txBody>
      </p:sp>
      <p:sp>
        <p:nvSpPr>
          <p:cNvPr id="6" name="Rectangle 2"/>
          <p:cNvSpPr/>
          <p:nvPr/>
        </p:nvSpPr>
        <p:spPr>
          <a:xfrm>
            <a:off x="152400" y="1677614"/>
            <a:ext cx="6781800" cy="3656386"/>
          </a:xfrm>
          <a:prstGeom prst="rect">
            <a:avLst/>
          </a:prstGeom>
          <a:ln>
            <a:noFill/>
          </a:ln>
        </p:spPr>
        <p:txBody>
          <a:bodyPr>
            <a:spAutoFit/>
          </a:bodyPr>
          <a:lstStyle/>
          <a:p>
            <a:pPr marL="342900" indent="-342900">
              <a:spcBef>
                <a:spcPct val="20000"/>
              </a:spcBef>
              <a:buFont typeface="Wingdings" pitchFamily="2" charset="2"/>
              <a:buChar char="§"/>
              <a:defRPr/>
            </a:pPr>
            <a:r>
              <a:rPr lang="en-US" sz="1800" b="1" dirty="0" smtClean="0"/>
              <a:t>Modular, multi-microprocessor </a:t>
            </a:r>
            <a:r>
              <a:rPr lang="en-US" sz="1800" b="1" dirty="0"/>
              <a:t>system with a separate microprocessor for the safety signal path</a:t>
            </a:r>
          </a:p>
          <a:p>
            <a:pPr marL="342900" indent="-342900">
              <a:spcBef>
                <a:spcPct val="20000"/>
              </a:spcBef>
              <a:buFont typeface="Wingdings" pitchFamily="2" charset="2"/>
              <a:buChar char="§"/>
              <a:defRPr/>
            </a:pPr>
            <a:endParaRPr lang="en-US" sz="1100" b="1" dirty="0"/>
          </a:p>
          <a:p>
            <a:pPr marL="342900" indent="-342900">
              <a:spcBef>
                <a:spcPct val="20000"/>
              </a:spcBef>
              <a:buFont typeface="Wingdings" pitchFamily="2" charset="2"/>
              <a:buChar char="§"/>
              <a:defRPr/>
            </a:pPr>
            <a:r>
              <a:rPr lang="en-US" sz="1800" b="1" dirty="0" smtClean="0"/>
              <a:t>Cycle </a:t>
            </a:r>
            <a:r>
              <a:rPr lang="en-US" sz="1800" b="1" dirty="0"/>
              <a:t>time of signal processing starting </a:t>
            </a:r>
          </a:p>
          <a:p>
            <a:pPr marL="342900" indent="-342900">
              <a:spcBef>
                <a:spcPct val="20000"/>
              </a:spcBef>
              <a:defRPr/>
            </a:pPr>
            <a:r>
              <a:rPr lang="en-US" sz="1800" b="1" dirty="0"/>
              <a:t>     with  5 ms</a:t>
            </a:r>
          </a:p>
          <a:p>
            <a:pPr marL="342900" indent="-342900">
              <a:spcBef>
                <a:spcPct val="20000"/>
              </a:spcBef>
              <a:buFont typeface="Wingdings" pitchFamily="2" charset="2"/>
              <a:buChar char="§"/>
              <a:defRPr/>
            </a:pPr>
            <a:endParaRPr lang="en-US" sz="1100" b="1" dirty="0"/>
          </a:p>
          <a:p>
            <a:pPr marL="342900" indent="-342900">
              <a:spcBef>
                <a:spcPct val="20000"/>
              </a:spcBef>
              <a:buFont typeface="Wingdings" pitchFamily="2" charset="2"/>
              <a:buChar char="§"/>
              <a:defRPr/>
            </a:pPr>
            <a:r>
              <a:rPr lang="en-US" sz="1800" b="1" dirty="0"/>
              <a:t>Low heat C-MOS technology</a:t>
            </a:r>
          </a:p>
          <a:p>
            <a:pPr marL="342900" indent="-342900">
              <a:spcBef>
                <a:spcPct val="20000"/>
              </a:spcBef>
              <a:buFont typeface="Wingdings" pitchFamily="2" charset="2"/>
              <a:buChar char="§"/>
              <a:defRPr/>
            </a:pPr>
            <a:endParaRPr lang="en-US" sz="1100" b="1" dirty="0"/>
          </a:p>
          <a:p>
            <a:pPr marL="342900" indent="-342900">
              <a:spcBef>
                <a:spcPct val="20000"/>
              </a:spcBef>
              <a:buFont typeface="Wingdings" pitchFamily="2" charset="2"/>
              <a:buChar char="§"/>
              <a:defRPr/>
            </a:pPr>
            <a:r>
              <a:rPr lang="en-US" sz="1800" b="1" dirty="0"/>
              <a:t>Software fixed in EPROM,  efficient self monitoring</a:t>
            </a:r>
          </a:p>
          <a:p>
            <a:pPr marL="342900" indent="-342900">
              <a:spcBef>
                <a:spcPct val="20000"/>
              </a:spcBef>
              <a:buFont typeface="Wingdings" pitchFamily="2" charset="2"/>
              <a:buChar char="§"/>
              <a:defRPr/>
            </a:pPr>
            <a:endParaRPr lang="en-US" sz="1100" b="1" dirty="0"/>
          </a:p>
          <a:p>
            <a:pPr marL="342900" indent="-342900">
              <a:spcBef>
                <a:spcPct val="20000"/>
              </a:spcBef>
              <a:buFont typeface="Wingdings" pitchFamily="2" charset="2"/>
              <a:buChar char="§"/>
              <a:defRPr/>
            </a:pPr>
            <a:r>
              <a:rPr lang="en-US" sz="1800" b="1" dirty="0"/>
              <a:t>Remote signal generators and signal simulation</a:t>
            </a:r>
          </a:p>
          <a:p>
            <a:pPr marL="342900" indent="-342900">
              <a:spcBef>
                <a:spcPct val="20000"/>
              </a:spcBef>
              <a:buFont typeface="Wingdings" pitchFamily="2" charset="2"/>
              <a:buChar char="§"/>
              <a:defRPr/>
            </a:pPr>
            <a:endParaRPr lang="en-US" sz="1100" b="1" dirty="0"/>
          </a:p>
          <a:p>
            <a:pPr marL="342900" indent="-342900">
              <a:spcBef>
                <a:spcPct val="20000"/>
              </a:spcBef>
              <a:buFont typeface="Wingdings" pitchFamily="2" charset="2"/>
              <a:buChar char="§"/>
              <a:defRPr/>
            </a:pPr>
            <a:r>
              <a:rPr lang="en-US" sz="1800" b="1" dirty="0"/>
              <a:t>Qualified according to KTA 3501/3505, IEC 60 880</a:t>
            </a:r>
          </a:p>
        </p:txBody>
      </p:sp>
      <p:sp>
        <p:nvSpPr>
          <p:cNvPr id="7" name="TextBox 5"/>
          <p:cNvSpPr txBox="1">
            <a:spLocks noChangeArrowheads="1"/>
          </p:cNvSpPr>
          <p:nvPr/>
        </p:nvSpPr>
        <p:spPr bwMode="auto">
          <a:xfrm>
            <a:off x="6858000" y="1752600"/>
            <a:ext cx="2286000" cy="3631763"/>
          </a:xfrm>
          <a:prstGeom prst="rect">
            <a:avLst/>
          </a:prstGeom>
          <a:noFill/>
          <a:ln w="9525">
            <a:noFill/>
            <a:miter lim="800000"/>
            <a:headEnd/>
            <a:tailEnd/>
          </a:ln>
        </p:spPr>
        <p:txBody>
          <a:bodyPr>
            <a:spAutoFit/>
          </a:bodyPr>
          <a:lstStyle/>
          <a:p>
            <a:pPr>
              <a:buClr>
                <a:schemeClr val="accent6">
                  <a:lumMod val="75000"/>
                </a:schemeClr>
              </a:buClr>
              <a:buSzPct val="150000"/>
              <a:buFont typeface="Wingdings" pitchFamily="2" charset="2"/>
              <a:buChar char="ü"/>
              <a:defRPr/>
            </a:pPr>
            <a:r>
              <a:rPr lang="en-US" sz="1800" b="1" i="1" dirty="0">
                <a:solidFill>
                  <a:srgbClr val="30494C"/>
                </a:solidFill>
              </a:rPr>
              <a:t>Simple &amp; </a:t>
            </a:r>
            <a:r>
              <a:rPr lang="en-US" sz="1800" b="1" i="1" dirty="0" smtClean="0">
                <a:solidFill>
                  <a:srgbClr val="30494C"/>
                </a:solidFill>
              </a:rPr>
              <a:t>clear</a:t>
            </a:r>
          </a:p>
          <a:p>
            <a:pPr>
              <a:buClr>
                <a:schemeClr val="accent6">
                  <a:lumMod val="75000"/>
                </a:schemeClr>
              </a:buClr>
              <a:buSzPct val="150000"/>
              <a:buFont typeface="Wingdings" pitchFamily="2" charset="2"/>
              <a:buChar char="ü"/>
              <a:defRPr/>
            </a:pPr>
            <a:endParaRPr lang="en-US" sz="1800" b="1" i="1" dirty="0">
              <a:solidFill>
                <a:srgbClr val="30494C"/>
              </a:solidFill>
            </a:endParaRPr>
          </a:p>
          <a:p>
            <a:pPr>
              <a:buClr>
                <a:schemeClr val="accent6">
                  <a:lumMod val="75000"/>
                </a:schemeClr>
              </a:buClr>
              <a:buSzPct val="150000"/>
              <a:buFont typeface="Wingdings" pitchFamily="2" charset="2"/>
              <a:buChar char="ü"/>
              <a:defRPr/>
            </a:pPr>
            <a:endParaRPr lang="en-US" sz="1600" b="1" i="1" dirty="0">
              <a:solidFill>
                <a:srgbClr val="30494C"/>
              </a:solidFill>
            </a:endParaRPr>
          </a:p>
          <a:p>
            <a:pPr>
              <a:buClr>
                <a:schemeClr val="accent6">
                  <a:lumMod val="75000"/>
                </a:schemeClr>
              </a:buClr>
              <a:buSzPct val="150000"/>
              <a:buFont typeface="Wingdings" pitchFamily="2" charset="2"/>
              <a:buChar char="ü"/>
              <a:defRPr/>
            </a:pPr>
            <a:r>
              <a:rPr lang="en-US" sz="1800" b="1" i="1" dirty="0" smtClean="0">
                <a:solidFill>
                  <a:srgbClr val="30494C"/>
                </a:solidFill>
              </a:rPr>
              <a:t>Fast</a:t>
            </a:r>
          </a:p>
          <a:p>
            <a:pPr>
              <a:buClr>
                <a:schemeClr val="accent6">
                  <a:lumMod val="75000"/>
                </a:schemeClr>
              </a:buClr>
              <a:buSzPct val="150000"/>
              <a:buFont typeface="Wingdings" pitchFamily="2" charset="2"/>
              <a:buChar char="ü"/>
              <a:defRPr/>
            </a:pPr>
            <a:endParaRPr lang="en-US" sz="1800" b="1" i="1" dirty="0">
              <a:solidFill>
                <a:srgbClr val="30494C"/>
              </a:solidFill>
            </a:endParaRPr>
          </a:p>
          <a:p>
            <a:pPr>
              <a:buClr>
                <a:schemeClr val="accent6">
                  <a:lumMod val="75000"/>
                </a:schemeClr>
              </a:buClr>
              <a:buSzPct val="150000"/>
              <a:buFont typeface="Wingdings" pitchFamily="2" charset="2"/>
              <a:buChar char="ü"/>
              <a:defRPr/>
            </a:pPr>
            <a:endParaRPr lang="en-US" sz="1600" b="1" i="1" dirty="0">
              <a:solidFill>
                <a:srgbClr val="30494C"/>
              </a:solidFill>
            </a:endParaRPr>
          </a:p>
          <a:p>
            <a:pPr>
              <a:buClr>
                <a:schemeClr val="accent6">
                  <a:lumMod val="75000"/>
                </a:schemeClr>
              </a:buClr>
              <a:buSzPct val="150000"/>
              <a:buFont typeface="Wingdings" pitchFamily="2" charset="2"/>
              <a:buChar char="ü"/>
              <a:defRPr/>
            </a:pPr>
            <a:r>
              <a:rPr lang="en-US" sz="1800" b="1" i="1" dirty="0">
                <a:solidFill>
                  <a:srgbClr val="30494C"/>
                </a:solidFill>
              </a:rPr>
              <a:t>Safe</a:t>
            </a:r>
          </a:p>
          <a:p>
            <a:pPr>
              <a:buClr>
                <a:schemeClr val="accent6">
                  <a:lumMod val="75000"/>
                </a:schemeClr>
              </a:buClr>
              <a:buSzPct val="150000"/>
              <a:buFont typeface="Wingdings" pitchFamily="2" charset="2"/>
              <a:buChar char="ü"/>
              <a:defRPr/>
            </a:pPr>
            <a:endParaRPr lang="en-US" sz="1600" b="1" i="1" dirty="0">
              <a:solidFill>
                <a:srgbClr val="30494C"/>
              </a:solidFill>
            </a:endParaRPr>
          </a:p>
          <a:p>
            <a:pPr>
              <a:buClr>
                <a:schemeClr val="accent6">
                  <a:lumMod val="75000"/>
                </a:schemeClr>
              </a:buClr>
              <a:buSzPct val="150000"/>
              <a:buFont typeface="Wingdings" pitchFamily="2" charset="2"/>
              <a:buChar char="ü"/>
              <a:defRPr/>
            </a:pPr>
            <a:r>
              <a:rPr lang="en-US" sz="1800" b="1" i="1" dirty="0">
                <a:solidFill>
                  <a:srgbClr val="30494C"/>
                </a:solidFill>
              </a:rPr>
              <a:t>Reliable</a:t>
            </a:r>
          </a:p>
          <a:p>
            <a:pPr>
              <a:buClr>
                <a:schemeClr val="accent6">
                  <a:lumMod val="75000"/>
                </a:schemeClr>
              </a:buClr>
              <a:buSzPct val="150000"/>
              <a:buFont typeface="Wingdings" pitchFamily="2" charset="2"/>
              <a:buChar char="ü"/>
              <a:defRPr/>
            </a:pPr>
            <a:endParaRPr lang="en-US" sz="1600" b="1" i="1" dirty="0">
              <a:solidFill>
                <a:srgbClr val="30494C"/>
              </a:solidFill>
            </a:endParaRPr>
          </a:p>
          <a:p>
            <a:pPr>
              <a:buClr>
                <a:schemeClr val="accent6">
                  <a:lumMod val="75000"/>
                </a:schemeClr>
              </a:buClr>
              <a:buSzPct val="150000"/>
              <a:buFont typeface="Wingdings" pitchFamily="2" charset="2"/>
              <a:buChar char="ü"/>
              <a:defRPr/>
            </a:pPr>
            <a:r>
              <a:rPr lang="en-US" sz="1800" b="1" i="1" dirty="0">
                <a:solidFill>
                  <a:srgbClr val="30494C"/>
                </a:solidFill>
              </a:rPr>
              <a:t>Testable</a:t>
            </a:r>
          </a:p>
          <a:p>
            <a:pPr>
              <a:buClr>
                <a:schemeClr val="accent6">
                  <a:lumMod val="75000"/>
                </a:schemeClr>
              </a:buClr>
              <a:buSzPct val="150000"/>
              <a:buFont typeface="Wingdings" pitchFamily="2" charset="2"/>
              <a:buChar char="ü"/>
              <a:defRPr/>
            </a:pPr>
            <a:endParaRPr lang="en-US" sz="1600" b="1" i="1" dirty="0">
              <a:solidFill>
                <a:srgbClr val="30494C"/>
              </a:solidFill>
            </a:endParaRPr>
          </a:p>
          <a:p>
            <a:pPr>
              <a:buClr>
                <a:schemeClr val="accent6">
                  <a:lumMod val="75000"/>
                </a:schemeClr>
              </a:buClr>
              <a:buSzPct val="150000"/>
              <a:buFont typeface="Wingdings" pitchFamily="2" charset="2"/>
              <a:buChar char="ü"/>
              <a:defRPr/>
            </a:pPr>
            <a:r>
              <a:rPr lang="en-US" sz="1800" b="1" i="1" dirty="0">
                <a:solidFill>
                  <a:srgbClr val="30494C"/>
                </a:solidFill>
              </a:rPr>
              <a:t>Type-tested</a:t>
            </a:r>
          </a:p>
        </p:txBody>
      </p:sp>
    </p:spTree>
    <p:extLst>
      <p:ext uri="{BB962C8B-B14F-4D97-AF65-F5344CB8AC3E}">
        <p14:creationId xmlns:p14="http://schemas.microsoft.com/office/powerpoint/2010/main" val="364631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581400" y="0"/>
            <a:ext cx="5562600" cy="1143000"/>
          </a:xfrm>
        </p:spPr>
        <p:txBody>
          <a:bodyPr/>
          <a:lstStyle/>
          <a:p>
            <a:pPr eaLnBrk="1" hangingPunct="1"/>
            <a:r>
              <a:rPr lang="en-US" sz="2800" dirty="0" smtClean="0"/>
              <a:t>Content</a:t>
            </a:r>
          </a:p>
        </p:txBody>
      </p:sp>
      <p:sp>
        <p:nvSpPr>
          <p:cNvPr id="13318" name="AutoShape 6"/>
          <p:cNvSpPr>
            <a:spLocks noChangeArrowheads="1"/>
          </p:cNvSpPr>
          <p:nvPr/>
        </p:nvSpPr>
        <p:spPr bwMode="gray">
          <a:xfrm>
            <a:off x="685800" y="1600200"/>
            <a:ext cx="7772400" cy="609600"/>
          </a:xfrm>
          <a:prstGeom prst="roundRect">
            <a:avLst>
              <a:gd name="adj" fmla="val 1904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t"/>
          <a:lstStyle/>
          <a:p>
            <a:pPr>
              <a:defRPr/>
            </a:pPr>
            <a:r>
              <a:rPr lang="en-US" sz="2400" b="1" dirty="0">
                <a:solidFill>
                  <a:srgbClr val="FFFFFF"/>
                </a:solidFill>
              </a:rPr>
              <a:t>1. </a:t>
            </a:r>
            <a:r>
              <a:rPr lang="en-US" sz="2400" b="1" dirty="0" smtClean="0">
                <a:solidFill>
                  <a:srgbClr val="FFFFFF"/>
                </a:solidFill>
              </a:rPr>
              <a:t>TK 240 → Analog NFMS channels</a:t>
            </a:r>
            <a:endParaRPr lang="en-US" sz="2400" b="1" dirty="0">
              <a:solidFill>
                <a:srgbClr val="FFFFFF"/>
              </a:solidFill>
            </a:endParaRPr>
          </a:p>
        </p:txBody>
      </p:sp>
      <p:sp>
        <p:nvSpPr>
          <p:cNvPr id="13319" name="AutoShape 7"/>
          <p:cNvSpPr>
            <a:spLocks noChangeArrowheads="1"/>
          </p:cNvSpPr>
          <p:nvPr/>
        </p:nvSpPr>
        <p:spPr bwMode="gray">
          <a:xfrm>
            <a:off x="685800" y="2667000"/>
            <a:ext cx="7772400" cy="609600"/>
          </a:xfrm>
          <a:prstGeom prst="roundRect">
            <a:avLst>
              <a:gd name="adj" fmla="val 1279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t"/>
          <a:lstStyle/>
          <a:p>
            <a:pPr>
              <a:defRPr/>
            </a:pPr>
            <a:r>
              <a:rPr lang="en-US" sz="2400" b="1" dirty="0" smtClean="0">
                <a:solidFill>
                  <a:srgbClr val="FFFFFF"/>
                </a:solidFill>
              </a:rPr>
              <a:t>2</a:t>
            </a:r>
            <a:r>
              <a:rPr lang="en-US" sz="2400" b="1" dirty="0">
                <a:solidFill>
                  <a:srgbClr val="FFFFFF"/>
                </a:solidFill>
              </a:rPr>
              <a:t>. </a:t>
            </a:r>
            <a:r>
              <a:rPr lang="en-US" sz="2400" b="1" dirty="0" err="1" smtClean="0">
                <a:solidFill>
                  <a:srgbClr val="FFFFFF"/>
                </a:solidFill>
              </a:rPr>
              <a:t>proTK</a:t>
            </a:r>
            <a:r>
              <a:rPr lang="en-US" sz="2400" b="1" dirty="0" smtClean="0">
                <a:solidFill>
                  <a:srgbClr val="FFFFFF"/>
                </a:solidFill>
              </a:rPr>
              <a:t>™/</a:t>
            </a:r>
            <a:r>
              <a:rPr lang="en-US" sz="2400" b="1" dirty="0">
                <a:solidFill>
                  <a:srgbClr val="FFFFFF"/>
                </a:solidFill>
              </a:rPr>
              <a:t>TK 250 current generation </a:t>
            </a:r>
            <a:r>
              <a:rPr lang="en-US" sz="2400" b="1" dirty="0" smtClean="0">
                <a:solidFill>
                  <a:srgbClr val="FFFFFF"/>
                </a:solidFill>
              </a:rPr>
              <a:t>→ DWK 250</a:t>
            </a:r>
            <a:endParaRPr lang="en-US" sz="2400" b="1" dirty="0">
              <a:solidFill>
                <a:srgbClr val="FFFFFF"/>
              </a:solidFill>
            </a:endParaRPr>
          </a:p>
        </p:txBody>
      </p:sp>
      <p:sp>
        <p:nvSpPr>
          <p:cNvPr id="13320" name="AutoShape 8"/>
          <p:cNvSpPr>
            <a:spLocks noChangeArrowheads="1"/>
          </p:cNvSpPr>
          <p:nvPr/>
        </p:nvSpPr>
        <p:spPr bwMode="gray">
          <a:xfrm>
            <a:off x="685800" y="3733800"/>
            <a:ext cx="7772400" cy="609600"/>
          </a:xfrm>
          <a:prstGeom prst="roundRect">
            <a:avLst>
              <a:gd name="adj" fmla="val 1904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t"/>
          <a:lstStyle/>
          <a:p>
            <a:pPr>
              <a:defRPr/>
            </a:pPr>
            <a:r>
              <a:rPr lang="en-US" sz="2400" b="1" dirty="0">
                <a:solidFill>
                  <a:srgbClr val="FFFFFF"/>
                </a:solidFill>
              </a:rPr>
              <a:t>3. </a:t>
            </a:r>
            <a:r>
              <a:rPr lang="en-US" sz="2400" b="1" dirty="0" err="1">
                <a:solidFill>
                  <a:srgbClr val="FFFFFF"/>
                </a:solidFill>
              </a:rPr>
              <a:t>proTK</a:t>
            </a:r>
            <a:r>
              <a:rPr lang="en-US" sz="2400" b="1" dirty="0" smtClean="0">
                <a:solidFill>
                  <a:srgbClr val="FFFFFF"/>
                </a:solidFill>
              </a:rPr>
              <a:t>™ </a:t>
            </a:r>
            <a:r>
              <a:rPr lang="en-US" sz="2400" b="1" dirty="0">
                <a:solidFill>
                  <a:srgbClr val="FFFFFF"/>
                </a:solidFill>
              </a:rPr>
              <a:t>next generation → </a:t>
            </a:r>
            <a:r>
              <a:rPr lang="en-US" sz="2400" b="1" dirty="0" smtClean="0">
                <a:solidFill>
                  <a:srgbClr val="FFFFFF"/>
                </a:solidFill>
              </a:rPr>
              <a:t>DWK 260 </a:t>
            </a:r>
            <a:endParaRPr lang="en-US" sz="2400" dirty="0">
              <a:solidFill>
                <a:srgbClr val="FFFFFF"/>
              </a:solidFill>
            </a:endParaRPr>
          </a:p>
        </p:txBody>
      </p:sp>
      <p:sp>
        <p:nvSpPr>
          <p:cNvPr id="13321" name="AutoShape 9"/>
          <p:cNvSpPr>
            <a:spLocks noChangeArrowheads="1"/>
          </p:cNvSpPr>
          <p:nvPr/>
        </p:nvSpPr>
        <p:spPr bwMode="gray">
          <a:xfrm>
            <a:off x="685800" y="4800600"/>
            <a:ext cx="7772400" cy="609600"/>
          </a:xfrm>
          <a:prstGeom prst="roundRect">
            <a:avLst>
              <a:gd name="adj" fmla="val 1904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t"/>
          <a:lstStyle/>
          <a:p>
            <a:pPr>
              <a:defRPr/>
            </a:pPr>
            <a:r>
              <a:rPr lang="en-US" sz="2400" b="1" dirty="0">
                <a:solidFill>
                  <a:srgbClr val="FFFFFF"/>
                </a:solidFill>
              </a:rPr>
              <a:t>4. </a:t>
            </a:r>
            <a:r>
              <a:rPr lang="en-US" sz="2400" b="1" dirty="0" smtClean="0">
                <a:solidFill>
                  <a:srgbClr val="FFFFFF"/>
                </a:solidFill>
              </a:rPr>
              <a:t>Summary</a:t>
            </a:r>
            <a:endParaRPr lang="en-US" sz="2400" dirty="0">
              <a:solidFill>
                <a:srgbClr val="FFFFFF"/>
              </a:solidFill>
            </a:endParaRPr>
          </a:p>
        </p:txBody>
      </p:sp>
    </p:spTree>
    <p:extLst>
      <p:ext uri="{BB962C8B-B14F-4D97-AF65-F5344CB8AC3E}">
        <p14:creationId xmlns:p14="http://schemas.microsoft.com/office/powerpoint/2010/main" val="4232893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 Wide Range Channel DWK 250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20</a:t>
            </a:fld>
            <a:endParaRPr lang="en-US" smtClean="0"/>
          </a:p>
        </p:txBody>
      </p:sp>
      <p:sp>
        <p:nvSpPr>
          <p:cNvPr id="8" name="ZoneTexte 7"/>
          <p:cNvSpPr txBox="1">
            <a:spLocks noChangeArrowheads="1"/>
          </p:cNvSpPr>
          <p:nvPr/>
        </p:nvSpPr>
        <p:spPr bwMode="auto">
          <a:xfrm>
            <a:off x="152400" y="1371600"/>
            <a:ext cx="4572000" cy="3970318"/>
          </a:xfrm>
          <a:prstGeom prst="rect">
            <a:avLst/>
          </a:prstGeom>
          <a:solidFill>
            <a:srgbClr val="CE7019"/>
          </a:solidFill>
          <a:ln w="9525">
            <a:noFill/>
            <a:miter lim="800000"/>
            <a:headEnd/>
            <a:tailEnd/>
          </a:ln>
        </p:spPr>
        <p:txBody>
          <a:bodyPr>
            <a:spAutoFit/>
          </a:bodyPr>
          <a:lstStyle/>
          <a:p>
            <a:r>
              <a:rPr lang="en-US" sz="1800" dirty="0">
                <a:solidFill>
                  <a:schemeClr val="bg1"/>
                </a:solidFill>
              </a:rPr>
              <a:t>With over 20 years of successful operation in nuclear power plants and research reactors, the DWK 250 is a direct replacement of traditional pulse and intermediate range channels; has a smaller “footprint” and isn’t “power hungry”! The combination of pulse signal and RMS-signal is performed by a digital algorithm – that is precise, stable and reliable</a:t>
            </a:r>
            <a:r>
              <a:rPr lang="en-US" sz="1800" dirty="0" smtClean="0">
                <a:solidFill>
                  <a:schemeClr val="bg1"/>
                </a:solidFill>
              </a:rPr>
              <a:t>. </a:t>
            </a:r>
            <a:r>
              <a:rPr lang="en-US" sz="1800" dirty="0">
                <a:solidFill>
                  <a:schemeClr val="bg1"/>
                </a:solidFill>
              </a:rPr>
              <a:t>Using a variety of self-checks for continuous functional monitoring, the DWK 250 provides highly reliable remote test generators and signal simulation for periodic testing.</a:t>
            </a:r>
          </a:p>
        </p:txBody>
      </p:sp>
      <p:sp>
        <p:nvSpPr>
          <p:cNvPr id="9" name="Content Placeholder 2"/>
          <p:cNvSpPr txBox="1">
            <a:spLocks/>
          </p:cNvSpPr>
          <p:nvPr/>
        </p:nvSpPr>
        <p:spPr bwMode="auto">
          <a:xfrm>
            <a:off x="4724400" y="1219200"/>
            <a:ext cx="4419600" cy="47244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Signal filtering w/variable time constant</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Calculation of flux change rate (1 / reactor period)</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Calibration of  wide range signal to neutron flux or power units (nv, P/Pn)</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Two analog outputs, defined by user (linear or logarithmic)</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Up to 16 adjustable alarm setpoints</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Dedicated analog &amp; binary output signals for reactor protection system</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Remote test generators, also in preamplifier (periodic testing w/o external equipment)</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Digital adjustable parameters, lockable &amp; non-volatile</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Full operation (e.g. testing) &amp; data exchange via serial data interface</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Continuous functional self checks (e.g. program flow, interfaces, memory)</a:t>
            </a:r>
          </a:p>
          <a:p>
            <a:pPr marL="342900" indent="-342900" eaLnBrk="0" hangingPunct="0">
              <a:spcBef>
                <a:spcPct val="20000"/>
              </a:spcBef>
              <a:buFont typeface="Wingdings" pitchFamily="2" charset="2"/>
              <a:buChar char="§"/>
              <a:defRPr/>
            </a:pPr>
            <a:r>
              <a:rPr lang="en-US" b="1" kern="0" dirty="0">
                <a:solidFill>
                  <a:srgbClr val="000000"/>
                </a:solidFill>
                <a:latin typeface="+mn-lt"/>
                <a:ea typeface="Calibri" pitchFamily="34" charset="0"/>
                <a:cs typeface="Arial" charset="0"/>
              </a:rPr>
              <a:t>Qualified by TÜV according to KTA 3501/05 (similar to IEC 61226 category A)</a:t>
            </a:r>
            <a:endParaRPr lang="en-US" b="1" kern="0" dirty="0">
              <a:solidFill>
                <a:srgbClr val="333333"/>
              </a:solidFill>
              <a:latin typeface="+mn-lt"/>
              <a:ea typeface="Calibri" pitchFamily="34" charset="0"/>
              <a:cs typeface="Arial" charset="0"/>
            </a:endParaRPr>
          </a:p>
          <a:p>
            <a:pPr marL="342900" indent="-342900" eaLnBrk="0" hangingPunct="0">
              <a:spcBef>
                <a:spcPct val="20000"/>
              </a:spcBef>
              <a:buFont typeface="Courier New" pitchFamily="49" charset="0"/>
              <a:buChar char="o"/>
              <a:defRPr/>
            </a:pPr>
            <a:endParaRPr lang="en-US" kern="0" dirty="0">
              <a:solidFill>
                <a:srgbClr val="000000"/>
              </a:solidFill>
              <a:latin typeface="+mn-lt"/>
              <a:ea typeface="Calibri" pitchFamily="34" charset="0"/>
              <a:cs typeface="Arial" charset="0"/>
            </a:endParaRPr>
          </a:p>
        </p:txBody>
      </p:sp>
    </p:spTree>
    <p:extLst>
      <p:ext uri="{BB962C8B-B14F-4D97-AF65-F5344CB8AC3E}">
        <p14:creationId xmlns:p14="http://schemas.microsoft.com/office/powerpoint/2010/main" val="3545801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eliebhart\Desktop\DWK 250 pres E_ELIv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4143"/>
            <a:ext cx="8763000" cy="6279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 DWK 250 functional diagram</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22</a:t>
            </a:fld>
            <a:endParaRPr lang="en-US"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40" y="1219199"/>
            <a:ext cx="8815802" cy="464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311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23</a:t>
            </a:fld>
            <a:endParaRPr lang="en-US" smtClean="0"/>
          </a:p>
        </p:txBody>
      </p:sp>
      <p:sp>
        <p:nvSpPr>
          <p:cNvPr id="6" name="Inhaltsplatzhalter 2"/>
          <p:cNvSpPr>
            <a:spLocks noGrp="1"/>
          </p:cNvSpPr>
          <p:nvPr>
            <p:ph idx="1"/>
          </p:nvPr>
        </p:nvSpPr>
        <p:spPr>
          <a:xfrm>
            <a:off x="457200" y="1447800"/>
            <a:ext cx="8229600" cy="4343400"/>
          </a:xfrm>
        </p:spPr>
        <p:txBody>
          <a:bodyPr/>
          <a:lstStyle/>
          <a:p>
            <a:pPr marL="0" indent="0">
              <a:buNone/>
            </a:pPr>
            <a:endParaRPr lang="de-DE" sz="2000" dirty="0" smtClean="0"/>
          </a:p>
          <a:p>
            <a:r>
              <a:rPr lang="de-DE" sz="2000" dirty="0" err="1"/>
              <a:t>Current</a:t>
            </a:r>
            <a:r>
              <a:rPr lang="de-DE" sz="2000" dirty="0"/>
              <a:t> Wide Range Monitor DWK 250 </a:t>
            </a:r>
          </a:p>
          <a:p>
            <a:pPr lvl="1"/>
            <a:endParaRPr lang="de-DE" sz="1600" dirty="0"/>
          </a:p>
          <a:p>
            <a:pPr lvl="1"/>
            <a:r>
              <a:rPr lang="de-DE" sz="1600" dirty="0"/>
              <a:t>Was </a:t>
            </a:r>
            <a:r>
              <a:rPr lang="de-DE" sz="1600" dirty="0" err="1"/>
              <a:t>the</a:t>
            </a:r>
            <a:r>
              <a:rPr lang="de-DE" sz="1600" dirty="0"/>
              <a:t> </a:t>
            </a:r>
            <a:r>
              <a:rPr lang="de-DE" sz="1600" dirty="0" err="1"/>
              <a:t>first</a:t>
            </a:r>
            <a:r>
              <a:rPr lang="de-DE" sz="1600" dirty="0"/>
              <a:t> </a:t>
            </a:r>
            <a:r>
              <a:rPr lang="de-DE" sz="1600" dirty="0" err="1"/>
              <a:t>channel</a:t>
            </a:r>
            <a:r>
              <a:rPr lang="de-DE" sz="1600" dirty="0"/>
              <a:t> </a:t>
            </a:r>
            <a:r>
              <a:rPr lang="de-DE" sz="1600" dirty="0" err="1"/>
              <a:t>of</a:t>
            </a:r>
            <a:r>
              <a:rPr lang="de-DE" sz="1600" dirty="0"/>
              <a:t> </a:t>
            </a:r>
            <a:r>
              <a:rPr lang="de-DE" sz="1600" dirty="0" err="1"/>
              <a:t>the</a:t>
            </a:r>
            <a:r>
              <a:rPr lang="de-DE" sz="1600" dirty="0"/>
              <a:t> TK 250 (</a:t>
            </a:r>
            <a:r>
              <a:rPr lang="de-DE" sz="1600" dirty="0" err="1"/>
              <a:t>now</a:t>
            </a:r>
            <a:r>
              <a:rPr lang="de-DE" sz="1600" dirty="0"/>
              <a:t> </a:t>
            </a:r>
            <a:r>
              <a:rPr lang="de-DE" sz="1600" dirty="0" err="1"/>
              <a:t>proTK</a:t>
            </a:r>
            <a:r>
              <a:rPr lang="de-DE" sz="1600" dirty="0"/>
              <a:t>™) </a:t>
            </a:r>
            <a:r>
              <a:rPr lang="de-DE" sz="1600" dirty="0" err="1"/>
              <a:t>family</a:t>
            </a:r>
            <a:r>
              <a:rPr lang="de-DE" sz="1600" dirty="0"/>
              <a:t> </a:t>
            </a:r>
          </a:p>
          <a:p>
            <a:pPr lvl="1"/>
            <a:r>
              <a:rPr lang="de-DE" sz="1600" dirty="0"/>
              <a:t>Generating </a:t>
            </a:r>
            <a:r>
              <a:rPr lang="de-DE" sz="1600" dirty="0" err="1"/>
              <a:t>the</a:t>
            </a:r>
            <a:r>
              <a:rPr lang="de-DE" sz="1600" dirty="0"/>
              <a:t> </a:t>
            </a:r>
            <a:r>
              <a:rPr lang="de-DE" sz="1600" dirty="0" err="1"/>
              <a:t>wide</a:t>
            </a:r>
            <a:r>
              <a:rPr lang="de-DE" sz="1600" dirty="0"/>
              <a:t> </a:t>
            </a:r>
            <a:r>
              <a:rPr lang="de-DE" sz="1600" dirty="0" err="1"/>
              <a:t>range</a:t>
            </a:r>
            <a:r>
              <a:rPr lang="de-DE" sz="1600" dirty="0"/>
              <a:t> </a:t>
            </a:r>
            <a:r>
              <a:rPr lang="de-DE" sz="1600" dirty="0" err="1"/>
              <a:t>signal</a:t>
            </a:r>
            <a:r>
              <a:rPr lang="de-DE" sz="1600" dirty="0"/>
              <a:t> </a:t>
            </a:r>
            <a:r>
              <a:rPr lang="de-DE" sz="1600" dirty="0" err="1"/>
              <a:t>by</a:t>
            </a:r>
            <a:r>
              <a:rPr lang="de-DE" sz="1600" dirty="0"/>
              <a:t> digital </a:t>
            </a:r>
            <a:r>
              <a:rPr lang="de-DE" sz="1600" dirty="0" err="1"/>
              <a:t>signal</a:t>
            </a:r>
            <a:r>
              <a:rPr lang="de-DE" sz="1600" dirty="0"/>
              <a:t> </a:t>
            </a:r>
            <a:r>
              <a:rPr lang="de-DE" sz="1600" dirty="0" err="1"/>
              <a:t>processing</a:t>
            </a:r>
            <a:r>
              <a:rPr lang="de-DE" sz="1600" dirty="0"/>
              <a:t> </a:t>
            </a:r>
            <a:r>
              <a:rPr lang="de-DE" sz="1600" dirty="0" err="1"/>
              <a:t>proved</a:t>
            </a:r>
            <a:r>
              <a:rPr lang="de-DE" sz="1600" dirty="0"/>
              <a:t> an immense </a:t>
            </a:r>
            <a:r>
              <a:rPr lang="de-DE" sz="1600" dirty="0" err="1"/>
              <a:t>benefit</a:t>
            </a:r>
            <a:endParaRPr lang="de-DE" sz="1600" dirty="0"/>
          </a:p>
          <a:p>
            <a:pPr lvl="1"/>
            <a:r>
              <a:rPr lang="de-DE" sz="1600" dirty="0"/>
              <a:t>More </a:t>
            </a:r>
            <a:r>
              <a:rPr lang="de-DE" sz="1600" dirty="0" err="1"/>
              <a:t>than</a:t>
            </a:r>
            <a:r>
              <a:rPr lang="de-DE" sz="1600" dirty="0"/>
              <a:t> 20 </a:t>
            </a:r>
            <a:r>
              <a:rPr lang="de-DE" sz="1600" dirty="0" err="1"/>
              <a:t>years</a:t>
            </a:r>
            <a:r>
              <a:rPr lang="de-DE" sz="1600" dirty="0"/>
              <a:t> </a:t>
            </a:r>
            <a:r>
              <a:rPr lang="de-DE" sz="1600" dirty="0" err="1"/>
              <a:t>of</a:t>
            </a:r>
            <a:r>
              <a:rPr lang="de-DE" sz="1600" dirty="0"/>
              <a:t> </a:t>
            </a:r>
            <a:r>
              <a:rPr lang="de-DE" sz="1600" dirty="0" err="1"/>
              <a:t>opperational</a:t>
            </a:r>
            <a:r>
              <a:rPr lang="de-DE" sz="1600" dirty="0"/>
              <a:t> </a:t>
            </a:r>
            <a:r>
              <a:rPr lang="de-DE" sz="1600" dirty="0" err="1"/>
              <a:t>experience</a:t>
            </a:r>
            <a:endParaRPr lang="de-DE" sz="1600" dirty="0"/>
          </a:p>
          <a:p>
            <a:pPr marL="457200" lvl="1" indent="0">
              <a:buNone/>
            </a:pPr>
            <a:endParaRPr lang="de-DE" sz="1600" dirty="0" smtClean="0"/>
          </a:p>
          <a:p>
            <a:pPr marL="457200" lvl="1" indent="0">
              <a:buNone/>
            </a:pPr>
            <a:endParaRPr lang="de-DE" sz="1600" dirty="0"/>
          </a:p>
          <a:p>
            <a:pPr marL="457200" lvl="1" indent="0">
              <a:buNone/>
            </a:pPr>
            <a:r>
              <a:rPr lang="de-DE" sz="1800" b="1" dirty="0" smtClean="0"/>
              <a:t>So </a:t>
            </a:r>
            <a:r>
              <a:rPr lang="de-DE" sz="1800" b="1" dirty="0" err="1" smtClean="0"/>
              <a:t>why</a:t>
            </a:r>
            <a:r>
              <a:rPr lang="de-DE" sz="1800" b="1" dirty="0" smtClean="0"/>
              <a:t> </a:t>
            </a:r>
            <a:r>
              <a:rPr lang="de-DE" sz="1800" b="1" dirty="0" err="1"/>
              <a:t>developing</a:t>
            </a:r>
            <a:r>
              <a:rPr lang="de-DE" sz="1800" b="1" dirty="0"/>
              <a:t> a </a:t>
            </a:r>
            <a:r>
              <a:rPr lang="de-DE" sz="1800" b="1" dirty="0" err="1"/>
              <a:t>new</a:t>
            </a:r>
            <a:r>
              <a:rPr lang="de-DE" sz="1800" b="1" dirty="0"/>
              <a:t> </a:t>
            </a:r>
            <a:r>
              <a:rPr lang="de-DE" sz="1800" b="1" dirty="0" err="1"/>
              <a:t>generation</a:t>
            </a:r>
            <a:r>
              <a:rPr lang="de-DE" sz="1800" b="1" dirty="0"/>
              <a:t>?</a:t>
            </a:r>
            <a:endParaRPr lang="de-DE" sz="1600" b="1" dirty="0"/>
          </a:p>
          <a:p>
            <a:pPr lvl="1"/>
            <a:endParaRPr lang="de-DE" sz="1600" dirty="0"/>
          </a:p>
          <a:p>
            <a:pPr lvl="1"/>
            <a:endParaRPr lang="de-DE" sz="1600" dirty="0" smtClean="0">
              <a:ea typeface="+mn-ea"/>
              <a:cs typeface="+mn-cs"/>
            </a:endParaRPr>
          </a:p>
          <a:p>
            <a:pPr marL="457200" lvl="1" indent="0">
              <a:buNone/>
            </a:pPr>
            <a:endParaRPr lang="de-DE" sz="1600" dirty="0">
              <a:ea typeface="+mn-ea"/>
              <a:cs typeface="+mn-cs"/>
            </a:endParaRPr>
          </a:p>
          <a:p>
            <a:pPr lvl="1"/>
            <a:endParaRPr lang="de-DE" sz="1600" dirty="0" smtClean="0"/>
          </a:p>
          <a:p>
            <a:endParaRPr lang="de-DE" sz="2000" dirty="0"/>
          </a:p>
          <a:p>
            <a:endParaRPr lang="de-DE" sz="2000" dirty="0" smtClean="0"/>
          </a:p>
          <a:p>
            <a:endParaRPr lang="de-DE" sz="2000" dirty="0" smtClean="0"/>
          </a:p>
          <a:p>
            <a:endParaRPr lang="de-DE" sz="2000" dirty="0" smtClean="0"/>
          </a:p>
          <a:p>
            <a:endParaRPr lang="de-DE" sz="2000" dirty="0"/>
          </a:p>
        </p:txBody>
      </p:sp>
    </p:spTree>
    <p:extLst>
      <p:ext uri="{BB962C8B-B14F-4D97-AF65-F5344CB8AC3E}">
        <p14:creationId xmlns:p14="http://schemas.microsoft.com/office/powerpoint/2010/main" val="2221751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24</a:t>
            </a:fld>
            <a:endParaRPr lang="en-US" smtClean="0"/>
          </a:p>
        </p:txBody>
      </p:sp>
      <p:sp>
        <p:nvSpPr>
          <p:cNvPr id="7" name="Inhaltsplatzhalter 2"/>
          <p:cNvSpPr>
            <a:spLocks noGrp="1"/>
          </p:cNvSpPr>
          <p:nvPr>
            <p:ph idx="1"/>
          </p:nvPr>
        </p:nvSpPr>
        <p:spPr>
          <a:xfrm>
            <a:off x="457200" y="1447800"/>
            <a:ext cx="8229600" cy="4343400"/>
          </a:xfrm>
        </p:spPr>
        <p:txBody>
          <a:bodyPr/>
          <a:lstStyle/>
          <a:p>
            <a:pPr marL="0" indent="0">
              <a:buNone/>
            </a:pPr>
            <a:endParaRPr lang="de-DE" sz="2000" dirty="0" smtClean="0"/>
          </a:p>
          <a:p>
            <a:pPr marL="457200" lvl="1" indent="0">
              <a:buNone/>
            </a:pPr>
            <a:r>
              <a:rPr lang="de-DE" sz="1600" dirty="0" err="1" smtClean="0"/>
              <a:t>Though</a:t>
            </a:r>
            <a:r>
              <a:rPr lang="de-DE" sz="1600" dirty="0" smtClean="0"/>
              <a:t> </a:t>
            </a:r>
            <a:r>
              <a:rPr lang="de-DE" sz="1600" dirty="0" err="1" smtClean="0"/>
              <a:t>very</a:t>
            </a:r>
            <a:r>
              <a:rPr lang="de-DE" sz="1600" dirty="0" smtClean="0"/>
              <a:t> </a:t>
            </a:r>
            <a:r>
              <a:rPr lang="de-DE" sz="1600" dirty="0" err="1" smtClean="0"/>
              <a:t>successful</a:t>
            </a:r>
            <a:r>
              <a:rPr lang="de-DE" sz="1600" dirty="0" smtClean="0"/>
              <a:t>, </a:t>
            </a:r>
            <a:r>
              <a:rPr lang="de-DE" sz="1600" dirty="0" err="1" smtClean="0"/>
              <a:t>some</a:t>
            </a:r>
            <a:r>
              <a:rPr lang="de-DE" sz="1600" dirty="0" smtClean="0"/>
              <a:t> </a:t>
            </a:r>
            <a:r>
              <a:rPr lang="de-DE" sz="1600" dirty="0" err="1" smtClean="0"/>
              <a:t>users</a:t>
            </a:r>
            <a:r>
              <a:rPr lang="de-DE" sz="1600" dirty="0" smtClean="0"/>
              <a:t> (</a:t>
            </a:r>
            <a:r>
              <a:rPr lang="de-DE" sz="1600" dirty="0" err="1" smtClean="0"/>
              <a:t>mostly</a:t>
            </a:r>
            <a:r>
              <a:rPr lang="de-DE" sz="1600" dirty="0" smtClean="0"/>
              <a:t> NPPs) </a:t>
            </a:r>
            <a:r>
              <a:rPr lang="de-DE" sz="1600" dirty="0" err="1" smtClean="0"/>
              <a:t>would</a:t>
            </a:r>
            <a:r>
              <a:rPr lang="de-DE" sz="1600" dirty="0" smtClean="0"/>
              <a:t> </a:t>
            </a:r>
            <a:r>
              <a:rPr lang="de-DE" sz="1600" dirty="0" err="1" smtClean="0"/>
              <a:t>benefit</a:t>
            </a:r>
            <a:r>
              <a:rPr lang="de-DE" sz="1600" dirty="0" smtClean="0"/>
              <a:t> </a:t>
            </a:r>
            <a:r>
              <a:rPr lang="de-DE" sz="1600" dirty="0" err="1" smtClean="0"/>
              <a:t>if</a:t>
            </a:r>
            <a:r>
              <a:rPr lang="de-DE" sz="1600" dirty="0" smtClean="0"/>
              <a:t> </a:t>
            </a:r>
            <a:r>
              <a:rPr lang="de-DE" sz="1600" dirty="0" err="1" smtClean="0"/>
              <a:t>the</a:t>
            </a:r>
            <a:r>
              <a:rPr lang="de-DE" sz="1600" dirty="0" smtClean="0"/>
              <a:t> </a:t>
            </a:r>
            <a:r>
              <a:rPr lang="de-DE" sz="1600" dirty="0" err="1" smtClean="0"/>
              <a:t>following</a:t>
            </a:r>
            <a:r>
              <a:rPr lang="de-DE" sz="1600" dirty="0" smtClean="0"/>
              <a:t> </a:t>
            </a:r>
            <a:r>
              <a:rPr lang="de-DE" sz="1600" dirty="0" err="1" smtClean="0"/>
              <a:t>limitations</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wide</a:t>
            </a:r>
            <a:r>
              <a:rPr lang="de-DE" sz="1600" dirty="0" smtClean="0"/>
              <a:t> </a:t>
            </a:r>
            <a:r>
              <a:rPr lang="de-DE" sz="1600" dirty="0" err="1" smtClean="0"/>
              <a:t>range</a:t>
            </a:r>
            <a:r>
              <a:rPr lang="de-DE" sz="1600" dirty="0" smtClean="0"/>
              <a:t> </a:t>
            </a:r>
            <a:r>
              <a:rPr lang="de-DE" sz="1600" dirty="0" err="1" smtClean="0"/>
              <a:t>monitor</a:t>
            </a:r>
            <a:r>
              <a:rPr lang="de-DE" sz="1600" dirty="0" smtClean="0"/>
              <a:t> DWK 250 </a:t>
            </a:r>
            <a:r>
              <a:rPr lang="de-DE" sz="1600" dirty="0" err="1" smtClean="0"/>
              <a:t>would</a:t>
            </a:r>
            <a:r>
              <a:rPr lang="de-DE" sz="1600" dirty="0" smtClean="0"/>
              <a:t> </a:t>
            </a:r>
            <a:r>
              <a:rPr lang="de-DE" sz="1600" dirty="0" err="1" smtClean="0"/>
              <a:t>be</a:t>
            </a:r>
            <a:r>
              <a:rPr lang="de-DE" sz="1600" dirty="0" smtClean="0"/>
              <a:t> </a:t>
            </a:r>
            <a:r>
              <a:rPr lang="de-DE" sz="1600" dirty="0" err="1" smtClean="0"/>
              <a:t>addressed</a:t>
            </a:r>
            <a:r>
              <a:rPr lang="de-DE" sz="1600" dirty="0" smtClean="0"/>
              <a:t>:</a:t>
            </a:r>
          </a:p>
          <a:p>
            <a:pPr lvl="1"/>
            <a:endParaRPr lang="de-DE" sz="1600" dirty="0" smtClean="0"/>
          </a:p>
          <a:p>
            <a:pPr lvl="1"/>
            <a:r>
              <a:rPr lang="de-DE" sz="1600" dirty="0" smtClean="0"/>
              <a:t>Limited </a:t>
            </a:r>
            <a:r>
              <a:rPr lang="de-DE" sz="1600" dirty="0" err="1"/>
              <a:t>processing</a:t>
            </a:r>
            <a:r>
              <a:rPr lang="de-DE" sz="1600" dirty="0"/>
              <a:t> power </a:t>
            </a:r>
            <a:r>
              <a:rPr lang="de-DE" sz="1600" dirty="0" err="1"/>
              <a:t>with</a:t>
            </a:r>
            <a:r>
              <a:rPr lang="de-DE" sz="1600" dirty="0"/>
              <a:t> </a:t>
            </a:r>
            <a:r>
              <a:rPr lang="de-DE" sz="1600" dirty="0" err="1"/>
              <a:t>current</a:t>
            </a:r>
            <a:r>
              <a:rPr lang="de-DE" sz="1600" dirty="0"/>
              <a:t> I/O </a:t>
            </a:r>
            <a:r>
              <a:rPr lang="de-DE" sz="1600" dirty="0" err="1"/>
              <a:t>module</a:t>
            </a:r>
            <a:r>
              <a:rPr lang="de-DE" sz="1600" dirty="0"/>
              <a:t> NZ 21 </a:t>
            </a:r>
          </a:p>
          <a:p>
            <a:pPr lvl="1"/>
            <a:r>
              <a:rPr lang="de-DE" sz="1600" dirty="0"/>
              <a:t>As a </a:t>
            </a:r>
            <a:r>
              <a:rPr lang="de-DE" sz="1600" dirty="0" err="1"/>
              <a:t>consequence</a:t>
            </a:r>
            <a:r>
              <a:rPr lang="de-DE" sz="1600" dirty="0"/>
              <a:t> </a:t>
            </a:r>
            <a:r>
              <a:rPr lang="de-DE" sz="1600" dirty="0" err="1"/>
              <a:t>the</a:t>
            </a:r>
            <a:r>
              <a:rPr lang="de-DE" sz="1600" dirty="0"/>
              <a:t> </a:t>
            </a:r>
            <a:r>
              <a:rPr lang="de-DE" sz="1600" dirty="0" err="1"/>
              <a:t>wide</a:t>
            </a:r>
            <a:r>
              <a:rPr lang="de-DE" sz="1600" dirty="0"/>
              <a:t> </a:t>
            </a:r>
            <a:r>
              <a:rPr lang="de-DE" sz="1600" dirty="0" err="1"/>
              <a:t>range</a:t>
            </a:r>
            <a:r>
              <a:rPr lang="de-DE" sz="1600" dirty="0"/>
              <a:t> </a:t>
            </a:r>
            <a:r>
              <a:rPr lang="de-DE" sz="1600" dirty="0" err="1"/>
              <a:t>signal</a:t>
            </a:r>
            <a:r>
              <a:rPr lang="de-DE" sz="1600" dirty="0"/>
              <a:t> </a:t>
            </a:r>
            <a:r>
              <a:rPr lang="de-DE" sz="1600" dirty="0" err="1"/>
              <a:t>is</a:t>
            </a:r>
            <a:r>
              <a:rPr lang="de-DE" sz="1600" dirty="0"/>
              <a:t> </a:t>
            </a:r>
            <a:r>
              <a:rPr lang="de-DE" sz="1600" dirty="0" err="1"/>
              <a:t>calculated</a:t>
            </a:r>
            <a:r>
              <a:rPr lang="de-DE" sz="1600" dirty="0"/>
              <a:t> on </a:t>
            </a:r>
            <a:r>
              <a:rPr lang="de-DE" sz="1600" dirty="0" err="1"/>
              <a:t>second</a:t>
            </a:r>
            <a:r>
              <a:rPr lang="de-DE" sz="1600" dirty="0"/>
              <a:t> </a:t>
            </a:r>
            <a:r>
              <a:rPr lang="de-DE" sz="1600" dirty="0" err="1"/>
              <a:t>processor</a:t>
            </a:r>
            <a:r>
              <a:rPr lang="de-DE" sz="1600" dirty="0"/>
              <a:t> </a:t>
            </a:r>
            <a:r>
              <a:rPr lang="de-DE" sz="1600" dirty="0" err="1"/>
              <a:t>module</a:t>
            </a:r>
            <a:r>
              <a:rPr lang="de-DE" sz="1600" dirty="0"/>
              <a:t> NZ 12 </a:t>
            </a:r>
            <a:r>
              <a:rPr lang="de-DE" sz="1600" dirty="0" err="1"/>
              <a:t>and</a:t>
            </a:r>
            <a:r>
              <a:rPr lang="de-DE" sz="1600" dirty="0"/>
              <a:t> </a:t>
            </a:r>
            <a:r>
              <a:rPr lang="de-DE" sz="1600" dirty="0" err="1"/>
              <a:t>therefore</a:t>
            </a:r>
            <a:r>
              <a:rPr lang="de-DE" sz="1600" dirty="0"/>
              <a:t> </a:t>
            </a:r>
            <a:r>
              <a:rPr lang="de-DE" sz="1600" dirty="0" err="1"/>
              <a:t>reducing</a:t>
            </a:r>
            <a:r>
              <a:rPr lang="de-DE" sz="1600" dirty="0"/>
              <a:t> </a:t>
            </a:r>
            <a:r>
              <a:rPr lang="de-DE" sz="1600" dirty="0" err="1"/>
              <a:t>the</a:t>
            </a:r>
            <a:r>
              <a:rPr lang="de-DE" sz="1600" dirty="0"/>
              <a:t> </a:t>
            </a:r>
            <a:r>
              <a:rPr lang="de-DE" sz="1600" dirty="0" err="1"/>
              <a:t>response</a:t>
            </a:r>
            <a:r>
              <a:rPr lang="de-DE" sz="1600" dirty="0"/>
              <a:t> time </a:t>
            </a:r>
            <a:r>
              <a:rPr lang="de-DE" sz="1600" dirty="0" err="1"/>
              <a:t>of</a:t>
            </a:r>
            <a:r>
              <a:rPr lang="de-DE" sz="1600" dirty="0"/>
              <a:t> </a:t>
            </a:r>
            <a:r>
              <a:rPr lang="de-DE" sz="1600" dirty="0" err="1"/>
              <a:t>these</a:t>
            </a:r>
            <a:r>
              <a:rPr lang="de-DE" sz="1600" dirty="0"/>
              <a:t> </a:t>
            </a:r>
            <a:r>
              <a:rPr lang="de-DE" sz="1600" dirty="0" err="1"/>
              <a:t>signals</a:t>
            </a:r>
            <a:endParaRPr lang="de-DE" sz="1600" dirty="0"/>
          </a:p>
          <a:p>
            <a:pPr lvl="1"/>
            <a:r>
              <a:rPr lang="de-DE" sz="1600" dirty="0" smtClean="0"/>
              <a:t>Limited </a:t>
            </a:r>
            <a:r>
              <a:rPr lang="de-DE" sz="1600" dirty="0" err="1"/>
              <a:t>capability</a:t>
            </a:r>
            <a:r>
              <a:rPr lang="de-DE" sz="1600" dirty="0"/>
              <a:t> </a:t>
            </a:r>
            <a:r>
              <a:rPr lang="de-DE" sz="1600" dirty="0" err="1"/>
              <a:t>of</a:t>
            </a:r>
            <a:r>
              <a:rPr lang="de-DE" sz="1600" dirty="0"/>
              <a:t> </a:t>
            </a:r>
            <a:r>
              <a:rPr lang="de-DE" sz="1600" dirty="0" err="1"/>
              <a:t>evaluating</a:t>
            </a:r>
            <a:r>
              <a:rPr lang="de-DE" sz="1600" dirty="0"/>
              <a:t> </a:t>
            </a:r>
            <a:r>
              <a:rPr lang="de-DE" sz="1600" dirty="0" err="1"/>
              <a:t>the</a:t>
            </a:r>
            <a:r>
              <a:rPr lang="de-DE" sz="1600" dirty="0"/>
              <a:t> DC </a:t>
            </a:r>
            <a:r>
              <a:rPr lang="de-DE" sz="1600" dirty="0" err="1"/>
              <a:t>current</a:t>
            </a:r>
            <a:r>
              <a:rPr lang="de-DE" sz="1600" dirty="0"/>
              <a:t> </a:t>
            </a:r>
            <a:r>
              <a:rPr lang="de-DE" sz="1600" dirty="0" err="1"/>
              <a:t>from</a:t>
            </a:r>
            <a:r>
              <a:rPr lang="de-DE" sz="1600" dirty="0"/>
              <a:t> </a:t>
            </a:r>
            <a:r>
              <a:rPr lang="de-DE" sz="1600" dirty="0" err="1"/>
              <a:t>wide</a:t>
            </a:r>
            <a:r>
              <a:rPr lang="de-DE" sz="1600" dirty="0"/>
              <a:t> </a:t>
            </a:r>
            <a:r>
              <a:rPr lang="de-DE" sz="1600" dirty="0" err="1"/>
              <a:t>range</a:t>
            </a:r>
            <a:r>
              <a:rPr lang="de-DE" sz="1600" dirty="0"/>
              <a:t> </a:t>
            </a:r>
            <a:r>
              <a:rPr lang="de-DE" sz="1600" dirty="0" err="1"/>
              <a:t>fission</a:t>
            </a:r>
            <a:r>
              <a:rPr lang="de-DE" sz="1600" dirty="0"/>
              <a:t> </a:t>
            </a:r>
            <a:r>
              <a:rPr lang="de-DE" sz="1600" dirty="0" err="1"/>
              <a:t>chamber</a:t>
            </a:r>
            <a:endParaRPr lang="de-DE" sz="1600" dirty="0"/>
          </a:p>
          <a:p>
            <a:pPr lvl="1"/>
            <a:r>
              <a:rPr lang="de-DE" sz="1600" dirty="0" err="1" smtClean="0"/>
              <a:t>Number</a:t>
            </a:r>
            <a:r>
              <a:rPr lang="de-DE" sz="1600" dirty="0" smtClean="0"/>
              <a:t> </a:t>
            </a:r>
            <a:r>
              <a:rPr lang="de-DE" sz="1600" dirty="0" err="1"/>
              <a:t>of</a:t>
            </a:r>
            <a:r>
              <a:rPr lang="de-DE" sz="1600" dirty="0"/>
              <a:t> analog </a:t>
            </a:r>
            <a:r>
              <a:rPr lang="de-DE" sz="1600" dirty="0" err="1"/>
              <a:t>inputs</a:t>
            </a:r>
            <a:r>
              <a:rPr lang="de-DE" sz="1600" dirty="0"/>
              <a:t>/</a:t>
            </a:r>
            <a:r>
              <a:rPr lang="de-DE" sz="1600" dirty="0" err="1"/>
              <a:t>outputs</a:t>
            </a:r>
            <a:endParaRPr lang="de-DE" sz="1600" dirty="0"/>
          </a:p>
          <a:p>
            <a:pPr lvl="1"/>
            <a:r>
              <a:rPr lang="de-DE" sz="1600" dirty="0" err="1"/>
              <a:t>Qualification</a:t>
            </a:r>
            <a:r>
              <a:rPr lang="de-DE" sz="1600" dirty="0"/>
              <a:t> </a:t>
            </a:r>
            <a:r>
              <a:rPr lang="de-DE" sz="1600" dirty="0" err="1"/>
              <a:t>acc</a:t>
            </a:r>
            <a:r>
              <a:rPr lang="de-DE" sz="1600" dirty="0"/>
              <a:t>. </a:t>
            </a:r>
            <a:r>
              <a:rPr lang="de-DE" sz="1600" dirty="0" err="1"/>
              <a:t>to</a:t>
            </a:r>
            <a:r>
              <a:rPr lang="de-DE" sz="1600" dirty="0"/>
              <a:t> KTA 350x </a:t>
            </a:r>
            <a:r>
              <a:rPr lang="de-DE" sz="1600" dirty="0" err="1"/>
              <a:t>from</a:t>
            </a:r>
            <a:r>
              <a:rPr lang="de-DE" sz="1600" dirty="0"/>
              <a:t> </a:t>
            </a:r>
            <a:r>
              <a:rPr lang="de-DE" sz="1600" dirty="0" err="1"/>
              <a:t>the</a:t>
            </a:r>
            <a:r>
              <a:rPr lang="de-DE" sz="1600" dirty="0"/>
              <a:t> 1980/90s. Transfer </a:t>
            </a:r>
            <a:r>
              <a:rPr lang="de-DE" sz="1600" dirty="0" err="1"/>
              <a:t>to</a:t>
            </a:r>
            <a:r>
              <a:rPr lang="de-DE" sz="1600" dirty="0"/>
              <a:t> </a:t>
            </a:r>
            <a:r>
              <a:rPr lang="de-DE" sz="1600" dirty="0" err="1"/>
              <a:t>current</a:t>
            </a:r>
            <a:r>
              <a:rPr lang="de-DE" sz="1600" dirty="0"/>
              <a:t> international </a:t>
            </a:r>
            <a:r>
              <a:rPr lang="de-DE" sz="1600" dirty="0" err="1"/>
              <a:t>standards</a:t>
            </a:r>
            <a:r>
              <a:rPr lang="de-DE" sz="1600" dirty="0"/>
              <a:t> </a:t>
            </a:r>
            <a:r>
              <a:rPr lang="de-DE" sz="1600" dirty="0" err="1"/>
              <a:t>possible</a:t>
            </a:r>
            <a:r>
              <a:rPr lang="de-DE" sz="1600" dirty="0"/>
              <a:t> but </a:t>
            </a:r>
            <a:r>
              <a:rPr lang="de-DE" sz="1600" dirty="0" err="1"/>
              <a:t>requires</a:t>
            </a:r>
            <a:r>
              <a:rPr lang="de-DE" sz="1600" dirty="0"/>
              <a:t> a </a:t>
            </a:r>
            <a:r>
              <a:rPr lang="de-DE" sz="1600" dirty="0" err="1"/>
              <a:t>significant</a:t>
            </a:r>
            <a:r>
              <a:rPr lang="de-DE" sz="1600" dirty="0"/>
              <a:t> </a:t>
            </a:r>
            <a:r>
              <a:rPr lang="de-DE" sz="1600" dirty="0" err="1" smtClean="0"/>
              <a:t>effort</a:t>
            </a:r>
            <a:r>
              <a:rPr lang="de-DE" sz="1600" dirty="0" smtClean="0"/>
              <a:t>. </a:t>
            </a:r>
            <a:r>
              <a:rPr lang="de-DE" sz="1600" dirty="0"/>
              <a:t>A </a:t>
            </a:r>
            <a:r>
              <a:rPr lang="de-DE" sz="1600" dirty="0" err="1"/>
              <a:t>complete</a:t>
            </a:r>
            <a:r>
              <a:rPr lang="de-DE" sz="1600" dirty="0"/>
              <a:t> </a:t>
            </a:r>
            <a:r>
              <a:rPr lang="de-DE" sz="1600" dirty="0" err="1"/>
              <a:t>new</a:t>
            </a:r>
            <a:r>
              <a:rPr lang="de-DE" sz="1600" dirty="0"/>
              <a:t> </a:t>
            </a:r>
            <a:r>
              <a:rPr lang="de-DE" sz="1600" dirty="0" err="1"/>
              <a:t>qualification</a:t>
            </a:r>
            <a:r>
              <a:rPr lang="de-DE" sz="1600" dirty="0"/>
              <a:t> in </a:t>
            </a:r>
            <a:r>
              <a:rPr lang="de-DE" sz="1600" dirty="0" err="1"/>
              <a:t>line</a:t>
            </a:r>
            <a:r>
              <a:rPr lang="de-DE" sz="1600" dirty="0"/>
              <a:t> </a:t>
            </a:r>
            <a:r>
              <a:rPr lang="de-DE" sz="1600" dirty="0" err="1"/>
              <a:t>with</a:t>
            </a:r>
            <a:r>
              <a:rPr lang="de-DE" sz="1600" dirty="0"/>
              <a:t> international </a:t>
            </a:r>
            <a:r>
              <a:rPr lang="de-DE" sz="1600" dirty="0" err="1"/>
              <a:t>standards</a:t>
            </a:r>
            <a:r>
              <a:rPr lang="de-DE" sz="1600" dirty="0"/>
              <a:t> </a:t>
            </a:r>
            <a:r>
              <a:rPr lang="de-DE" sz="1600" dirty="0" err="1"/>
              <a:t>is</a:t>
            </a:r>
            <a:r>
              <a:rPr lang="de-DE" sz="1600" dirty="0"/>
              <a:t> </a:t>
            </a:r>
            <a:r>
              <a:rPr lang="de-DE" sz="1600" dirty="0" err="1"/>
              <a:t>the</a:t>
            </a:r>
            <a:r>
              <a:rPr lang="de-DE" sz="1600" dirty="0"/>
              <a:t> </a:t>
            </a:r>
            <a:r>
              <a:rPr lang="de-DE" sz="1600" dirty="0" err="1"/>
              <a:t>key</a:t>
            </a:r>
            <a:r>
              <a:rPr lang="de-DE" sz="1600" dirty="0"/>
              <a:t> </a:t>
            </a:r>
            <a:r>
              <a:rPr lang="de-DE" sz="1600" dirty="0" err="1"/>
              <a:t>to</a:t>
            </a:r>
            <a:r>
              <a:rPr lang="de-DE" sz="1600" dirty="0"/>
              <a:t> </a:t>
            </a:r>
            <a:r>
              <a:rPr lang="de-DE" sz="1600" dirty="0" err="1"/>
              <a:t>faster</a:t>
            </a:r>
            <a:r>
              <a:rPr lang="de-DE" sz="1600" dirty="0"/>
              <a:t> </a:t>
            </a:r>
            <a:r>
              <a:rPr lang="de-DE" sz="1600" dirty="0" err="1"/>
              <a:t>acceptance</a:t>
            </a:r>
            <a:r>
              <a:rPr lang="de-DE" sz="1600" dirty="0"/>
              <a:t> </a:t>
            </a:r>
            <a:r>
              <a:rPr lang="de-DE" sz="1600" dirty="0" err="1"/>
              <a:t>by</a:t>
            </a:r>
            <a:r>
              <a:rPr lang="de-DE" sz="1600" dirty="0"/>
              <a:t> </a:t>
            </a:r>
            <a:r>
              <a:rPr lang="de-DE" sz="1600" dirty="0" err="1" smtClean="0"/>
              <a:t>users</a:t>
            </a:r>
            <a:r>
              <a:rPr lang="de-DE" sz="1600" dirty="0" smtClean="0"/>
              <a:t> </a:t>
            </a:r>
            <a:r>
              <a:rPr lang="de-DE" sz="1600" dirty="0" err="1" smtClean="0"/>
              <a:t>and</a:t>
            </a:r>
            <a:r>
              <a:rPr lang="de-DE" sz="1600" dirty="0" smtClean="0"/>
              <a:t> </a:t>
            </a:r>
            <a:r>
              <a:rPr lang="de-DE" sz="1600" dirty="0" err="1"/>
              <a:t>regulatory</a:t>
            </a:r>
            <a:r>
              <a:rPr lang="de-DE" sz="1600" dirty="0"/>
              <a:t> </a:t>
            </a:r>
            <a:r>
              <a:rPr lang="de-DE" sz="1600" dirty="0" err="1"/>
              <a:t>bodies</a:t>
            </a:r>
            <a:r>
              <a:rPr lang="de-DE" sz="1600" dirty="0"/>
              <a:t>.</a:t>
            </a:r>
          </a:p>
          <a:p>
            <a:endParaRPr lang="de-DE" sz="2000" dirty="0" smtClean="0"/>
          </a:p>
          <a:p>
            <a:endParaRPr lang="de-DE" sz="2000" dirty="0" smtClean="0"/>
          </a:p>
          <a:p>
            <a:endParaRPr lang="de-DE" sz="2000" dirty="0" smtClean="0"/>
          </a:p>
          <a:p>
            <a:endParaRPr lang="de-DE" sz="2000" dirty="0"/>
          </a:p>
        </p:txBody>
      </p:sp>
    </p:spTree>
    <p:extLst>
      <p:ext uri="{BB962C8B-B14F-4D97-AF65-F5344CB8AC3E}">
        <p14:creationId xmlns:p14="http://schemas.microsoft.com/office/powerpoint/2010/main" val="73378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25</a:t>
            </a:fld>
            <a:endParaRPr lang="en-US" smtClean="0"/>
          </a:p>
        </p:txBody>
      </p:sp>
      <p:sp>
        <p:nvSpPr>
          <p:cNvPr id="8" name="Inhaltsplatzhalter 2"/>
          <p:cNvSpPr>
            <a:spLocks noGrp="1"/>
          </p:cNvSpPr>
          <p:nvPr>
            <p:ph idx="1"/>
          </p:nvPr>
        </p:nvSpPr>
        <p:spPr>
          <a:xfrm>
            <a:off x="457200" y="1447800"/>
            <a:ext cx="8229600" cy="4343400"/>
          </a:xfrm>
        </p:spPr>
        <p:txBody>
          <a:bodyPr/>
          <a:lstStyle/>
          <a:p>
            <a:pPr marL="0" indent="0">
              <a:buNone/>
            </a:pPr>
            <a:r>
              <a:rPr lang="de-DE" sz="2000" b="1" dirty="0" smtClean="0"/>
              <a:t>Next Generation </a:t>
            </a:r>
          </a:p>
          <a:p>
            <a:pPr marL="0" indent="0">
              <a:buNone/>
            </a:pPr>
            <a:r>
              <a:rPr lang="de-DE" sz="2000" b="1" dirty="0" smtClean="0"/>
              <a:t>		Wide Range Channel </a:t>
            </a:r>
            <a:r>
              <a:rPr lang="de-DE" sz="2000" b="1" dirty="0"/>
              <a:t>DWK 260 </a:t>
            </a:r>
            <a:endParaRPr lang="de-DE" sz="2000" b="1" dirty="0" smtClean="0"/>
          </a:p>
          <a:p>
            <a:pPr marL="0" indent="0">
              <a:buNone/>
            </a:pPr>
            <a:r>
              <a:rPr lang="de-DE" sz="2000" b="1" dirty="0"/>
              <a:t>	</a:t>
            </a:r>
            <a:r>
              <a:rPr lang="de-DE" sz="2000" b="1" dirty="0" smtClean="0"/>
              <a:t>				</a:t>
            </a:r>
            <a:r>
              <a:rPr lang="de-DE" sz="2000" b="1" dirty="0" err="1" smtClean="0"/>
              <a:t>of</a:t>
            </a:r>
            <a:r>
              <a:rPr lang="de-DE" sz="2000" b="1" dirty="0" smtClean="0"/>
              <a:t> </a:t>
            </a:r>
            <a:r>
              <a:rPr lang="de-DE" sz="2000" b="1" dirty="0" err="1"/>
              <a:t>the</a:t>
            </a:r>
            <a:r>
              <a:rPr lang="de-DE" sz="2000" b="1" dirty="0"/>
              <a:t> </a:t>
            </a:r>
            <a:r>
              <a:rPr lang="de-DE" sz="2000" b="1" dirty="0" err="1"/>
              <a:t>proTK</a:t>
            </a:r>
            <a:r>
              <a:rPr lang="de-DE" sz="2000" b="1" dirty="0"/>
              <a:t> </a:t>
            </a:r>
            <a:r>
              <a:rPr lang="de-DE" sz="2000" b="1" dirty="0" smtClean="0"/>
              <a:t>™ </a:t>
            </a:r>
            <a:r>
              <a:rPr lang="de-DE" sz="2000" b="1" dirty="0" err="1" smtClean="0"/>
              <a:t>family</a:t>
            </a:r>
            <a:r>
              <a:rPr lang="de-DE" sz="2000" b="1" dirty="0" smtClean="0"/>
              <a:t> </a:t>
            </a:r>
          </a:p>
          <a:p>
            <a:pPr lvl="1"/>
            <a:endParaRPr lang="de-DE" sz="1600" dirty="0" smtClean="0"/>
          </a:p>
          <a:p>
            <a:r>
              <a:rPr lang="de-DE" sz="2000" dirty="0" smtClean="0">
                <a:ea typeface="+mn-ea"/>
                <a:cs typeface="+mn-cs"/>
              </a:rPr>
              <a:t>New µController on </a:t>
            </a:r>
            <a:r>
              <a:rPr lang="de-DE" sz="2000" dirty="0" err="1" smtClean="0">
                <a:ea typeface="+mn-ea"/>
                <a:cs typeface="+mn-cs"/>
              </a:rPr>
              <a:t>board</a:t>
            </a:r>
            <a:r>
              <a:rPr lang="de-DE" sz="2000" dirty="0" smtClean="0">
                <a:ea typeface="+mn-ea"/>
                <a:cs typeface="+mn-cs"/>
              </a:rPr>
              <a:t>:</a:t>
            </a:r>
          </a:p>
          <a:p>
            <a:pPr lvl="2"/>
            <a:endParaRPr lang="de-DE" sz="1200" dirty="0">
              <a:ea typeface="+mn-ea"/>
              <a:cs typeface="+mn-cs"/>
            </a:endParaRPr>
          </a:p>
          <a:p>
            <a:pPr lvl="1"/>
            <a:r>
              <a:rPr lang="de-DE" sz="1600" dirty="0" err="1" smtClean="0">
                <a:ea typeface="+mn-ea"/>
                <a:cs typeface="+mn-cs"/>
              </a:rPr>
              <a:t>With</a:t>
            </a:r>
            <a:r>
              <a:rPr lang="de-DE" sz="1600" dirty="0" smtClean="0">
                <a:ea typeface="+mn-ea"/>
                <a:cs typeface="+mn-cs"/>
              </a:rPr>
              <a:t> </a:t>
            </a:r>
            <a:r>
              <a:rPr lang="de-DE" sz="1600" dirty="0" err="1" smtClean="0">
                <a:ea typeface="+mn-ea"/>
                <a:cs typeface="+mn-cs"/>
              </a:rPr>
              <a:t>significantly</a:t>
            </a:r>
            <a:r>
              <a:rPr lang="de-DE" sz="1600" dirty="0" smtClean="0">
                <a:ea typeface="+mn-ea"/>
                <a:cs typeface="+mn-cs"/>
              </a:rPr>
              <a:t> </a:t>
            </a:r>
            <a:r>
              <a:rPr lang="de-DE" sz="1600" dirty="0" err="1" smtClean="0">
                <a:ea typeface="+mn-ea"/>
                <a:cs typeface="+mn-cs"/>
              </a:rPr>
              <a:t>improved</a:t>
            </a:r>
            <a:r>
              <a:rPr lang="de-DE" sz="1600" dirty="0" smtClean="0">
                <a:ea typeface="+mn-ea"/>
                <a:cs typeface="+mn-cs"/>
              </a:rPr>
              <a:t> </a:t>
            </a:r>
            <a:r>
              <a:rPr lang="de-DE" sz="1600" dirty="0" err="1" smtClean="0">
                <a:ea typeface="+mn-ea"/>
                <a:cs typeface="+mn-cs"/>
              </a:rPr>
              <a:t>cycle</a:t>
            </a:r>
            <a:r>
              <a:rPr lang="de-DE" sz="1600" dirty="0" smtClean="0">
                <a:ea typeface="+mn-ea"/>
                <a:cs typeface="+mn-cs"/>
              </a:rPr>
              <a:t> time -&gt; </a:t>
            </a:r>
            <a:r>
              <a:rPr lang="de-DE" sz="1600" dirty="0" err="1" smtClean="0">
                <a:ea typeface="+mn-ea"/>
                <a:cs typeface="+mn-cs"/>
              </a:rPr>
              <a:t>improved</a:t>
            </a:r>
            <a:r>
              <a:rPr lang="de-DE" sz="1600" dirty="0" smtClean="0">
                <a:ea typeface="+mn-ea"/>
                <a:cs typeface="+mn-cs"/>
              </a:rPr>
              <a:t> </a:t>
            </a:r>
            <a:r>
              <a:rPr lang="de-DE" sz="1600" dirty="0" err="1" smtClean="0">
                <a:ea typeface="+mn-ea"/>
                <a:cs typeface="+mn-cs"/>
              </a:rPr>
              <a:t>response</a:t>
            </a:r>
            <a:r>
              <a:rPr lang="de-DE" sz="1600" dirty="0" smtClean="0">
                <a:ea typeface="+mn-ea"/>
                <a:cs typeface="+mn-cs"/>
              </a:rPr>
              <a:t> time</a:t>
            </a:r>
          </a:p>
          <a:p>
            <a:pPr lvl="2"/>
            <a:r>
              <a:rPr lang="de-DE" sz="1400" dirty="0" err="1" smtClean="0">
                <a:ea typeface="+mn-ea"/>
                <a:cs typeface="+mn-cs"/>
              </a:rPr>
              <a:t>Currently</a:t>
            </a:r>
            <a:r>
              <a:rPr lang="de-DE" sz="1400" dirty="0" smtClean="0">
                <a:ea typeface="+mn-ea"/>
                <a:cs typeface="+mn-cs"/>
              </a:rPr>
              <a:t> 100 </a:t>
            </a:r>
            <a:r>
              <a:rPr lang="de-DE" sz="1400" dirty="0" err="1" smtClean="0">
                <a:ea typeface="+mn-ea"/>
                <a:cs typeface="+mn-cs"/>
              </a:rPr>
              <a:t>ms</a:t>
            </a:r>
            <a:r>
              <a:rPr lang="de-DE" sz="1400" dirty="0" smtClean="0">
                <a:ea typeface="+mn-ea"/>
                <a:cs typeface="+mn-cs"/>
              </a:rPr>
              <a:t> </a:t>
            </a:r>
            <a:r>
              <a:rPr lang="de-DE" sz="1400" dirty="0" err="1" smtClean="0">
                <a:ea typeface="+mn-ea"/>
                <a:cs typeface="+mn-cs"/>
              </a:rPr>
              <a:t>and</a:t>
            </a:r>
            <a:r>
              <a:rPr lang="de-DE" sz="1400" dirty="0" smtClean="0">
                <a:ea typeface="+mn-ea"/>
                <a:cs typeface="+mn-cs"/>
              </a:rPr>
              <a:t> 200 </a:t>
            </a:r>
            <a:r>
              <a:rPr lang="de-DE" sz="1400" dirty="0" err="1" smtClean="0">
                <a:ea typeface="+mn-ea"/>
                <a:cs typeface="+mn-cs"/>
              </a:rPr>
              <a:t>ms</a:t>
            </a:r>
            <a:r>
              <a:rPr lang="de-DE" sz="1400" dirty="0" smtClean="0">
                <a:ea typeface="+mn-ea"/>
                <a:cs typeface="+mn-cs"/>
              </a:rPr>
              <a:t> </a:t>
            </a:r>
            <a:r>
              <a:rPr lang="de-DE" sz="1400" dirty="0" err="1" smtClean="0">
                <a:ea typeface="+mn-ea"/>
                <a:cs typeface="+mn-cs"/>
              </a:rPr>
              <a:t>for</a:t>
            </a:r>
            <a:r>
              <a:rPr lang="de-DE" sz="1400" dirty="0" smtClean="0">
                <a:ea typeface="+mn-ea"/>
                <a:cs typeface="+mn-cs"/>
              </a:rPr>
              <a:t> NZ 21 </a:t>
            </a:r>
            <a:r>
              <a:rPr lang="de-DE" sz="1400" dirty="0" err="1" smtClean="0">
                <a:ea typeface="+mn-ea"/>
                <a:cs typeface="+mn-cs"/>
              </a:rPr>
              <a:t>and</a:t>
            </a:r>
            <a:r>
              <a:rPr lang="de-DE" sz="1400" dirty="0" smtClean="0">
                <a:ea typeface="+mn-ea"/>
                <a:cs typeface="+mn-cs"/>
              </a:rPr>
              <a:t> NZ 12, </a:t>
            </a:r>
            <a:r>
              <a:rPr lang="de-DE" sz="1400" dirty="0" err="1" smtClean="0">
                <a:ea typeface="+mn-ea"/>
                <a:cs typeface="+mn-cs"/>
              </a:rPr>
              <a:t>respectively</a:t>
            </a:r>
            <a:r>
              <a:rPr lang="de-DE" sz="1400" dirty="0" smtClean="0">
                <a:ea typeface="+mn-ea"/>
                <a:cs typeface="+mn-cs"/>
              </a:rPr>
              <a:t>.</a:t>
            </a:r>
          </a:p>
          <a:p>
            <a:pPr lvl="1"/>
            <a:r>
              <a:rPr lang="de-DE" sz="1600" dirty="0" smtClean="0">
                <a:ea typeface="+mn-ea"/>
                <a:cs typeface="+mn-cs"/>
              </a:rPr>
              <a:t>New SW </a:t>
            </a:r>
            <a:r>
              <a:rPr lang="de-DE" sz="1600" dirty="0" err="1" smtClean="0">
                <a:ea typeface="+mn-ea"/>
                <a:cs typeface="+mn-cs"/>
              </a:rPr>
              <a:t>modules</a:t>
            </a:r>
            <a:r>
              <a:rPr lang="de-DE" sz="1600" dirty="0" smtClean="0">
                <a:ea typeface="+mn-ea"/>
                <a:cs typeface="+mn-cs"/>
              </a:rPr>
              <a:t> </a:t>
            </a:r>
            <a:r>
              <a:rPr lang="de-DE" sz="1600" dirty="0" err="1" smtClean="0">
                <a:ea typeface="+mn-ea"/>
                <a:cs typeface="+mn-cs"/>
              </a:rPr>
              <a:t>for</a:t>
            </a:r>
            <a:r>
              <a:rPr lang="de-DE" sz="1600" dirty="0" smtClean="0">
                <a:ea typeface="+mn-ea"/>
                <a:cs typeface="+mn-cs"/>
              </a:rPr>
              <a:t> </a:t>
            </a:r>
            <a:r>
              <a:rPr lang="de-DE" sz="1600" dirty="0" err="1" smtClean="0">
                <a:ea typeface="+mn-ea"/>
                <a:cs typeface="+mn-cs"/>
              </a:rPr>
              <a:t>evaluation</a:t>
            </a:r>
            <a:r>
              <a:rPr lang="de-DE" sz="1600" dirty="0" smtClean="0">
                <a:ea typeface="+mn-ea"/>
                <a:cs typeface="+mn-cs"/>
              </a:rPr>
              <a:t> </a:t>
            </a:r>
            <a:r>
              <a:rPr lang="de-DE" sz="1600" dirty="0" err="1" smtClean="0">
                <a:ea typeface="+mn-ea"/>
                <a:cs typeface="+mn-cs"/>
              </a:rPr>
              <a:t>of</a:t>
            </a:r>
            <a:r>
              <a:rPr lang="de-DE" sz="1600" dirty="0" smtClean="0">
                <a:ea typeface="+mn-ea"/>
                <a:cs typeface="+mn-cs"/>
              </a:rPr>
              <a:t> DC-signal </a:t>
            </a:r>
            <a:r>
              <a:rPr lang="de-DE" sz="1600" dirty="0" err="1" smtClean="0">
                <a:ea typeface="+mn-ea"/>
                <a:cs typeface="+mn-cs"/>
              </a:rPr>
              <a:t>and</a:t>
            </a:r>
            <a:r>
              <a:rPr lang="de-DE" sz="1600" dirty="0" smtClean="0">
                <a:ea typeface="+mn-ea"/>
                <a:cs typeface="+mn-cs"/>
              </a:rPr>
              <a:t> </a:t>
            </a:r>
            <a:r>
              <a:rPr lang="de-DE" sz="1600" dirty="0" err="1" smtClean="0">
                <a:ea typeface="+mn-ea"/>
                <a:cs typeface="+mn-cs"/>
              </a:rPr>
              <a:t>generation</a:t>
            </a:r>
            <a:r>
              <a:rPr lang="de-DE" sz="1600" dirty="0" smtClean="0">
                <a:ea typeface="+mn-ea"/>
                <a:cs typeface="+mn-cs"/>
              </a:rPr>
              <a:t> </a:t>
            </a:r>
            <a:r>
              <a:rPr lang="de-DE" sz="1600" dirty="0" err="1" smtClean="0">
                <a:ea typeface="+mn-ea"/>
                <a:cs typeface="+mn-cs"/>
              </a:rPr>
              <a:t>of</a:t>
            </a:r>
            <a:r>
              <a:rPr lang="de-DE" sz="1600" dirty="0" smtClean="0">
                <a:ea typeface="+mn-ea"/>
                <a:cs typeface="+mn-cs"/>
              </a:rPr>
              <a:t> „Super-Wide-Range Signal“</a:t>
            </a:r>
          </a:p>
          <a:p>
            <a:pPr lvl="1"/>
            <a:r>
              <a:rPr lang="de-DE" sz="1600" dirty="0" err="1" smtClean="0">
                <a:ea typeface="+mn-ea"/>
                <a:cs typeface="+mn-cs"/>
              </a:rPr>
              <a:t>Based</a:t>
            </a:r>
            <a:r>
              <a:rPr lang="de-DE" sz="1600" dirty="0" smtClean="0">
                <a:ea typeface="+mn-ea"/>
                <a:cs typeface="+mn-cs"/>
              </a:rPr>
              <a:t> on </a:t>
            </a:r>
            <a:r>
              <a:rPr lang="de-DE" sz="1600" dirty="0" err="1" smtClean="0">
                <a:ea typeface="+mn-ea"/>
                <a:cs typeface="+mn-cs"/>
              </a:rPr>
              <a:t>proven</a:t>
            </a:r>
            <a:r>
              <a:rPr lang="de-DE" sz="1600" dirty="0" smtClean="0">
                <a:ea typeface="+mn-ea"/>
                <a:cs typeface="+mn-cs"/>
              </a:rPr>
              <a:t> SW </a:t>
            </a:r>
            <a:r>
              <a:rPr lang="de-DE" sz="1600" dirty="0" err="1" smtClean="0">
                <a:ea typeface="+mn-ea"/>
                <a:cs typeface="+mn-cs"/>
              </a:rPr>
              <a:t>algorithm</a:t>
            </a:r>
            <a:r>
              <a:rPr lang="de-DE" sz="1600" dirty="0" smtClean="0">
                <a:ea typeface="+mn-ea"/>
                <a:cs typeface="+mn-cs"/>
              </a:rPr>
              <a:t> </a:t>
            </a:r>
            <a:r>
              <a:rPr lang="de-DE" sz="1600" dirty="0" err="1" smtClean="0">
                <a:ea typeface="+mn-ea"/>
                <a:cs typeface="+mn-cs"/>
              </a:rPr>
              <a:t>for</a:t>
            </a:r>
            <a:r>
              <a:rPr lang="de-DE" sz="1600" dirty="0" smtClean="0">
                <a:ea typeface="+mn-ea"/>
                <a:cs typeface="+mn-cs"/>
              </a:rPr>
              <a:t> </a:t>
            </a:r>
            <a:r>
              <a:rPr lang="de-DE" sz="1600" dirty="0" err="1" smtClean="0">
                <a:ea typeface="+mn-ea"/>
                <a:cs typeface="+mn-cs"/>
              </a:rPr>
              <a:t>generating</a:t>
            </a:r>
            <a:r>
              <a:rPr lang="de-DE" sz="1600" dirty="0" smtClean="0">
                <a:ea typeface="+mn-ea"/>
                <a:cs typeface="+mn-cs"/>
              </a:rPr>
              <a:t> </a:t>
            </a:r>
            <a:r>
              <a:rPr lang="de-DE" sz="1600" dirty="0" err="1" smtClean="0">
                <a:ea typeface="+mn-ea"/>
                <a:cs typeface="+mn-cs"/>
              </a:rPr>
              <a:t>wide</a:t>
            </a:r>
            <a:r>
              <a:rPr lang="de-DE" sz="1600" dirty="0" smtClean="0">
                <a:ea typeface="+mn-ea"/>
                <a:cs typeface="+mn-cs"/>
              </a:rPr>
              <a:t> </a:t>
            </a:r>
            <a:r>
              <a:rPr lang="de-DE" sz="1600" dirty="0" err="1" smtClean="0">
                <a:ea typeface="+mn-ea"/>
                <a:cs typeface="+mn-cs"/>
              </a:rPr>
              <a:t>range</a:t>
            </a:r>
            <a:r>
              <a:rPr lang="de-DE" sz="1600" dirty="0" smtClean="0">
                <a:ea typeface="+mn-ea"/>
                <a:cs typeface="+mn-cs"/>
              </a:rPr>
              <a:t> </a:t>
            </a:r>
            <a:r>
              <a:rPr lang="de-DE" sz="1600" dirty="0" err="1" smtClean="0">
                <a:ea typeface="+mn-ea"/>
                <a:cs typeface="+mn-cs"/>
              </a:rPr>
              <a:t>signal</a:t>
            </a:r>
            <a:r>
              <a:rPr lang="de-DE" sz="1600" dirty="0" smtClean="0">
                <a:ea typeface="+mn-ea"/>
                <a:cs typeface="+mn-cs"/>
              </a:rPr>
              <a:t> (</a:t>
            </a:r>
            <a:r>
              <a:rPr lang="de-DE" sz="1600" dirty="0" err="1" smtClean="0">
                <a:ea typeface="+mn-ea"/>
                <a:cs typeface="+mn-cs"/>
              </a:rPr>
              <a:t>overlapping</a:t>
            </a:r>
            <a:r>
              <a:rPr lang="de-DE" sz="1600" dirty="0" smtClean="0">
                <a:ea typeface="+mn-ea"/>
                <a:cs typeface="+mn-cs"/>
              </a:rPr>
              <a:t> </a:t>
            </a:r>
            <a:r>
              <a:rPr lang="de-DE" sz="1600" dirty="0" err="1" smtClean="0">
                <a:ea typeface="+mn-ea"/>
                <a:cs typeface="+mn-cs"/>
              </a:rPr>
              <a:t>of</a:t>
            </a:r>
            <a:r>
              <a:rPr lang="de-DE" sz="1600" dirty="0" smtClean="0">
                <a:ea typeface="+mn-ea"/>
                <a:cs typeface="+mn-cs"/>
              </a:rPr>
              <a:t> pulse </a:t>
            </a:r>
            <a:r>
              <a:rPr lang="de-DE" sz="1600" dirty="0" err="1" smtClean="0">
                <a:ea typeface="+mn-ea"/>
                <a:cs typeface="+mn-cs"/>
              </a:rPr>
              <a:t>and</a:t>
            </a:r>
            <a:r>
              <a:rPr lang="de-DE" sz="1600" dirty="0" smtClean="0">
                <a:ea typeface="+mn-ea"/>
                <a:cs typeface="+mn-cs"/>
              </a:rPr>
              <a:t> AC/Campbell </a:t>
            </a:r>
            <a:r>
              <a:rPr lang="de-DE" sz="1600" dirty="0" err="1" smtClean="0">
                <a:ea typeface="+mn-ea"/>
                <a:cs typeface="+mn-cs"/>
              </a:rPr>
              <a:t>signals</a:t>
            </a:r>
            <a:r>
              <a:rPr lang="de-DE" sz="1600" dirty="0" smtClean="0">
                <a:ea typeface="+mn-ea"/>
                <a:cs typeface="+mn-cs"/>
              </a:rPr>
              <a:t>)</a:t>
            </a:r>
          </a:p>
          <a:p>
            <a:pPr lvl="1"/>
            <a:r>
              <a:rPr lang="de-DE" sz="1600" dirty="0" smtClean="0">
                <a:ea typeface="+mn-ea"/>
                <a:cs typeface="+mn-cs"/>
              </a:rPr>
              <a:t>Additional analog, </a:t>
            </a:r>
            <a:r>
              <a:rPr lang="de-DE" sz="1600" dirty="0" err="1" smtClean="0">
                <a:ea typeface="+mn-ea"/>
                <a:cs typeface="+mn-cs"/>
              </a:rPr>
              <a:t>binary</a:t>
            </a:r>
            <a:r>
              <a:rPr lang="de-DE" sz="1600" dirty="0" smtClean="0">
                <a:ea typeface="+mn-ea"/>
                <a:cs typeface="+mn-cs"/>
              </a:rPr>
              <a:t> </a:t>
            </a:r>
            <a:r>
              <a:rPr lang="de-DE" sz="1600" dirty="0" err="1" smtClean="0">
                <a:ea typeface="+mn-ea"/>
                <a:cs typeface="+mn-cs"/>
              </a:rPr>
              <a:t>and</a:t>
            </a:r>
            <a:r>
              <a:rPr lang="de-DE" sz="1600" dirty="0" smtClean="0">
                <a:ea typeface="+mn-ea"/>
                <a:cs typeface="+mn-cs"/>
              </a:rPr>
              <a:t> digital I/Os on </a:t>
            </a:r>
            <a:r>
              <a:rPr lang="de-DE" sz="1600" dirty="0" err="1" smtClean="0">
                <a:ea typeface="+mn-ea"/>
                <a:cs typeface="+mn-cs"/>
              </a:rPr>
              <a:t>the</a:t>
            </a:r>
            <a:r>
              <a:rPr lang="de-DE" sz="1600" dirty="0" smtClean="0">
                <a:ea typeface="+mn-ea"/>
                <a:cs typeface="+mn-cs"/>
              </a:rPr>
              <a:t> NZ 21 (e.g. a fast RS-485 </a:t>
            </a:r>
            <a:r>
              <a:rPr lang="de-DE" sz="1600" dirty="0" err="1" smtClean="0">
                <a:ea typeface="+mn-ea"/>
                <a:cs typeface="+mn-cs"/>
              </a:rPr>
              <a:t>and</a:t>
            </a:r>
            <a:r>
              <a:rPr lang="de-DE" sz="1600" dirty="0" smtClean="0">
                <a:ea typeface="+mn-ea"/>
                <a:cs typeface="+mn-cs"/>
              </a:rPr>
              <a:t>/</a:t>
            </a:r>
            <a:r>
              <a:rPr lang="de-DE" sz="1600" dirty="0" err="1" smtClean="0">
                <a:ea typeface="+mn-ea"/>
                <a:cs typeface="+mn-cs"/>
              </a:rPr>
              <a:t>or</a:t>
            </a:r>
            <a:r>
              <a:rPr lang="de-DE" sz="1600" dirty="0" smtClean="0">
                <a:ea typeface="+mn-ea"/>
                <a:cs typeface="+mn-cs"/>
              </a:rPr>
              <a:t> Ethernet </a:t>
            </a:r>
            <a:r>
              <a:rPr lang="de-DE" sz="1600" dirty="0" err="1" smtClean="0">
                <a:ea typeface="+mn-ea"/>
                <a:cs typeface="+mn-cs"/>
              </a:rPr>
              <a:t>output</a:t>
            </a:r>
            <a:r>
              <a:rPr lang="de-DE" sz="1600" dirty="0" smtClean="0">
                <a:ea typeface="+mn-ea"/>
                <a:cs typeface="+mn-cs"/>
              </a:rPr>
              <a:t> </a:t>
            </a:r>
            <a:r>
              <a:rPr lang="de-DE" sz="1600" dirty="0" err="1" smtClean="0">
                <a:ea typeface="+mn-ea"/>
                <a:cs typeface="+mn-cs"/>
              </a:rPr>
              <a:t>only</a:t>
            </a:r>
            <a:r>
              <a:rPr lang="de-DE" sz="1600" dirty="0" smtClean="0">
                <a:ea typeface="+mn-ea"/>
                <a:cs typeface="+mn-cs"/>
              </a:rPr>
              <a:t>).</a:t>
            </a:r>
          </a:p>
          <a:p>
            <a:endParaRPr lang="de-DE" sz="2000" dirty="0"/>
          </a:p>
          <a:p>
            <a:endParaRPr lang="de-DE" sz="2000" dirty="0" smtClean="0"/>
          </a:p>
          <a:p>
            <a:endParaRPr lang="de-DE" sz="2000" dirty="0" smtClean="0"/>
          </a:p>
          <a:p>
            <a:endParaRPr lang="de-DE" sz="2000" dirty="0" smtClean="0"/>
          </a:p>
          <a:p>
            <a:endParaRPr lang="de-DE" sz="2000" dirty="0"/>
          </a:p>
        </p:txBody>
      </p:sp>
    </p:spTree>
    <p:extLst>
      <p:ext uri="{BB962C8B-B14F-4D97-AF65-F5344CB8AC3E}">
        <p14:creationId xmlns:p14="http://schemas.microsoft.com/office/powerpoint/2010/main" val="3986017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26</a:t>
            </a:fld>
            <a:endParaRPr lang="en-US" smtClean="0"/>
          </a:p>
        </p:txBody>
      </p:sp>
      <p:sp>
        <p:nvSpPr>
          <p:cNvPr id="7" name="Inhaltsplatzhalter 2"/>
          <p:cNvSpPr>
            <a:spLocks noGrp="1"/>
          </p:cNvSpPr>
          <p:nvPr>
            <p:ph idx="1"/>
          </p:nvPr>
        </p:nvSpPr>
        <p:spPr>
          <a:xfrm>
            <a:off x="457200" y="1447800"/>
            <a:ext cx="8229600" cy="4343400"/>
          </a:xfrm>
        </p:spPr>
        <p:txBody>
          <a:bodyPr/>
          <a:lstStyle/>
          <a:p>
            <a:pPr marL="0" indent="0">
              <a:buNone/>
            </a:pPr>
            <a:r>
              <a:rPr lang="de-DE" sz="2000" b="1" dirty="0" smtClean="0"/>
              <a:t>Next Generation </a:t>
            </a:r>
          </a:p>
          <a:p>
            <a:pPr marL="0" indent="0">
              <a:buNone/>
            </a:pPr>
            <a:r>
              <a:rPr lang="de-DE" sz="2000" b="1" dirty="0" smtClean="0"/>
              <a:t>		Wide Range Channel </a:t>
            </a:r>
            <a:r>
              <a:rPr lang="de-DE" sz="2000" b="1" dirty="0"/>
              <a:t>DWK 260 </a:t>
            </a:r>
            <a:endParaRPr lang="de-DE" sz="2000" b="1" dirty="0" smtClean="0"/>
          </a:p>
          <a:p>
            <a:pPr marL="0" indent="0">
              <a:buNone/>
            </a:pPr>
            <a:r>
              <a:rPr lang="de-DE" sz="2000" b="1" dirty="0"/>
              <a:t>	</a:t>
            </a:r>
            <a:r>
              <a:rPr lang="de-DE" sz="2000" b="1" dirty="0" smtClean="0"/>
              <a:t>				</a:t>
            </a:r>
            <a:r>
              <a:rPr lang="de-DE" sz="2000" b="1" dirty="0" err="1" smtClean="0"/>
              <a:t>of</a:t>
            </a:r>
            <a:r>
              <a:rPr lang="de-DE" sz="2000" b="1" dirty="0" smtClean="0"/>
              <a:t> </a:t>
            </a:r>
            <a:r>
              <a:rPr lang="de-DE" sz="2000" b="1" dirty="0" err="1"/>
              <a:t>the</a:t>
            </a:r>
            <a:r>
              <a:rPr lang="de-DE" sz="2000" b="1" dirty="0"/>
              <a:t> </a:t>
            </a:r>
            <a:r>
              <a:rPr lang="de-DE" sz="2000" b="1" dirty="0" err="1"/>
              <a:t>proTK</a:t>
            </a:r>
            <a:r>
              <a:rPr lang="de-DE" sz="2000" b="1" dirty="0"/>
              <a:t> </a:t>
            </a:r>
            <a:r>
              <a:rPr lang="de-DE" sz="2000" b="1" dirty="0" smtClean="0"/>
              <a:t>™ </a:t>
            </a:r>
            <a:r>
              <a:rPr lang="de-DE" sz="2000" b="1" dirty="0" err="1" smtClean="0"/>
              <a:t>family</a:t>
            </a:r>
            <a:r>
              <a:rPr lang="de-DE" sz="2000" b="1" dirty="0" smtClean="0"/>
              <a:t> </a:t>
            </a:r>
          </a:p>
          <a:p>
            <a:pPr lvl="1"/>
            <a:endParaRPr lang="de-DE" sz="1600" dirty="0" smtClean="0"/>
          </a:p>
          <a:p>
            <a:pPr marL="457200" lvl="1" indent="0">
              <a:buNone/>
            </a:pPr>
            <a:endParaRPr lang="de-DE" sz="1400" dirty="0">
              <a:ea typeface="+mn-ea"/>
              <a:cs typeface="+mn-cs"/>
            </a:endParaRPr>
          </a:p>
          <a:p>
            <a:r>
              <a:rPr lang="de-DE" sz="2000" dirty="0" smtClean="0">
                <a:ea typeface="+mn-ea"/>
                <a:cs typeface="+mn-cs"/>
              </a:rPr>
              <a:t>New </a:t>
            </a:r>
            <a:r>
              <a:rPr lang="de-DE" sz="2000" dirty="0" err="1" smtClean="0">
                <a:ea typeface="+mn-ea"/>
                <a:cs typeface="+mn-cs"/>
              </a:rPr>
              <a:t>pre-amplifier</a:t>
            </a:r>
            <a:r>
              <a:rPr lang="de-DE" sz="2000" dirty="0" smtClean="0">
                <a:ea typeface="+mn-ea"/>
                <a:cs typeface="+mn-cs"/>
              </a:rPr>
              <a:t> NV 230</a:t>
            </a:r>
            <a:endParaRPr lang="de-DE" sz="2400" dirty="0">
              <a:ea typeface="+mn-ea"/>
              <a:cs typeface="+mn-cs"/>
            </a:endParaRPr>
          </a:p>
          <a:p>
            <a:pPr lvl="1"/>
            <a:r>
              <a:rPr lang="de-DE" sz="1600" dirty="0" err="1" smtClean="0"/>
              <a:t>With</a:t>
            </a:r>
            <a:r>
              <a:rPr lang="de-DE" sz="1600" dirty="0" smtClean="0"/>
              <a:t> additional </a:t>
            </a:r>
            <a:r>
              <a:rPr lang="de-DE" sz="1600" dirty="0" err="1" smtClean="0"/>
              <a:t>output</a:t>
            </a:r>
            <a:r>
              <a:rPr lang="de-DE" sz="1600" dirty="0" smtClean="0"/>
              <a:t> </a:t>
            </a:r>
            <a:r>
              <a:rPr lang="de-DE" sz="1600" dirty="0" err="1" smtClean="0"/>
              <a:t>of</a:t>
            </a:r>
            <a:r>
              <a:rPr lang="de-DE" sz="1600" dirty="0" smtClean="0"/>
              <a:t> DC-signal</a:t>
            </a:r>
          </a:p>
          <a:p>
            <a:endParaRPr lang="de-DE" sz="2000" dirty="0"/>
          </a:p>
          <a:p>
            <a:r>
              <a:rPr lang="de-DE" sz="2000" dirty="0" err="1" smtClean="0"/>
              <a:t>Full</a:t>
            </a:r>
            <a:r>
              <a:rPr lang="de-DE" sz="2000" dirty="0" smtClean="0"/>
              <a:t> </a:t>
            </a:r>
            <a:r>
              <a:rPr lang="de-DE" sz="2000" dirty="0" err="1" smtClean="0"/>
              <a:t>qualification</a:t>
            </a:r>
            <a:r>
              <a:rPr lang="de-DE" sz="2000" dirty="0" smtClean="0"/>
              <a:t> </a:t>
            </a:r>
            <a:r>
              <a:rPr lang="de-DE" sz="2000" dirty="0" err="1" smtClean="0"/>
              <a:t>acc</a:t>
            </a:r>
            <a:r>
              <a:rPr lang="de-DE" sz="2000" dirty="0" smtClean="0"/>
              <a:t>. </a:t>
            </a:r>
            <a:r>
              <a:rPr lang="de-DE" sz="2000" dirty="0" err="1" smtClean="0"/>
              <a:t>to</a:t>
            </a:r>
            <a:r>
              <a:rPr lang="de-DE" sz="2000" dirty="0" smtClean="0"/>
              <a:t> international </a:t>
            </a:r>
            <a:r>
              <a:rPr lang="de-DE" sz="2000" dirty="0" err="1" smtClean="0"/>
              <a:t>standards</a:t>
            </a:r>
            <a:r>
              <a:rPr lang="de-DE" sz="2000" dirty="0" smtClean="0"/>
              <a:t> </a:t>
            </a:r>
          </a:p>
          <a:p>
            <a:pPr marL="400050" lvl="1" indent="0">
              <a:buNone/>
            </a:pPr>
            <a:r>
              <a:rPr lang="de-DE" sz="1600" dirty="0" smtClean="0"/>
              <a:t>(e.g. IEC 61513/60880, IEEE 323/7-4.3.2, NRC RGs, ASME NQA-1, etc.)</a:t>
            </a:r>
          </a:p>
          <a:p>
            <a:endParaRPr lang="de-DE" sz="2000" dirty="0" smtClean="0"/>
          </a:p>
          <a:p>
            <a:endParaRPr lang="de-DE" sz="2000" dirty="0" smtClean="0"/>
          </a:p>
          <a:p>
            <a:endParaRPr lang="de-DE" sz="2000" dirty="0"/>
          </a:p>
        </p:txBody>
      </p:sp>
    </p:spTree>
    <p:extLst>
      <p:ext uri="{BB962C8B-B14F-4D97-AF65-F5344CB8AC3E}">
        <p14:creationId xmlns:p14="http://schemas.microsoft.com/office/powerpoint/2010/main" val="3852151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27</a:t>
            </a:fld>
            <a:endParaRPr lang="en-US" smtClean="0"/>
          </a:p>
        </p:txBody>
      </p:sp>
      <p:sp>
        <p:nvSpPr>
          <p:cNvPr id="8" name="Inhaltsplatzhalter 2"/>
          <p:cNvSpPr>
            <a:spLocks noGrp="1"/>
          </p:cNvSpPr>
          <p:nvPr>
            <p:ph idx="1"/>
          </p:nvPr>
        </p:nvSpPr>
        <p:spPr>
          <a:xfrm>
            <a:off x="457200" y="1447800"/>
            <a:ext cx="8229600" cy="4343400"/>
          </a:xfrm>
        </p:spPr>
        <p:txBody>
          <a:bodyPr/>
          <a:lstStyle/>
          <a:p>
            <a:pPr marL="0" indent="0">
              <a:buNone/>
            </a:pPr>
            <a:r>
              <a:rPr lang="de-DE" sz="2000" b="1" dirty="0" smtClean="0"/>
              <a:t>Next Generation </a:t>
            </a:r>
          </a:p>
          <a:p>
            <a:pPr marL="0" indent="0">
              <a:buNone/>
            </a:pPr>
            <a:r>
              <a:rPr lang="de-DE" sz="2000" b="1" dirty="0" smtClean="0"/>
              <a:t>		Wide Range Channel </a:t>
            </a:r>
            <a:r>
              <a:rPr lang="de-DE" sz="2000" b="1" dirty="0"/>
              <a:t>DWK 260 </a:t>
            </a:r>
            <a:endParaRPr lang="de-DE" sz="2000" b="1" dirty="0" smtClean="0"/>
          </a:p>
          <a:p>
            <a:pPr marL="0" indent="0">
              <a:buNone/>
            </a:pPr>
            <a:r>
              <a:rPr lang="de-DE" sz="2000" b="1" dirty="0"/>
              <a:t>	</a:t>
            </a:r>
            <a:r>
              <a:rPr lang="de-DE" sz="2000" b="1" dirty="0" smtClean="0"/>
              <a:t>				</a:t>
            </a:r>
            <a:r>
              <a:rPr lang="de-DE" sz="2000" b="1" dirty="0" err="1" smtClean="0"/>
              <a:t>of</a:t>
            </a:r>
            <a:r>
              <a:rPr lang="de-DE" sz="2000" b="1" dirty="0" smtClean="0"/>
              <a:t> </a:t>
            </a:r>
            <a:r>
              <a:rPr lang="de-DE" sz="2000" b="1" dirty="0" err="1"/>
              <a:t>the</a:t>
            </a:r>
            <a:r>
              <a:rPr lang="de-DE" sz="2000" b="1" dirty="0"/>
              <a:t> </a:t>
            </a:r>
            <a:r>
              <a:rPr lang="de-DE" sz="2000" b="1" dirty="0" err="1"/>
              <a:t>proTK</a:t>
            </a:r>
            <a:r>
              <a:rPr lang="de-DE" sz="2000" b="1" dirty="0"/>
              <a:t> </a:t>
            </a:r>
            <a:r>
              <a:rPr lang="de-DE" sz="2000" b="1" dirty="0" smtClean="0"/>
              <a:t>™ </a:t>
            </a:r>
            <a:r>
              <a:rPr lang="de-DE" sz="2000" b="1" dirty="0" err="1" smtClean="0"/>
              <a:t>family</a:t>
            </a:r>
            <a:r>
              <a:rPr lang="de-DE" sz="2000" b="1" dirty="0" smtClean="0"/>
              <a:t> </a:t>
            </a:r>
          </a:p>
          <a:p>
            <a:pPr lvl="1"/>
            <a:endParaRPr lang="de-DE" sz="1600" dirty="0" smtClean="0"/>
          </a:p>
          <a:p>
            <a:pPr lvl="1"/>
            <a:endParaRPr lang="de-DE" sz="1600" dirty="0" smtClean="0">
              <a:ea typeface="+mn-ea"/>
              <a:cs typeface="+mn-cs"/>
            </a:endParaRPr>
          </a:p>
          <a:p>
            <a:pPr marL="457200" lvl="1" indent="0">
              <a:buNone/>
            </a:pPr>
            <a:endParaRPr lang="de-DE" sz="1600" dirty="0">
              <a:ea typeface="+mn-ea"/>
              <a:cs typeface="+mn-cs"/>
            </a:endParaRPr>
          </a:p>
          <a:p>
            <a:pPr lvl="1"/>
            <a:endParaRPr lang="de-DE" sz="1600" dirty="0" smtClean="0"/>
          </a:p>
          <a:p>
            <a:endParaRPr lang="de-DE" sz="2000" dirty="0"/>
          </a:p>
          <a:p>
            <a:endParaRPr lang="de-DE" sz="2000" dirty="0" smtClean="0"/>
          </a:p>
          <a:p>
            <a:endParaRPr lang="de-DE" sz="2000" dirty="0" smtClean="0"/>
          </a:p>
          <a:p>
            <a:endParaRPr lang="de-DE" sz="2000" dirty="0" smtClean="0"/>
          </a:p>
          <a:p>
            <a:endParaRPr lang="de-DE" sz="2000" dirty="0"/>
          </a:p>
        </p:txBody>
      </p:sp>
      <p:graphicFrame>
        <p:nvGraphicFramePr>
          <p:cNvPr id="9" name="Objekt 8"/>
          <p:cNvGraphicFramePr>
            <a:graphicFrameLocks noChangeAspect="1"/>
          </p:cNvGraphicFramePr>
          <p:nvPr>
            <p:extLst>
              <p:ext uri="{D42A27DB-BD31-4B8C-83A1-F6EECF244321}">
                <p14:modId xmlns:p14="http://schemas.microsoft.com/office/powerpoint/2010/main" val="570377990"/>
              </p:ext>
            </p:extLst>
          </p:nvPr>
        </p:nvGraphicFramePr>
        <p:xfrm>
          <a:off x="304800" y="2971800"/>
          <a:ext cx="8394192" cy="2590800"/>
        </p:xfrm>
        <a:graphic>
          <a:graphicData uri="http://schemas.openxmlformats.org/presentationml/2006/ole">
            <mc:AlternateContent xmlns:mc="http://schemas.openxmlformats.org/markup-compatibility/2006">
              <mc:Choice xmlns:v="urn:schemas-microsoft-com:vml" Requires="v">
                <p:oleObj spid="_x0000_s4104" name="CorelDRAW" r:id="rId3" imgW="4629756" imgH="1426059" progId="CorelDRAW.Graphic.12">
                  <p:embed/>
                </p:oleObj>
              </mc:Choice>
              <mc:Fallback>
                <p:oleObj name="CorelDRAW" r:id="rId3" imgW="4629756" imgH="1426059"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8394192" cy="2590800"/>
                      </a:xfrm>
                      <a:prstGeom prst="rect">
                        <a:avLst/>
                      </a:prstGeom>
                      <a:noFill/>
                    </p:spPr>
                  </p:pic>
                </p:oleObj>
              </mc:Fallback>
            </mc:AlternateContent>
          </a:graphicData>
        </a:graphic>
      </p:graphicFrame>
    </p:spTree>
    <p:extLst>
      <p:ext uri="{BB962C8B-B14F-4D97-AF65-F5344CB8AC3E}">
        <p14:creationId xmlns:p14="http://schemas.microsoft.com/office/powerpoint/2010/main" val="775941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28</a:t>
            </a:fld>
            <a:endParaRPr lang="en-US" smtClean="0"/>
          </a:p>
        </p:txBody>
      </p:sp>
      <p:pic>
        <p:nvPicPr>
          <p:cNvPr id="10" name="Picture 4"/>
          <p:cNvPicPr>
            <a:picLocks noChangeAspect="1" noChangeArrowheads="1"/>
          </p:cNvPicPr>
          <p:nvPr/>
        </p:nvPicPr>
        <p:blipFill>
          <a:blip r:embed="rId2" cstate="print"/>
          <a:srcRect/>
          <a:stretch>
            <a:fillRect/>
          </a:stretch>
        </p:blipFill>
        <p:spPr bwMode="auto">
          <a:xfrm>
            <a:off x="1217722" y="1219200"/>
            <a:ext cx="6859478" cy="4800600"/>
          </a:xfrm>
          <a:prstGeom prst="rect">
            <a:avLst/>
          </a:prstGeom>
          <a:noFill/>
          <a:ln w="9525">
            <a:noFill/>
            <a:miter lim="800000"/>
            <a:headEnd/>
            <a:tailEnd/>
          </a:ln>
          <a:effectLst/>
        </p:spPr>
      </p:pic>
    </p:spTree>
    <p:extLst>
      <p:ext uri="{BB962C8B-B14F-4D97-AF65-F5344CB8AC3E}">
        <p14:creationId xmlns:p14="http://schemas.microsoft.com/office/powerpoint/2010/main" val="4264698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next generation – DWK 260</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29</a:t>
            </a:fld>
            <a:endParaRPr lang="en-US" smtClean="0"/>
          </a:p>
        </p:txBody>
      </p:sp>
      <p:pic>
        <p:nvPicPr>
          <p:cNvPr id="6" name="Picture 2"/>
          <p:cNvPicPr>
            <a:picLocks noGrp="1" noChangeAspect="1" noChangeArrowheads="1"/>
          </p:cNvPicPr>
          <p:nvPr>
            <p:ph idx="1"/>
          </p:nvPr>
        </p:nvPicPr>
        <p:blipFill>
          <a:blip r:embed="rId2" cstate="print"/>
          <a:srcRect/>
          <a:stretch>
            <a:fillRect/>
          </a:stretch>
        </p:blipFill>
        <p:spPr bwMode="auto">
          <a:xfrm>
            <a:off x="1361330" y="1176363"/>
            <a:ext cx="6487270" cy="4843437"/>
          </a:xfrm>
          <a:prstGeom prst="rect">
            <a:avLst/>
          </a:prstGeom>
          <a:noFill/>
          <a:ln w="9525">
            <a:noFill/>
            <a:miter lim="800000"/>
            <a:headEnd/>
            <a:tailEnd/>
          </a:ln>
          <a:effectLst/>
        </p:spPr>
      </p:pic>
    </p:spTree>
    <p:extLst>
      <p:ext uri="{BB962C8B-B14F-4D97-AF65-F5344CB8AC3E}">
        <p14:creationId xmlns:p14="http://schemas.microsoft.com/office/powerpoint/2010/main" val="325002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1400" y="0"/>
            <a:ext cx="5562600" cy="1143000"/>
          </a:xfrm>
        </p:spPr>
        <p:txBody>
          <a:bodyPr anchor="ctr"/>
          <a:lstStyle/>
          <a:p>
            <a:r>
              <a:rPr lang="de-DE" sz="2000" dirty="0" smtClean="0"/>
              <a:t>Neutron </a:t>
            </a:r>
            <a:r>
              <a:rPr lang="de-DE" sz="2000" dirty="0" err="1" smtClean="0"/>
              <a:t>Flux</a:t>
            </a:r>
            <a:r>
              <a:rPr lang="de-DE" sz="2000" dirty="0" smtClean="0"/>
              <a:t> Monitoring System</a:t>
            </a:r>
            <a:br>
              <a:rPr lang="de-DE" sz="2000" dirty="0" smtClean="0"/>
            </a:br>
            <a:r>
              <a:rPr lang="de-DE" sz="2000" dirty="0" smtClean="0"/>
              <a:t>TK 240 / </a:t>
            </a:r>
            <a:r>
              <a:rPr lang="de-DE" sz="2000" dirty="0" err="1" smtClean="0"/>
              <a:t>proTK</a:t>
            </a:r>
            <a:r>
              <a:rPr lang="de-DE" sz="2000" dirty="0" smtClean="0"/>
              <a:t>™ (TK 250)</a:t>
            </a:r>
            <a:endParaRPr lang="de-DE" sz="2000" dirty="0"/>
          </a:p>
        </p:txBody>
      </p:sp>
      <p:sp>
        <p:nvSpPr>
          <p:cNvPr id="3" name="Inhaltsplatzhalter 2"/>
          <p:cNvSpPr>
            <a:spLocks noGrp="1"/>
          </p:cNvSpPr>
          <p:nvPr>
            <p:ph idx="1"/>
          </p:nvPr>
        </p:nvSpPr>
        <p:spPr>
          <a:xfrm>
            <a:off x="457200" y="1295400"/>
            <a:ext cx="8229600" cy="4343400"/>
          </a:xfrm>
        </p:spPr>
        <p:txBody>
          <a:bodyPr/>
          <a:lstStyle/>
          <a:p>
            <a:pPr marL="0" indent="0">
              <a:buNone/>
            </a:pPr>
            <a:endParaRPr lang="de-DE" sz="2000" dirty="0" smtClean="0"/>
          </a:p>
          <a:p>
            <a:r>
              <a:rPr lang="de-DE" sz="2000" dirty="0"/>
              <a:t>TK 240</a:t>
            </a:r>
          </a:p>
          <a:p>
            <a:pPr lvl="1"/>
            <a:r>
              <a:rPr lang="de-DE" sz="1600" dirty="0"/>
              <a:t>First </a:t>
            </a:r>
            <a:r>
              <a:rPr lang="de-DE" sz="1600" dirty="0" smtClean="0"/>
              <a:t>NFMS </a:t>
            </a:r>
            <a:r>
              <a:rPr lang="de-DE" sz="1600" dirty="0" err="1" smtClean="0"/>
              <a:t>system</a:t>
            </a:r>
            <a:r>
              <a:rPr lang="de-DE" sz="1600" dirty="0" smtClean="0"/>
              <a:t> </a:t>
            </a:r>
            <a:r>
              <a:rPr lang="de-DE" sz="1600" dirty="0" err="1" smtClean="0"/>
              <a:t>based</a:t>
            </a:r>
            <a:r>
              <a:rPr lang="de-DE" sz="1600" dirty="0" smtClean="0"/>
              <a:t> on </a:t>
            </a:r>
            <a:r>
              <a:rPr lang="de-DE" sz="1600" dirty="0" err="1" smtClean="0"/>
              <a:t>purely</a:t>
            </a:r>
            <a:r>
              <a:rPr lang="de-DE" sz="1600" dirty="0" smtClean="0"/>
              <a:t> analog </a:t>
            </a:r>
            <a:r>
              <a:rPr lang="de-DE" sz="1600" dirty="0" err="1" smtClean="0"/>
              <a:t>signal</a:t>
            </a:r>
            <a:r>
              <a:rPr lang="de-DE" sz="1600" dirty="0" smtClean="0"/>
              <a:t> </a:t>
            </a:r>
            <a:r>
              <a:rPr lang="de-DE" sz="1600" dirty="0" err="1" smtClean="0"/>
              <a:t>processing</a:t>
            </a:r>
            <a:endParaRPr lang="de-DE" sz="1600" dirty="0" smtClean="0"/>
          </a:p>
          <a:p>
            <a:pPr lvl="1"/>
            <a:endParaRPr lang="de-DE" sz="1600" dirty="0"/>
          </a:p>
          <a:p>
            <a:r>
              <a:rPr lang="de-DE" sz="2000" dirty="0" err="1"/>
              <a:t>proTK</a:t>
            </a:r>
            <a:r>
              <a:rPr lang="de-DE" sz="2000" dirty="0"/>
              <a:t>™ </a:t>
            </a:r>
            <a:r>
              <a:rPr lang="de-DE" sz="2000" dirty="0" err="1"/>
              <a:t>current</a:t>
            </a:r>
            <a:r>
              <a:rPr lang="de-DE" sz="2000" dirty="0"/>
              <a:t> </a:t>
            </a:r>
            <a:r>
              <a:rPr lang="de-DE" sz="2000" dirty="0" err="1"/>
              <a:t>generation</a:t>
            </a:r>
            <a:r>
              <a:rPr lang="de-DE" sz="2000" dirty="0"/>
              <a:t> </a:t>
            </a:r>
          </a:p>
          <a:p>
            <a:pPr lvl="1"/>
            <a:r>
              <a:rPr lang="de-DE" sz="1600" dirty="0"/>
              <a:t>Incl. </a:t>
            </a:r>
            <a:r>
              <a:rPr lang="de-DE" sz="1600" dirty="0" smtClean="0"/>
              <a:t>all </a:t>
            </a:r>
            <a:r>
              <a:rPr lang="de-DE" sz="1600" dirty="0"/>
              <a:t>NFMS </a:t>
            </a:r>
            <a:r>
              <a:rPr lang="de-DE" sz="1600" dirty="0" err="1"/>
              <a:t>channels</a:t>
            </a:r>
            <a:r>
              <a:rPr lang="de-DE" sz="1600" dirty="0"/>
              <a:t> </a:t>
            </a:r>
            <a:r>
              <a:rPr lang="de-DE" sz="1600" dirty="0" err="1"/>
              <a:t>of</a:t>
            </a:r>
            <a:r>
              <a:rPr lang="de-DE" sz="1600" dirty="0"/>
              <a:t> </a:t>
            </a:r>
            <a:r>
              <a:rPr lang="de-DE" sz="1600" dirty="0" err="1" smtClean="0"/>
              <a:t>the</a:t>
            </a:r>
            <a:r>
              <a:rPr lang="de-DE" sz="1600" dirty="0" smtClean="0"/>
              <a:t> TK 250 </a:t>
            </a:r>
            <a:r>
              <a:rPr lang="de-DE" sz="1600" dirty="0" err="1" smtClean="0"/>
              <a:t>family</a:t>
            </a:r>
            <a:r>
              <a:rPr lang="de-DE" sz="1600" dirty="0" smtClean="0"/>
              <a:t>: </a:t>
            </a:r>
            <a:r>
              <a:rPr lang="de-DE" sz="1600" dirty="0"/>
              <a:t>DAK 250, </a:t>
            </a:r>
            <a:r>
              <a:rPr lang="de-DE" sz="1600" u="sng" dirty="0"/>
              <a:t>DWK 250</a:t>
            </a:r>
            <a:r>
              <a:rPr lang="de-DE" sz="1600" dirty="0"/>
              <a:t>, DGK 250, </a:t>
            </a:r>
            <a:r>
              <a:rPr lang="de-DE" sz="1600" dirty="0" smtClean="0"/>
              <a:t>…</a:t>
            </a:r>
          </a:p>
          <a:p>
            <a:pPr lvl="1"/>
            <a:r>
              <a:rPr lang="de-DE" sz="1600" dirty="0" err="1" smtClean="0"/>
              <a:t>Qualified</a:t>
            </a:r>
            <a:r>
              <a:rPr lang="de-DE" sz="1600" dirty="0" smtClean="0"/>
              <a:t> </a:t>
            </a:r>
            <a:r>
              <a:rPr lang="de-DE" sz="1600" dirty="0" err="1" smtClean="0"/>
              <a:t>acc</a:t>
            </a:r>
            <a:r>
              <a:rPr lang="de-DE" sz="1600" dirty="0" smtClean="0"/>
              <a:t>. KTA, IEC, …; extensive operational </a:t>
            </a:r>
            <a:r>
              <a:rPr lang="de-DE" sz="1600" dirty="0" err="1" smtClean="0"/>
              <a:t>experience</a:t>
            </a:r>
            <a:endParaRPr lang="de-DE" sz="1600" dirty="0"/>
          </a:p>
          <a:p>
            <a:pPr lvl="1"/>
            <a:endParaRPr lang="de-DE" sz="1600" dirty="0" smtClean="0"/>
          </a:p>
          <a:p>
            <a:r>
              <a:rPr lang="de-DE" sz="2000" dirty="0" err="1" smtClean="0"/>
              <a:t>proTK</a:t>
            </a:r>
            <a:r>
              <a:rPr lang="de-DE" sz="2000" dirty="0" smtClean="0"/>
              <a:t>™ </a:t>
            </a:r>
            <a:r>
              <a:rPr lang="de-DE" sz="2000" dirty="0" err="1" smtClean="0"/>
              <a:t>next</a:t>
            </a:r>
            <a:r>
              <a:rPr lang="de-DE" sz="2000" dirty="0" smtClean="0"/>
              <a:t> </a:t>
            </a:r>
            <a:r>
              <a:rPr lang="de-DE" sz="2000" dirty="0" err="1" smtClean="0"/>
              <a:t>generation</a:t>
            </a:r>
            <a:endParaRPr lang="de-DE" sz="2000" dirty="0" smtClean="0"/>
          </a:p>
          <a:p>
            <a:pPr lvl="1"/>
            <a:r>
              <a:rPr lang="de-DE" sz="1600" dirty="0" smtClean="0"/>
              <a:t>New </a:t>
            </a:r>
            <a:r>
              <a:rPr lang="de-DE" sz="1600" dirty="0" err="1" smtClean="0"/>
              <a:t>channel</a:t>
            </a:r>
            <a:r>
              <a:rPr lang="de-DE" sz="1600" dirty="0" smtClean="0"/>
              <a:t> DWK 260 </a:t>
            </a:r>
            <a:r>
              <a:rPr lang="de-DE" sz="1600" dirty="0" err="1" smtClean="0"/>
              <a:t>based</a:t>
            </a:r>
            <a:r>
              <a:rPr lang="de-DE" sz="1600" dirty="0" smtClean="0"/>
              <a:t> on </a:t>
            </a:r>
            <a:r>
              <a:rPr lang="de-DE" sz="1600" dirty="0" err="1" smtClean="0"/>
              <a:t>the</a:t>
            </a:r>
            <a:r>
              <a:rPr lang="de-DE" sz="1600" dirty="0" smtClean="0"/>
              <a:t> </a:t>
            </a:r>
            <a:r>
              <a:rPr lang="de-DE" sz="1600" dirty="0" err="1" smtClean="0"/>
              <a:t>proven</a:t>
            </a:r>
            <a:r>
              <a:rPr lang="de-DE" sz="1600" dirty="0" smtClean="0"/>
              <a:t> </a:t>
            </a:r>
            <a:r>
              <a:rPr lang="de-DE" sz="1600" dirty="0" err="1" smtClean="0"/>
              <a:t>concept</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current</a:t>
            </a:r>
            <a:r>
              <a:rPr lang="de-DE" sz="1600" dirty="0" smtClean="0"/>
              <a:t> </a:t>
            </a:r>
            <a:r>
              <a:rPr lang="de-DE" sz="1600" dirty="0" err="1" smtClean="0"/>
              <a:t>generation</a:t>
            </a:r>
            <a:r>
              <a:rPr lang="de-DE" sz="1600" dirty="0" smtClean="0"/>
              <a:t> </a:t>
            </a:r>
            <a:r>
              <a:rPr lang="de-DE" sz="1600" dirty="0" err="1" smtClean="0"/>
              <a:t>of</a:t>
            </a:r>
            <a:r>
              <a:rPr lang="de-DE" sz="1600" dirty="0" smtClean="0"/>
              <a:t> </a:t>
            </a:r>
            <a:r>
              <a:rPr lang="de-DE" sz="1600" dirty="0" err="1" smtClean="0"/>
              <a:t>proTK</a:t>
            </a:r>
            <a:r>
              <a:rPr lang="de-DE" sz="1600" dirty="0" smtClean="0"/>
              <a:t>™ </a:t>
            </a:r>
            <a:r>
              <a:rPr lang="de-DE" sz="1600" dirty="0" err="1" smtClean="0"/>
              <a:t>channels</a:t>
            </a:r>
            <a:r>
              <a:rPr lang="de-DE" sz="1600" dirty="0" smtClean="0"/>
              <a:t> (TK 250) </a:t>
            </a:r>
            <a:r>
              <a:rPr lang="de-DE" sz="1600" dirty="0" err="1" smtClean="0"/>
              <a:t>with</a:t>
            </a:r>
            <a:r>
              <a:rPr lang="de-DE" sz="1600" dirty="0" smtClean="0"/>
              <a:t> </a:t>
            </a:r>
            <a:r>
              <a:rPr lang="de-DE" sz="1600" dirty="0" err="1" smtClean="0"/>
              <a:t>improved</a:t>
            </a:r>
            <a:r>
              <a:rPr lang="de-DE" sz="1600" dirty="0" smtClean="0"/>
              <a:t> </a:t>
            </a:r>
            <a:r>
              <a:rPr lang="de-DE" sz="1600" dirty="0" err="1" smtClean="0"/>
              <a:t>features</a:t>
            </a:r>
            <a:r>
              <a:rPr lang="de-DE" sz="1600" dirty="0" smtClean="0"/>
              <a:t>, </a:t>
            </a:r>
          </a:p>
          <a:p>
            <a:pPr lvl="1"/>
            <a:r>
              <a:rPr lang="de-DE" sz="1600" dirty="0" err="1" smtClean="0"/>
              <a:t>Full</a:t>
            </a:r>
            <a:r>
              <a:rPr lang="de-DE" sz="1600" dirty="0" smtClean="0"/>
              <a:t> </a:t>
            </a:r>
            <a:r>
              <a:rPr lang="de-DE" sz="1600" dirty="0" err="1" smtClean="0"/>
              <a:t>qualification</a:t>
            </a:r>
            <a:r>
              <a:rPr lang="de-DE" sz="1600" dirty="0" smtClean="0"/>
              <a:t> </a:t>
            </a:r>
            <a:r>
              <a:rPr lang="de-DE" sz="1600" dirty="0" err="1" smtClean="0"/>
              <a:t>according</a:t>
            </a:r>
            <a:r>
              <a:rPr lang="de-DE" sz="1600" dirty="0" smtClean="0"/>
              <a:t> </a:t>
            </a:r>
            <a:r>
              <a:rPr lang="de-DE" sz="1600" dirty="0" err="1" smtClean="0"/>
              <a:t>to</a:t>
            </a:r>
            <a:r>
              <a:rPr lang="de-DE" sz="1600" dirty="0" smtClean="0"/>
              <a:t> relevant international </a:t>
            </a:r>
            <a:r>
              <a:rPr lang="de-DE" sz="1600" dirty="0" err="1" smtClean="0"/>
              <a:t>standards</a:t>
            </a:r>
            <a:r>
              <a:rPr lang="de-DE" sz="1600" dirty="0" smtClean="0"/>
              <a:t>, </a:t>
            </a:r>
            <a:r>
              <a:rPr lang="de-DE" sz="1600" dirty="0" err="1" smtClean="0"/>
              <a:t>regulations</a:t>
            </a:r>
            <a:r>
              <a:rPr lang="de-DE" sz="1600" dirty="0" smtClean="0"/>
              <a:t> </a:t>
            </a:r>
            <a:r>
              <a:rPr lang="de-DE" sz="1600" dirty="0" err="1" smtClean="0"/>
              <a:t>and</a:t>
            </a:r>
            <a:r>
              <a:rPr lang="de-DE" sz="1600" dirty="0" smtClean="0"/>
              <a:t> </a:t>
            </a:r>
            <a:r>
              <a:rPr lang="de-DE" sz="1600" dirty="0" err="1" smtClean="0"/>
              <a:t>guides</a:t>
            </a:r>
            <a:r>
              <a:rPr lang="de-DE" sz="1600" dirty="0" smtClean="0"/>
              <a:t> (IEC, IEEE, USNRC, IAEA, …) </a:t>
            </a:r>
            <a:endParaRPr lang="de-DE" sz="1600" dirty="0"/>
          </a:p>
          <a:p>
            <a:pPr lvl="1"/>
            <a:endParaRPr lang="de-DE" sz="1600" dirty="0" smtClean="0"/>
          </a:p>
          <a:p>
            <a:endParaRPr lang="de-DE" sz="2000" dirty="0"/>
          </a:p>
          <a:p>
            <a:endParaRPr lang="de-DE" sz="2000" dirty="0" smtClean="0"/>
          </a:p>
          <a:p>
            <a:endParaRPr lang="de-DE" sz="2000" dirty="0" smtClean="0"/>
          </a:p>
          <a:p>
            <a:endParaRPr lang="de-DE" sz="2000" dirty="0" smtClean="0"/>
          </a:p>
          <a:p>
            <a:endParaRPr lang="de-DE" sz="2000" dirty="0"/>
          </a:p>
        </p:txBody>
      </p:sp>
      <p:sp>
        <p:nvSpPr>
          <p:cNvPr id="4" name="Foliennummernplatzhalter 3"/>
          <p:cNvSpPr>
            <a:spLocks noGrp="1"/>
          </p:cNvSpPr>
          <p:nvPr>
            <p:ph type="sldNum" sz="quarter" idx="12"/>
          </p:nvPr>
        </p:nvSpPr>
        <p:spPr/>
        <p:txBody>
          <a:bodyPr/>
          <a:lstStyle/>
          <a:p>
            <a:pPr>
              <a:defRPr/>
            </a:pPr>
            <a:fld id="{BD8727AC-AA29-40B3-8701-4F16E494E4A4}" type="slidenum">
              <a:rPr lang="en-US" smtClean="0"/>
              <a:pPr>
                <a:defRPr/>
              </a:pPr>
              <a:t>3</a:t>
            </a:fld>
            <a:endParaRPr lang="en-US" dirty="0"/>
          </a:p>
        </p:txBody>
      </p:sp>
    </p:spTree>
    <p:extLst>
      <p:ext uri="{BB962C8B-B14F-4D97-AF65-F5344CB8AC3E}">
        <p14:creationId xmlns:p14="http://schemas.microsoft.com/office/powerpoint/2010/main" val="253010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a:t>
            </a:r>
            <a:r>
              <a:rPr lang="sv-SE" sz="2000" dirty="0" smtClean="0"/>
              <a:t>- Summary</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30</a:t>
            </a:fld>
            <a:endParaRPr lang="en-US" smtClean="0"/>
          </a:p>
        </p:txBody>
      </p:sp>
      <p:sp>
        <p:nvSpPr>
          <p:cNvPr id="7" name="Inhaltsplatzhalter 2"/>
          <p:cNvSpPr>
            <a:spLocks noGrp="1"/>
          </p:cNvSpPr>
          <p:nvPr>
            <p:ph idx="1"/>
          </p:nvPr>
        </p:nvSpPr>
        <p:spPr>
          <a:xfrm>
            <a:off x="457200" y="1447800"/>
            <a:ext cx="8229600" cy="4343400"/>
          </a:xfrm>
        </p:spPr>
        <p:txBody>
          <a:bodyPr/>
          <a:lstStyle/>
          <a:p>
            <a:r>
              <a:rPr lang="de-DE" sz="1600" dirty="0" err="1" smtClean="0"/>
              <a:t>With</a:t>
            </a:r>
            <a:r>
              <a:rPr lang="de-DE" sz="1600" dirty="0" smtClean="0"/>
              <a:t> </a:t>
            </a:r>
            <a:r>
              <a:rPr lang="de-DE" sz="1600" dirty="0" err="1" smtClean="0"/>
              <a:t>proTK</a:t>
            </a:r>
            <a:r>
              <a:rPr lang="de-DE" sz="1600" dirty="0" smtClean="0"/>
              <a:t>™ Mirion </a:t>
            </a:r>
            <a:r>
              <a:rPr lang="de-DE" sz="1600" dirty="0" err="1" smtClean="0"/>
              <a:t>offers</a:t>
            </a:r>
            <a:r>
              <a:rPr lang="de-DE" sz="1600" dirty="0" smtClean="0"/>
              <a:t> a </a:t>
            </a:r>
            <a:r>
              <a:rPr lang="de-DE" sz="1600" dirty="0" err="1" smtClean="0"/>
              <a:t>full</a:t>
            </a:r>
            <a:r>
              <a:rPr lang="de-DE" sz="1600" dirty="0" smtClean="0"/>
              <a:t> </a:t>
            </a:r>
            <a:r>
              <a:rPr lang="de-DE" sz="1600" dirty="0" err="1" smtClean="0"/>
              <a:t>range</a:t>
            </a:r>
            <a:r>
              <a:rPr lang="de-DE" sz="1600" dirty="0" smtClean="0"/>
              <a:t> </a:t>
            </a:r>
            <a:r>
              <a:rPr lang="de-DE" sz="1600" dirty="0" err="1" smtClean="0"/>
              <a:t>of</a:t>
            </a:r>
            <a:r>
              <a:rPr lang="de-DE" sz="1600" dirty="0" smtClean="0"/>
              <a:t> </a:t>
            </a:r>
            <a:r>
              <a:rPr lang="de-DE" sz="1600" dirty="0" err="1" smtClean="0"/>
              <a:t>neutron</a:t>
            </a:r>
            <a:r>
              <a:rPr lang="de-DE" sz="1600" dirty="0" smtClean="0"/>
              <a:t> </a:t>
            </a:r>
            <a:r>
              <a:rPr lang="de-DE" sz="1600" dirty="0" err="1" smtClean="0"/>
              <a:t>flux</a:t>
            </a:r>
            <a:r>
              <a:rPr lang="de-DE" sz="1600" dirty="0" smtClean="0"/>
              <a:t> </a:t>
            </a:r>
            <a:r>
              <a:rPr lang="de-DE" sz="1600" dirty="0" err="1" smtClean="0"/>
              <a:t>monitoring</a:t>
            </a:r>
            <a:r>
              <a:rPr lang="de-DE" sz="1600" dirty="0" smtClean="0"/>
              <a:t> </a:t>
            </a:r>
            <a:r>
              <a:rPr lang="de-DE" sz="1600" dirty="0" err="1" smtClean="0"/>
              <a:t>channels</a:t>
            </a:r>
            <a:r>
              <a:rPr lang="de-DE" sz="1600" dirty="0" smtClean="0"/>
              <a:t> </a:t>
            </a:r>
            <a:r>
              <a:rPr lang="de-DE" sz="1600" dirty="0" err="1" smtClean="0"/>
              <a:t>for</a:t>
            </a:r>
            <a:r>
              <a:rPr lang="de-DE" sz="1600" dirty="0" smtClean="0"/>
              <a:t> BWR, PWR </a:t>
            </a:r>
            <a:r>
              <a:rPr lang="de-DE" sz="1600" dirty="0" err="1" smtClean="0"/>
              <a:t>and</a:t>
            </a:r>
            <a:r>
              <a:rPr lang="de-DE" sz="1600" dirty="0" smtClean="0"/>
              <a:t> </a:t>
            </a:r>
            <a:r>
              <a:rPr lang="de-DE" sz="1600" dirty="0" err="1" smtClean="0"/>
              <a:t>test</a:t>
            </a:r>
            <a:r>
              <a:rPr lang="de-DE" sz="1600" dirty="0" smtClean="0"/>
              <a:t>, </a:t>
            </a:r>
            <a:r>
              <a:rPr lang="de-DE" sz="1600" dirty="0" err="1" smtClean="0"/>
              <a:t>research</a:t>
            </a:r>
            <a:r>
              <a:rPr lang="de-DE" sz="1600" dirty="0" smtClean="0"/>
              <a:t> </a:t>
            </a:r>
            <a:r>
              <a:rPr lang="de-DE" sz="1600" dirty="0" err="1" smtClean="0"/>
              <a:t>and</a:t>
            </a:r>
            <a:r>
              <a:rPr lang="de-DE" sz="1600" dirty="0" smtClean="0"/>
              <a:t> </a:t>
            </a:r>
            <a:r>
              <a:rPr lang="de-DE" sz="1600" dirty="0" err="1" smtClean="0"/>
              <a:t>training</a:t>
            </a:r>
            <a:r>
              <a:rPr lang="de-DE" sz="1600" dirty="0" smtClean="0"/>
              <a:t> </a:t>
            </a:r>
            <a:r>
              <a:rPr lang="de-DE" sz="1600" dirty="0" err="1" smtClean="0"/>
              <a:t>reactors</a:t>
            </a:r>
            <a:r>
              <a:rPr lang="de-DE" sz="1600" dirty="0" smtClean="0"/>
              <a:t>.</a:t>
            </a:r>
          </a:p>
          <a:p>
            <a:endParaRPr lang="de-DE" sz="1600" dirty="0" smtClean="0"/>
          </a:p>
          <a:p>
            <a:r>
              <a:rPr lang="de-DE" sz="1600" dirty="0"/>
              <a:t>The </a:t>
            </a:r>
            <a:r>
              <a:rPr lang="de-DE" sz="1600" dirty="0" err="1"/>
              <a:t>modularity</a:t>
            </a:r>
            <a:r>
              <a:rPr lang="de-DE" sz="1600" dirty="0"/>
              <a:t> </a:t>
            </a:r>
            <a:r>
              <a:rPr lang="de-DE" sz="1600" dirty="0" err="1"/>
              <a:t>of</a:t>
            </a:r>
            <a:r>
              <a:rPr lang="de-DE" sz="1600" dirty="0"/>
              <a:t> SW </a:t>
            </a:r>
            <a:r>
              <a:rPr lang="de-DE" sz="1600" dirty="0" err="1"/>
              <a:t>and</a:t>
            </a:r>
            <a:r>
              <a:rPr lang="de-DE" sz="1600" dirty="0"/>
              <a:t> HW </a:t>
            </a:r>
            <a:r>
              <a:rPr lang="de-DE" sz="1600" dirty="0" err="1"/>
              <a:t>allows</a:t>
            </a:r>
            <a:r>
              <a:rPr lang="de-DE" sz="1600" dirty="0"/>
              <a:t> </a:t>
            </a:r>
            <a:r>
              <a:rPr lang="de-DE" sz="1600" dirty="0" err="1" smtClean="0"/>
              <a:t>its</a:t>
            </a:r>
            <a:r>
              <a:rPr lang="de-DE" sz="1600" dirty="0" smtClean="0"/>
              <a:t> </a:t>
            </a:r>
            <a:r>
              <a:rPr lang="de-DE" sz="1600" dirty="0" err="1"/>
              <a:t>implementation</a:t>
            </a:r>
            <a:r>
              <a:rPr lang="de-DE" sz="1600" dirty="0"/>
              <a:t> </a:t>
            </a:r>
            <a:r>
              <a:rPr lang="de-DE" sz="1600" dirty="0" err="1"/>
              <a:t>virtually</a:t>
            </a:r>
            <a:r>
              <a:rPr lang="de-DE" sz="1600" dirty="0"/>
              <a:t> </a:t>
            </a:r>
            <a:r>
              <a:rPr lang="de-DE" sz="1600" dirty="0" smtClean="0"/>
              <a:t>in </a:t>
            </a:r>
            <a:r>
              <a:rPr lang="de-DE" sz="1600" dirty="0" err="1"/>
              <a:t>any</a:t>
            </a:r>
            <a:r>
              <a:rPr lang="de-DE" sz="1600" dirty="0"/>
              <a:t> NPP </a:t>
            </a:r>
            <a:r>
              <a:rPr lang="de-DE" sz="1600" dirty="0" err="1"/>
              <a:t>or</a:t>
            </a:r>
            <a:r>
              <a:rPr lang="de-DE" sz="1600" dirty="0"/>
              <a:t> </a:t>
            </a:r>
            <a:r>
              <a:rPr lang="de-DE" sz="1600" dirty="0" err="1"/>
              <a:t>other</a:t>
            </a:r>
            <a:r>
              <a:rPr lang="de-DE" sz="1600" dirty="0"/>
              <a:t> </a:t>
            </a:r>
            <a:r>
              <a:rPr lang="de-DE" sz="1600" dirty="0" err="1"/>
              <a:t>nuclear</a:t>
            </a:r>
            <a:r>
              <a:rPr lang="de-DE" sz="1600" dirty="0"/>
              <a:t> </a:t>
            </a:r>
            <a:r>
              <a:rPr lang="de-DE" sz="1600" dirty="0" err="1"/>
              <a:t>facility</a:t>
            </a:r>
            <a:r>
              <a:rPr lang="de-DE" sz="1600" dirty="0"/>
              <a:t> (</a:t>
            </a:r>
            <a:r>
              <a:rPr lang="de-DE" sz="1600" dirty="0" err="1"/>
              <a:t>existing</a:t>
            </a:r>
            <a:r>
              <a:rPr lang="de-DE" sz="1600" dirty="0"/>
              <a:t> </a:t>
            </a:r>
            <a:r>
              <a:rPr lang="de-DE" sz="1600" dirty="0" err="1"/>
              <a:t>or</a:t>
            </a:r>
            <a:r>
              <a:rPr lang="de-DE" sz="1600" dirty="0"/>
              <a:t> </a:t>
            </a:r>
            <a:r>
              <a:rPr lang="de-DE" sz="1600" dirty="0" err="1"/>
              <a:t>new</a:t>
            </a:r>
            <a:r>
              <a:rPr lang="de-DE" sz="1600" dirty="0"/>
              <a:t>).</a:t>
            </a:r>
          </a:p>
          <a:p>
            <a:endParaRPr lang="de-DE" sz="1600" dirty="0"/>
          </a:p>
          <a:p>
            <a:r>
              <a:rPr lang="de-DE" sz="1600" dirty="0" smtClean="0"/>
              <a:t>These </a:t>
            </a:r>
            <a:r>
              <a:rPr lang="de-DE" sz="1600" dirty="0" err="1" smtClean="0"/>
              <a:t>neutron</a:t>
            </a:r>
            <a:r>
              <a:rPr lang="de-DE" sz="1600" dirty="0" smtClean="0"/>
              <a:t> </a:t>
            </a:r>
            <a:r>
              <a:rPr lang="de-DE" sz="1600" dirty="0" err="1" smtClean="0"/>
              <a:t>flux</a:t>
            </a:r>
            <a:r>
              <a:rPr lang="de-DE" sz="1600" dirty="0" smtClean="0"/>
              <a:t> </a:t>
            </a:r>
            <a:r>
              <a:rPr lang="de-DE" sz="1600" dirty="0" err="1" smtClean="0"/>
              <a:t>monitors</a:t>
            </a:r>
            <a:r>
              <a:rPr lang="de-DE" sz="1600" dirty="0" smtClean="0"/>
              <a:t> </a:t>
            </a:r>
            <a:r>
              <a:rPr lang="de-DE" sz="1600" dirty="0" err="1" smtClean="0"/>
              <a:t>are</a:t>
            </a:r>
            <a:r>
              <a:rPr lang="de-DE" sz="1600" dirty="0" smtClean="0"/>
              <a:t> </a:t>
            </a:r>
            <a:r>
              <a:rPr lang="de-DE" sz="1600" dirty="0" err="1" smtClean="0"/>
              <a:t>designed</a:t>
            </a:r>
            <a:r>
              <a:rPr lang="de-DE" sz="1600" dirty="0" smtClean="0"/>
              <a:t> </a:t>
            </a:r>
            <a:r>
              <a:rPr lang="de-DE" sz="1600" dirty="0" err="1" smtClean="0"/>
              <a:t>and</a:t>
            </a:r>
            <a:r>
              <a:rPr lang="de-DE" sz="1600" dirty="0" smtClean="0"/>
              <a:t> </a:t>
            </a:r>
            <a:r>
              <a:rPr lang="de-DE" sz="1600" dirty="0" err="1" smtClean="0"/>
              <a:t>qualified</a:t>
            </a:r>
            <a:r>
              <a:rPr lang="de-DE" sz="1600" dirty="0" smtClean="0"/>
              <a:t> </a:t>
            </a:r>
            <a:r>
              <a:rPr lang="de-DE" sz="1600" dirty="0" err="1" smtClean="0"/>
              <a:t>for</a:t>
            </a:r>
            <a:r>
              <a:rPr lang="de-DE" sz="1600" dirty="0" smtClean="0"/>
              <a:t> </a:t>
            </a:r>
            <a:r>
              <a:rPr lang="de-DE" sz="1600" dirty="0" err="1" smtClean="0"/>
              <a:t>providing</a:t>
            </a:r>
            <a:r>
              <a:rPr lang="de-DE" sz="1600" dirty="0" smtClean="0"/>
              <a:t> </a:t>
            </a:r>
            <a:r>
              <a:rPr lang="de-DE" sz="1600" dirty="0" err="1" smtClean="0"/>
              <a:t>signals</a:t>
            </a:r>
            <a:r>
              <a:rPr lang="de-DE" sz="1600" dirty="0" smtClean="0"/>
              <a:t> </a:t>
            </a:r>
            <a:r>
              <a:rPr lang="de-DE" sz="1600" dirty="0" err="1" smtClean="0"/>
              <a:t>of</a:t>
            </a:r>
            <a:r>
              <a:rPr lang="de-DE" sz="1600" dirty="0" smtClean="0"/>
              <a:t> </a:t>
            </a:r>
            <a:r>
              <a:rPr lang="de-DE" sz="1600" dirty="0" err="1" smtClean="0"/>
              <a:t>highest</a:t>
            </a:r>
            <a:r>
              <a:rPr lang="de-DE" sz="1600" dirty="0" smtClean="0"/>
              <a:t> </a:t>
            </a:r>
            <a:r>
              <a:rPr lang="de-DE" sz="1600" dirty="0" err="1" smtClean="0"/>
              <a:t>safety</a:t>
            </a:r>
            <a:r>
              <a:rPr lang="de-DE" sz="1600" dirty="0" smtClean="0"/>
              <a:t> </a:t>
            </a:r>
            <a:r>
              <a:rPr lang="de-DE" sz="1600" dirty="0" err="1" smtClean="0"/>
              <a:t>standards</a:t>
            </a:r>
            <a:r>
              <a:rPr lang="de-DE" sz="1600" dirty="0" smtClean="0"/>
              <a:t>, i.e. </a:t>
            </a:r>
            <a:r>
              <a:rPr lang="de-DE" sz="1600" dirty="0" err="1" smtClean="0"/>
              <a:t>for</a:t>
            </a:r>
            <a:r>
              <a:rPr lang="de-DE" sz="1600" dirty="0" smtClean="0"/>
              <a:t> </a:t>
            </a:r>
            <a:r>
              <a:rPr lang="de-DE" sz="1600" dirty="0" err="1" smtClean="0"/>
              <a:t>the</a:t>
            </a:r>
            <a:r>
              <a:rPr lang="de-DE" sz="1600" dirty="0" smtClean="0"/>
              <a:t> </a:t>
            </a:r>
            <a:r>
              <a:rPr lang="de-DE" sz="1600" dirty="0" err="1" smtClean="0"/>
              <a:t>reactor</a:t>
            </a:r>
            <a:r>
              <a:rPr lang="de-DE" sz="1600" dirty="0" smtClean="0"/>
              <a:t> </a:t>
            </a:r>
            <a:r>
              <a:rPr lang="de-DE" sz="1600" dirty="0" err="1" smtClean="0"/>
              <a:t>protection</a:t>
            </a:r>
            <a:r>
              <a:rPr lang="de-DE" sz="1600" dirty="0" smtClean="0"/>
              <a:t> </a:t>
            </a:r>
            <a:r>
              <a:rPr lang="de-DE" sz="1600" dirty="0" err="1" smtClean="0"/>
              <a:t>system</a:t>
            </a:r>
            <a:r>
              <a:rPr lang="de-DE" sz="1600" dirty="0" smtClean="0"/>
              <a:t> (RPS) </a:t>
            </a:r>
            <a:r>
              <a:rPr lang="de-DE" sz="1600" dirty="0" err="1" smtClean="0"/>
              <a:t>and</a:t>
            </a:r>
            <a:r>
              <a:rPr lang="de-DE" sz="1600" dirty="0" smtClean="0"/>
              <a:t> also fast </a:t>
            </a:r>
            <a:r>
              <a:rPr lang="de-DE" sz="1600" dirty="0" err="1" smtClean="0"/>
              <a:t>signals</a:t>
            </a:r>
            <a:r>
              <a:rPr lang="de-DE" sz="1600" dirty="0" smtClean="0"/>
              <a:t> </a:t>
            </a:r>
            <a:r>
              <a:rPr lang="de-DE" sz="1600" dirty="0" err="1" smtClean="0"/>
              <a:t>for</a:t>
            </a:r>
            <a:r>
              <a:rPr lang="de-DE" sz="1600" dirty="0" smtClean="0"/>
              <a:t> </a:t>
            </a:r>
            <a:r>
              <a:rPr lang="de-DE" sz="1600" dirty="0" err="1" smtClean="0"/>
              <a:t>reactor</a:t>
            </a:r>
            <a:r>
              <a:rPr lang="de-DE" sz="1600" dirty="0" smtClean="0"/>
              <a:t> </a:t>
            </a:r>
            <a:r>
              <a:rPr lang="de-DE" sz="1600" dirty="0" err="1" smtClean="0"/>
              <a:t>control</a:t>
            </a:r>
            <a:endParaRPr lang="de-DE" sz="1600" dirty="0"/>
          </a:p>
          <a:p>
            <a:pPr lvl="1"/>
            <a:endParaRPr lang="de-DE" sz="1200" dirty="0" smtClean="0">
              <a:ea typeface="+mn-ea"/>
              <a:cs typeface="+mn-cs"/>
            </a:endParaRPr>
          </a:p>
          <a:p>
            <a:r>
              <a:rPr lang="de-DE" sz="1600" dirty="0" err="1" smtClean="0"/>
              <a:t>proTK</a:t>
            </a:r>
            <a:r>
              <a:rPr lang="de-DE" sz="1600" dirty="0" smtClean="0"/>
              <a:t>™ </a:t>
            </a:r>
            <a:r>
              <a:rPr lang="de-DE" sz="1600" dirty="0" err="1" smtClean="0"/>
              <a:t>channels</a:t>
            </a:r>
            <a:r>
              <a:rPr lang="de-DE" sz="1600" dirty="0" smtClean="0"/>
              <a:t> </a:t>
            </a:r>
            <a:r>
              <a:rPr lang="de-DE" sz="1600" dirty="0" err="1" smtClean="0"/>
              <a:t>have</a:t>
            </a:r>
            <a:r>
              <a:rPr lang="de-DE" sz="1600" dirty="0" smtClean="0"/>
              <a:t> </a:t>
            </a:r>
            <a:r>
              <a:rPr lang="de-DE" sz="1600" dirty="0" err="1" smtClean="0"/>
              <a:t>accumulated</a:t>
            </a:r>
            <a:r>
              <a:rPr lang="de-DE" sz="1600" dirty="0" smtClean="0"/>
              <a:t> &gt; 3,000 </a:t>
            </a:r>
            <a:r>
              <a:rPr lang="de-DE" sz="1600" dirty="0" err="1" smtClean="0"/>
              <a:t>years</a:t>
            </a:r>
            <a:r>
              <a:rPr lang="de-DE" sz="1600" dirty="0" smtClean="0"/>
              <a:t> </a:t>
            </a:r>
            <a:r>
              <a:rPr lang="de-DE" sz="1600" dirty="0" err="1" smtClean="0"/>
              <a:t>of</a:t>
            </a:r>
            <a:r>
              <a:rPr lang="de-DE" sz="1600" dirty="0" smtClean="0"/>
              <a:t> operational </a:t>
            </a:r>
            <a:r>
              <a:rPr lang="de-DE" sz="1600" dirty="0" err="1" smtClean="0"/>
              <a:t>experience</a:t>
            </a:r>
            <a:endParaRPr lang="de-DE" sz="1600" dirty="0" smtClean="0"/>
          </a:p>
          <a:p>
            <a:endParaRPr lang="de-DE" sz="1600" dirty="0"/>
          </a:p>
          <a:p>
            <a:r>
              <a:rPr lang="de-DE" sz="1600" dirty="0" smtClean="0"/>
              <a:t>Next Generation </a:t>
            </a:r>
            <a:r>
              <a:rPr lang="de-DE" sz="1600" dirty="0" err="1" smtClean="0"/>
              <a:t>proTK</a:t>
            </a:r>
            <a:r>
              <a:rPr lang="de-DE" sz="1600" dirty="0" smtClean="0"/>
              <a:t>™ </a:t>
            </a:r>
            <a:r>
              <a:rPr lang="de-DE" sz="1600" dirty="0" err="1" smtClean="0"/>
              <a:t>channels</a:t>
            </a:r>
            <a:r>
              <a:rPr lang="de-DE" sz="1600" dirty="0" smtClean="0"/>
              <a:t> </a:t>
            </a:r>
            <a:r>
              <a:rPr lang="de-DE" sz="1600" dirty="0" err="1" smtClean="0"/>
              <a:t>are</a:t>
            </a:r>
            <a:r>
              <a:rPr lang="de-DE" sz="1600" dirty="0" smtClean="0"/>
              <a:t> </a:t>
            </a:r>
            <a:r>
              <a:rPr lang="de-DE" sz="1600" dirty="0" err="1" smtClean="0"/>
              <a:t>based</a:t>
            </a:r>
            <a:r>
              <a:rPr lang="de-DE" sz="1600" dirty="0" smtClean="0"/>
              <a:t> on </a:t>
            </a:r>
            <a:r>
              <a:rPr lang="de-DE" sz="1600" dirty="0" err="1" smtClean="0"/>
              <a:t>the</a:t>
            </a:r>
            <a:r>
              <a:rPr lang="de-DE" sz="1600" dirty="0" smtClean="0"/>
              <a:t> </a:t>
            </a:r>
            <a:r>
              <a:rPr lang="de-DE" sz="1600" dirty="0" err="1" smtClean="0"/>
              <a:t>long</a:t>
            </a:r>
            <a:r>
              <a:rPr lang="de-DE" sz="1600" dirty="0" smtClean="0"/>
              <a:t> </a:t>
            </a:r>
            <a:r>
              <a:rPr lang="de-DE" sz="1600" dirty="0" err="1" smtClean="0"/>
              <a:t>experience</a:t>
            </a:r>
            <a:r>
              <a:rPr lang="de-DE" sz="1600" dirty="0" smtClean="0"/>
              <a:t> </a:t>
            </a:r>
            <a:r>
              <a:rPr lang="de-DE" sz="1600" dirty="0" err="1" smtClean="0"/>
              <a:t>of</a:t>
            </a:r>
            <a:r>
              <a:rPr lang="de-DE" sz="1600" dirty="0" smtClean="0"/>
              <a:t> </a:t>
            </a:r>
            <a:r>
              <a:rPr lang="de-DE" sz="1600" dirty="0" err="1" smtClean="0"/>
              <a:t>current</a:t>
            </a:r>
            <a:r>
              <a:rPr lang="de-DE" sz="1600" dirty="0"/>
              <a:t> </a:t>
            </a:r>
            <a:r>
              <a:rPr lang="de-DE" sz="1600" dirty="0" err="1" smtClean="0"/>
              <a:t>proTK</a:t>
            </a:r>
            <a:r>
              <a:rPr lang="de-DE" sz="1600" dirty="0" smtClean="0"/>
              <a:t>™/TK 250 </a:t>
            </a:r>
            <a:r>
              <a:rPr lang="de-DE" sz="1600" dirty="0" err="1" smtClean="0"/>
              <a:t>monitors</a:t>
            </a:r>
            <a:r>
              <a:rPr lang="de-DE" sz="1600" dirty="0" smtClean="0"/>
              <a:t> </a:t>
            </a:r>
            <a:r>
              <a:rPr lang="de-DE" sz="1600" dirty="0" err="1" smtClean="0"/>
              <a:t>while</a:t>
            </a:r>
            <a:r>
              <a:rPr lang="de-DE" sz="1600" dirty="0" smtClean="0"/>
              <a:t> </a:t>
            </a:r>
            <a:r>
              <a:rPr lang="de-DE" sz="1600" dirty="0" err="1" smtClean="0"/>
              <a:t>integrating</a:t>
            </a:r>
            <a:r>
              <a:rPr lang="de-DE" sz="1600" dirty="0" smtClean="0"/>
              <a:t> </a:t>
            </a:r>
            <a:r>
              <a:rPr lang="de-DE" sz="1600" dirty="0" err="1" smtClean="0"/>
              <a:t>new</a:t>
            </a:r>
            <a:r>
              <a:rPr lang="de-DE" sz="1600" dirty="0" smtClean="0"/>
              <a:t> </a:t>
            </a:r>
            <a:r>
              <a:rPr lang="de-DE" sz="1600" dirty="0" err="1" smtClean="0"/>
              <a:t>customer</a:t>
            </a:r>
            <a:r>
              <a:rPr lang="de-DE" sz="1600" dirty="0" smtClean="0"/>
              <a:t> </a:t>
            </a:r>
            <a:r>
              <a:rPr lang="de-DE" sz="1600" dirty="0" err="1" smtClean="0"/>
              <a:t>requirements</a:t>
            </a:r>
            <a:r>
              <a:rPr lang="de-DE" sz="1600" dirty="0" smtClean="0"/>
              <a:t>, e.g. </a:t>
            </a:r>
            <a:r>
              <a:rPr lang="de-DE" sz="1600" dirty="0" err="1" smtClean="0"/>
              <a:t>faster</a:t>
            </a:r>
            <a:r>
              <a:rPr lang="de-DE" sz="1600" dirty="0" smtClean="0"/>
              <a:t> </a:t>
            </a:r>
            <a:r>
              <a:rPr lang="de-DE" sz="1600" dirty="0" err="1" smtClean="0"/>
              <a:t>response</a:t>
            </a:r>
            <a:r>
              <a:rPr lang="de-DE" sz="1600" dirty="0" smtClean="0"/>
              <a:t> </a:t>
            </a:r>
            <a:r>
              <a:rPr lang="de-DE" sz="1600" dirty="0" err="1" smtClean="0"/>
              <a:t>times</a:t>
            </a:r>
            <a:r>
              <a:rPr lang="de-DE" sz="1600" dirty="0" smtClean="0"/>
              <a:t> </a:t>
            </a:r>
            <a:r>
              <a:rPr lang="de-DE" sz="1600" dirty="0" err="1" smtClean="0"/>
              <a:t>and</a:t>
            </a:r>
            <a:r>
              <a:rPr lang="de-DE" sz="1600" dirty="0" smtClean="0"/>
              <a:t> additional I/Os.  </a:t>
            </a:r>
            <a:endParaRPr lang="de-DE" sz="1600" dirty="0"/>
          </a:p>
          <a:p>
            <a:pPr lvl="1"/>
            <a:endParaRPr lang="de-DE" sz="1200" dirty="0" smtClean="0"/>
          </a:p>
          <a:p>
            <a:endParaRPr lang="de-DE" sz="1600" dirty="0"/>
          </a:p>
          <a:p>
            <a:endParaRPr lang="de-DE" sz="1600" dirty="0" smtClean="0"/>
          </a:p>
          <a:p>
            <a:endParaRPr lang="de-DE" sz="1600" dirty="0" smtClean="0"/>
          </a:p>
          <a:p>
            <a:endParaRPr lang="de-DE" sz="1600" dirty="0" smtClean="0"/>
          </a:p>
          <a:p>
            <a:endParaRPr lang="de-DE" sz="1600" dirty="0"/>
          </a:p>
        </p:txBody>
      </p:sp>
    </p:spTree>
    <p:extLst>
      <p:ext uri="{BB962C8B-B14F-4D97-AF65-F5344CB8AC3E}">
        <p14:creationId xmlns:p14="http://schemas.microsoft.com/office/powerpoint/2010/main" val="1839110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Autofit/>
          </a:bodyPr>
          <a:lstStyle/>
          <a:p>
            <a:pPr algn="r" fontAlgn="auto">
              <a:spcAft>
                <a:spcPts val="0"/>
              </a:spcAft>
              <a:defRPr/>
            </a:pPr>
            <a:r>
              <a:rPr lang="en-US" sz="1800" dirty="0"/>
              <a:t>Enhanced Digital Wide Range </a:t>
            </a:r>
            <a:br>
              <a:rPr lang="en-US" sz="1800" dirty="0"/>
            </a:br>
            <a:r>
              <a:rPr lang="en-US" sz="1800" dirty="0"/>
              <a:t>Neutron Flux Monitor</a:t>
            </a:r>
            <a:endParaRPr lang="de-DE" sz="1800" b="1" dirty="0" smtClean="0">
              <a:latin typeface="+mn-lt"/>
              <a:ea typeface="+mn-ea"/>
              <a:cs typeface="+mn-cs"/>
            </a:endParaRPr>
          </a:p>
        </p:txBody>
      </p:sp>
      <p:sp>
        <p:nvSpPr>
          <p:cNvPr id="5" name="Inhaltsplatzhalter 4"/>
          <p:cNvSpPr>
            <a:spLocks noGrp="1"/>
          </p:cNvSpPr>
          <p:nvPr>
            <p:ph idx="1"/>
          </p:nvPr>
        </p:nvSpPr>
        <p:spPr/>
        <p:txBody>
          <a:bodyPr/>
          <a:lstStyle/>
          <a:p>
            <a:endParaRPr lang="de-DE" dirty="0" smtClean="0"/>
          </a:p>
          <a:p>
            <a:pPr algn="ctr">
              <a:buNone/>
            </a:pPr>
            <a:r>
              <a:rPr lang="de-DE" sz="2800" b="1" dirty="0" err="1" smtClean="0"/>
              <a:t>Questions</a:t>
            </a:r>
            <a:r>
              <a:rPr lang="de-DE" sz="2800" b="1" dirty="0" smtClean="0"/>
              <a:t>?</a:t>
            </a:r>
          </a:p>
          <a:p>
            <a:pPr algn="ctr">
              <a:buNone/>
            </a:pPr>
            <a:r>
              <a:rPr lang="de-DE" sz="2800" b="1" dirty="0" smtClean="0"/>
              <a:t>Comments?</a:t>
            </a:r>
          </a:p>
          <a:p>
            <a:pPr algn="ctr">
              <a:buNone/>
            </a:pPr>
            <a:endParaRPr lang="de-DE" sz="2800" b="1" dirty="0" smtClean="0"/>
          </a:p>
          <a:p>
            <a:pPr algn="ctr">
              <a:buNone/>
            </a:pPr>
            <a:endParaRPr lang="de-DE" sz="2800" b="1" dirty="0"/>
          </a:p>
        </p:txBody>
      </p:sp>
      <p:sp>
        <p:nvSpPr>
          <p:cNvPr id="7" name="Titel 1"/>
          <p:cNvSpPr txBox="1">
            <a:spLocks/>
          </p:cNvSpPr>
          <p:nvPr/>
        </p:nvSpPr>
        <p:spPr bwMode="auto">
          <a:xfrm>
            <a:off x="609600" y="3962400"/>
            <a:ext cx="7924800" cy="18428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eaLnBrk="0" fontAlgn="auto" hangingPunct="0">
              <a:spcAft>
                <a:spcPts val="0"/>
              </a:spcAft>
              <a:defRPr/>
            </a:pPr>
            <a:r>
              <a:rPr lang="de-DE" b="1" dirty="0" smtClean="0">
                <a:solidFill>
                  <a:srgbClr val="292929"/>
                </a:solidFill>
              </a:rPr>
              <a:t>Dr. Ewald </a:t>
            </a:r>
            <a:r>
              <a:rPr lang="de-DE" b="1" dirty="0">
                <a:solidFill>
                  <a:srgbClr val="292929"/>
                </a:solidFill>
              </a:rPr>
              <a:t>Liebhart</a:t>
            </a:r>
          </a:p>
          <a:p>
            <a:pPr eaLnBrk="0" fontAlgn="auto" hangingPunct="0">
              <a:spcAft>
                <a:spcPts val="0"/>
              </a:spcAft>
              <a:defRPr/>
            </a:pPr>
            <a:r>
              <a:rPr lang="de-DE" dirty="0" err="1">
                <a:solidFill>
                  <a:srgbClr val="292929"/>
                </a:solidFill>
              </a:rPr>
              <a:t>Director</a:t>
            </a:r>
            <a:r>
              <a:rPr lang="de-DE" dirty="0">
                <a:solidFill>
                  <a:srgbClr val="292929"/>
                </a:solidFill>
              </a:rPr>
              <a:t> R&amp;D</a:t>
            </a:r>
          </a:p>
          <a:p>
            <a:pPr eaLnBrk="0" fontAlgn="auto" hangingPunct="0">
              <a:spcAft>
                <a:spcPts val="0"/>
              </a:spcAft>
              <a:defRPr/>
            </a:pPr>
            <a:r>
              <a:rPr lang="de-DE" dirty="0">
                <a:solidFill>
                  <a:srgbClr val="292929"/>
                </a:solidFill>
              </a:rPr>
              <a:t>Mirion Technologies (MGPI H&amp;B) GmbH</a:t>
            </a:r>
          </a:p>
          <a:p>
            <a:pPr eaLnBrk="0" fontAlgn="auto" hangingPunct="0">
              <a:spcAft>
                <a:spcPts val="0"/>
              </a:spcAft>
              <a:defRPr/>
            </a:pPr>
            <a:r>
              <a:rPr lang="de-DE" dirty="0" err="1">
                <a:solidFill>
                  <a:srgbClr val="292929"/>
                </a:solidFill>
              </a:rPr>
              <a:t>Munich</a:t>
            </a:r>
            <a:r>
              <a:rPr lang="de-DE" dirty="0">
                <a:solidFill>
                  <a:srgbClr val="292929"/>
                </a:solidFill>
              </a:rPr>
              <a:t>, </a:t>
            </a:r>
            <a:r>
              <a:rPr lang="de-DE" dirty="0" smtClean="0">
                <a:solidFill>
                  <a:srgbClr val="292929"/>
                </a:solidFill>
              </a:rPr>
              <a:t>Germany</a:t>
            </a:r>
          </a:p>
          <a:p>
            <a:pPr eaLnBrk="0" fontAlgn="auto" hangingPunct="0">
              <a:spcAft>
                <a:spcPts val="0"/>
              </a:spcAft>
              <a:defRPr/>
            </a:pPr>
            <a:endParaRPr lang="de-DE" b="1" kern="0" dirty="0">
              <a:solidFill>
                <a:srgbClr val="292929"/>
              </a:solidFill>
            </a:endParaRPr>
          </a:p>
          <a:p>
            <a:pPr eaLnBrk="0" fontAlgn="auto" hangingPunct="0">
              <a:spcAft>
                <a:spcPts val="0"/>
              </a:spcAft>
              <a:defRPr/>
            </a:pPr>
            <a:r>
              <a:rPr lang="de-DE" sz="1200" b="1" kern="0" dirty="0" smtClean="0">
                <a:solidFill>
                  <a:srgbClr val="292929"/>
                </a:solidFill>
              </a:rPr>
              <a:t>Tel: 	+49-(0)89-51513-112</a:t>
            </a:r>
          </a:p>
          <a:p>
            <a:pPr eaLnBrk="0" fontAlgn="auto" hangingPunct="0">
              <a:spcAft>
                <a:spcPts val="0"/>
              </a:spcAft>
              <a:defRPr/>
            </a:pPr>
            <a:r>
              <a:rPr lang="de-DE" sz="1200" b="1" kern="0" dirty="0" smtClean="0">
                <a:solidFill>
                  <a:srgbClr val="292929"/>
                </a:solidFill>
              </a:rPr>
              <a:t>Mobile: 	+</a:t>
            </a:r>
            <a:r>
              <a:rPr lang="de-DE" sz="1200" b="1" kern="0" dirty="0">
                <a:solidFill>
                  <a:srgbClr val="292929"/>
                </a:solidFill>
              </a:rPr>
              <a:t>49-(</a:t>
            </a:r>
            <a:r>
              <a:rPr lang="de-DE" sz="1200" b="1" kern="0" dirty="0" smtClean="0">
                <a:solidFill>
                  <a:srgbClr val="292929"/>
                </a:solidFill>
              </a:rPr>
              <a:t>0)172-8686079</a:t>
            </a:r>
          </a:p>
          <a:p>
            <a:pPr eaLnBrk="0" fontAlgn="auto" hangingPunct="0">
              <a:spcAft>
                <a:spcPts val="0"/>
              </a:spcAft>
              <a:defRPr/>
            </a:pPr>
            <a:r>
              <a:rPr lang="de-DE" sz="1200" b="1" kern="0" dirty="0" smtClean="0">
                <a:solidFill>
                  <a:srgbClr val="292929"/>
                </a:solidFill>
              </a:rPr>
              <a:t>Email:	eliebhart@mirion.com</a:t>
            </a:r>
            <a:endParaRPr lang="de-DE" sz="1200" b="1" kern="0" dirty="0">
              <a:solidFill>
                <a:srgbClr val="292929"/>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513" y="3803427"/>
            <a:ext cx="1913913"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9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581400" y="0"/>
            <a:ext cx="5562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sv-SE" sz="2000" dirty="0"/>
              <a:t>Analog Neutron Flux Monitoring System </a:t>
            </a:r>
            <a:br>
              <a:rPr lang="sv-SE" sz="2000" dirty="0"/>
            </a:br>
            <a:r>
              <a:rPr lang="sv-SE" sz="2000" dirty="0"/>
              <a:t>TK 240 </a:t>
            </a:r>
            <a:r>
              <a:rPr lang="sv-SE" sz="2000" dirty="0" smtClean="0"/>
              <a:t>– in </a:t>
            </a:r>
            <a:r>
              <a:rPr lang="sv-SE" sz="2000" dirty="0"/>
              <a:t>19” rack</a:t>
            </a:r>
            <a:endParaRPr lang="en-US" sz="2000" dirty="0"/>
          </a:p>
        </p:txBody>
      </p:sp>
      <p:sp>
        <p:nvSpPr>
          <p:cNvPr id="6147" name="Slide Number Placeholder 5"/>
          <p:cNvSpPr>
            <a:spLocks noGrp="1"/>
          </p:cNvSpPr>
          <p:nvPr>
            <p:ph type="sldNum" sz="quarter" idx="12"/>
          </p:nvPr>
        </p:nvSpPr>
        <p:spPr>
          <a:noFill/>
        </p:spPr>
        <p:txBody>
          <a:bodyPr/>
          <a:lstStyle/>
          <a:p>
            <a:fld id="{1EC5AB95-F130-437C-82E5-EE15B2FEE77F}" type="slidenum">
              <a:rPr lang="en-US" smtClean="0"/>
              <a:pPr/>
              <a:t>4</a:t>
            </a:fld>
            <a:endParaRPr lang="en-US"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68" y="1981200"/>
            <a:ext cx="795703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581400" y="0"/>
            <a:ext cx="5562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sv-SE" sz="2000" dirty="0"/>
              <a:t>Analog Neutron Flux Monitoring System </a:t>
            </a:r>
            <a:br>
              <a:rPr lang="sv-SE" sz="2000" dirty="0"/>
            </a:br>
            <a:r>
              <a:rPr lang="sv-SE" sz="2000" dirty="0"/>
              <a:t>TK 240 – functional diagram</a:t>
            </a:r>
            <a:endParaRPr lang="en-US" sz="2000" dirty="0"/>
          </a:p>
        </p:txBody>
      </p:sp>
      <p:sp>
        <p:nvSpPr>
          <p:cNvPr id="6147" name="Slide Number Placeholder 5"/>
          <p:cNvSpPr>
            <a:spLocks noGrp="1"/>
          </p:cNvSpPr>
          <p:nvPr>
            <p:ph type="sldNum" sz="quarter" idx="12"/>
          </p:nvPr>
        </p:nvSpPr>
        <p:spPr>
          <a:noFill/>
        </p:spPr>
        <p:txBody>
          <a:bodyPr/>
          <a:lstStyle/>
          <a:p>
            <a:fld id="{1EC5AB95-F130-437C-82E5-EE15B2FEE77F}" type="slidenum">
              <a:rPr lang="en-US" smtClean="0"/>
              <a:pPr/>
              <a:t>5</a:t>
            </a:fld>
            <a:endParaRPr lang="en-US" smtClean="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27" y="1215564"/>
            <a:ext cx="4692273" cy="480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444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581400" y="0"/>
            <a:ext cx="5562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sv-SE" sz="2000" dirty="0"/>
              <a:t>Digital Neutron Flux Monitoring System </a:t>
            </a:r>
            <a:br>
              <a:rPr lang="sv-SE" sz="2000" dirty="0"/>
            </a:br>
            <a:r>
              <a:rPr lang="sv-SE" sz="2000" dirty="0"/>
              <a:t>proTK™ / TK 250 – Overview</a:t>
            </a:r>
            <a:endParaRPr lang="en-US" sz="2000" dirty="0"/>
          </a:p>
        </p:txBody>
      </p:sp>
      <p:sp>
        <p:nvSpPr>
          <p:cNvPr id="6147" name="Slide Number Placeholder 5"/>
          <p:cNvSpPr>
            <a:spLocks noGrp="1"/>
          </p:cNvSpPr>
          <p:nvPr>
            <p:ph type="sldNum" sz="quarter" idx="12"/>
          </p:nvPr>
        </p:nvSpPr>
        <p:spPr>
          <a:noFill/>
        </p:spPr>
        <p:txBody>
          <a:bodyPr/>
          <a:lstStyle/>
          <a:p>
            <a:fld id="{1EC5AB95-F130-437C-82E5-EE15B2FEE77F}" type="slidenum">
              <a:rPr lang="en-US" smtClean="0"/>
              <a:pPr/>
              <a:t>6</a:t>
            </a:fld>
            <a:endParaRPr lang="en-US" smtClean="0"/>
          </a:p>
        </p:txBody>
      </p:sp>
      <p:sp>
        <p:nvSpPr>
          <p:cNvPr id="5" name="ZoneTexte 7"/>
          <p:cNvSpPr txBox="1">
            <a:spLocks noChangeArrowheads="1"/>
          </p:cNvSpPr>
          <p:nvPr/>
        </p:nvSpPr>
        <p:spPr bwMode="auto">
          <a:xfrm>
            <a:off x="304800" y="1524000"/>
            <a:ext cx="4800600" cy="3693319"/>
          </a:xfrm>
          <a:prstGeom prst="rect">
            <a:avLst/>
          </a:prstGeom>
          <a:solidFill>
            <a:srgbClr val="CE7019"/>
          </a:solidFill>
          <a:ln w="9525">
            <a:noFill/>
            <a:miter lim="800000"/>
            <a:headEnd/>
            <a:tailEnd/>
          </a:ln>
        </p:spPr>
        <p:txBody>
          <a:bodyPr>
            <a:spAutoFit/>
          </a:bodyPr>
          <a:lstStyle/>
          <a:p>
            <a:r>
              <a:rPr lang="en-US" sz="1800" dirty="0">
                <a:solidFill>
                  <a:schemeClr val="bg1"/>
                </a:solidFill>
              </a:rPr>
              <a:t>The neutron flux monitoring </a:t>
            </a:r>
            <a:r>
              <a:rPr lang="en-US" sz="1800" dirty="0" smtClean="0">
                <a:solidFill>
                  <a:schemeClr val="bg1"/>
                </a:solidFill>
              </a:rPr>
              <a:t>system</a:t>
            </a:r>
          </a:p>
          <a:p>
            <a:r>
              <a:rPr lang="en-US" sz="1800" dirty="0" smtClean="0">
                <a:solidFill>
                  <a:schemeClr val="bg1"/>
                </a:solidFill>
              </a:rPr>
              <a:t>NFMS </a:t>
            </a:r>
            <a:r>
              <a:rPr lang="en-US" sz="1800" dirty="0">
                <a:solidFill>
                  <a:schemeClr val="bg1"/>
                </a:solidFill>
              </a:rPr>
              <a:t>250 combines </a:t>
            </a:r>
            <a:r>
              <a:rPr lang="en-US" sz="1800" dirty="0">
                <a:solidFill>
                  <a:srgbClr val="FFFF00"/>
                </a:solidFill>
              </a:rPr>
              <a:t>long term experience in design and manufacturing </a:t>
            </a:r>
            <a:r>
              <a:rPr lang="en-US" sz="1800" dirty="0">
                <a:solidFill>
                  <a:schemeClr val="bg1"/>
                </a:solidFill>
              </a:rPr>
              <a:t>of both detectors and signal processing electronics. These products are strictly oriented to the highest level of safety relevance and reliability and are qualified by several type tests and proven by an excellent </a:t>
            </a:r>
            <a:r>
              <a:rPr lang="en-US" sz="1800" dirty="0">
                <a:solidFill>
                  <a:srgbClr val="FFFF00"/>
                </a:solidFill>
              </a:rPr>
              <a:t>operational experience</a:t>
            </a:r>
            <a:r>
              <a:rPr lang="en-US" sz="1800" dirty="0">
                <a:solidFill>
                  <a:schemeClr val="bg1"/>
                </a:solidFill>
              </a:rPr>
              <a:t>.</a:t>
            </a:r>
          </a:p>
          <a:p>
            <a:endParaRPr lang="en-US" sz="1800" dirty="0">
              <a:solidFill>
                <a:schemeClr val="bg1"/>
              </a:solidFill>
            </a:endParaRPr>
          </a:p>
          <a:p>
            <a:r>
              <a:rPr lang="en-US" sz="1800" dirty="0">
                <a:solidFill>
                  <a:schemeClr val="bg1"/>
                </a:solidFill>
              </a:rPr>
              <a:t>The system NFMS 250 covers the requirements for measuring equipment used for the reactor protection system according to IEC 61226 cat A. </a:t>
            </a:r>
          </a:p>
        </p:txBody>
      </p:sp>
      <p:sp>
        <p:nvSpPr>
          <p:cNvPr id="6" name="Rectangle 4"/>
          <p:cNvSpPr>
            <a:spLocks noChangeArrowheads="1"/>
          </p:cNvSpPr>
          <p:nvPr/>
        </p:nvSpPr>
        <p:spPr bwMode="auto">
          <a:xfrm>
            <a:off x="5181600" y="1295400"/>
            <a:ext cx="3657600" cy="4572000"/>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US" sz="1800" b="1" dirty="0"/>
              <a:t>FEATURES</a:t>
            </a:r>
          </a:p>
          <a:p>
            <a:pPr marL="800100" lvl="1" indent="-342900">
              <a:spcBef>
                <a:spcPct val="20000"/>
              </a:spcBef>
              <a:buFont typeface="Courier New" pitchFamily="49" charset="0"/>
              <a:buChar char="o"/>
            </a:pPr>
            <a:r>
              <a:rPr lang="en-US" sz="1800" b="1" dirty="0"/>
              <a:t>Modular construction</a:t>
            </a:r>
          </a:p>
          <a:p>
            <a:pPr marL="800100" lvl="1" indent="-342900">
              <a:spcBef>
                <a:spcPct val="20000"/>
              </a:spcBef>
              <a:buFont typeface="Courier New" pitchFamily="49" charset="0"/>
              <a:buChar char="o"/>
            </a:pPr>
            <a:r>
              <a:rPr lang="en-US" sz="1800" b="1" dirty="0"/>
              <a:t>Versatile applications</a:t>
            </a:r>
          </a:p>
          <a:p>
            <a:pPr marL="800100" lvl="1" indent="-342900">
              <a:spcBef>
                <a:spcPct val="20000"/>
              </a:spcBef>
              <a:buFont typeface="Courier New" pitchFamily="49" charset="0"/>
              <a:buChar char="o"/>
            </a:pPr>
            <a:r>
              <a:rPr lang="en-US" sz="1800" b="1" dirty="0"/>
              <a:t>Robust and reliable</a:t>
            </a:r>
          </a:p>
          <a:p>
            <a:pPr marL="800100" lvl="1" indent="-342900">
              <a:spcBef>
                <a:spcPct val="20000"/>
              </a:spcBef>
              <a:buFont typeface="Courier New" pitchFamily="49" charset="0"/>
              <a:buChar char="o"/>
            </a:pPr>
            <a:r>
              <a:rPr lang="en-US" sz="1800" b="1" dirty="0"/>
              <a:t>Proven by operational experience</a:t>
            </a:r>
          </a:p>
          <a:p>
            <a:pPr marL="342900" indent="-342900">
              <a:spcBef>
                <a:spcPct val="20000"/>
              </a:spcBef>
              <a:buFont typeface="Wingdings" pitchFamily="2" charset="2"/>
              <a:buChar char="§"/>
            </a:pPr>
            <a:r>
              <a:rPr lang="en-US" sz="1800" b="1" dirty="0"/>
              <a:t>APPLICATIONS</a:t>
            </a:r>
          </a:p>
          <a:p>
            <a:pPr marL="800100" lvl="1" indent="-342900">
              <a:spcBef>
                <a:spcPct val="20000"/>
              </a:spcBef>
              <a:buFont typeface="Courier New" pitchFamily="49" charset="0"/>
              <a:buChar char="o"/>
            </a:pPr>
            <a:r>
              <a:rPr lang="en-US" sz="1800" b="1" dirty="0"/>
              <a:t>Operational process monitoring</a:t>
            </a:r>
          </a:p>
          <a:p>
            <a:pPr marL="800100" lvl="1" indent="-342900">
              <a:spcBef>
                <a:spcPct val="20000"/>
              </a:spcBef>
              <a:buFont typeface="Courier New" pitchFamily="49" charset="0"/>
              <a:buChar char="o"/>
            </a:pPr>
            <a:r>
              <a:rPr lang="en-US" sz="1800" b="1" dirty="0"/>
              <a:t>Measurement &amp; monitoring of the neutron flux density from start-up range to the power range for research reactors</a:t>
            </a:r>
          </a:p>
          <a:p>
            <a:pPr marL="342900" indent="-342900">
              <a:spcBef>
                <a:spcPct val="20000"/>
              </a:spcBef>
              <a:buFont typeface="Wingdings" pitchFamily="2" charset="2"/>
              <a:buChar char="§"/>
            </a:pPr>
            <a:endParaRPr lang="en-US" sz="1800" b="1" dirty="0">
              <a:cs typeface="Arial" charset="0"/>
            </a:endParaRPr>
          </a:p>
        </p:txBody>
      </p:sp>
    </p:spTree>
    <p:extLst>
      <p:ext uri="{BB962C8B-B14F-4D97-AF65-F5344CB8AC3E}">
        <p14:creationId xmlns:p14="http://schemas.microsoft.com/office/powerpoint/2010/main" val="292090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 DWK 250 in 19” rack</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7</a:t>
            </a:fld>
            <a:endParaRPr lang="en-US" smtClean="0"/>
          </a:p>
        </p:txBody>
      </p:sp>
      <p:pic>
        <p:nvPicPr>
          <p:cNvPr id="6" name="Picture 3"/>
          <p:cNvPicPr>
            <a:picLocks noGrp="1" noChangeAspect="1" noChangeArrowheads="1"/>
          </p:cNvPicPr>
          <p:nvPr>
            <p:ph idx="1"/>
          </p:nvPr>
        </p:nvPicPr>
        <p:blipFill>
          <a:blip r:embed="rId2" cstate="print"/>
          <a:srcRect/>
          <a:stretch>
            <a:fillRect/>
          </a:stretch>
        </p:blipFill>
        <p:spPr>
          <a:xfrm>
            <a:off x="304800" y="1828800"/>
            <a:ext cx="8610600" cy="3429000"/>
          </a:xfrm>
          <a:noFill/>
        </p:spPr>
      </p:pic>
    </p:spTree>
    <p:extLst>
      <p:ext uri="{BB962C8B-B14F-4D97-AF65-F5344CB8AC3E}">
        <p14:creationId xmlns:p14="http://schemas.microsoft.com/office/powerpoint/2010/main" val="4069838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 / TK 250 – </a:t>
            </a:r>
            <a:r>
              <a:rPr lang="sv-SE" sz="2000" dirty="0" smtClean="0"/>
              <a:t>Channel Types</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8</a:t>
            </a:fld>
            <a:endParaRPr lang="en-US" smtClean="0"/>
          </a:p>
        </p:txBody>
      </p:sp>
      <p:graphicFrame>
        <p:nvGraphicFramePr>
          <p:cNvPr id="8" name="Tableau 5"/>
          <p:cNvGraphicFramePr>
            <a:graphicFrameLocks noGrp="1"/>
          </p:cNvGraphicFramePr>
          <p:nvPr>
            <p:extLst>
              <p:ext uri="{D42A27DB-BD31-4B8C-83A1-F6EECF244321}">
                <p14:modId xmlns:p14="http://schemas.microsoft.com/office/powerpoint/2010/main" val="945327903"/>
              </p:ext>
            </p:extLst>
          </p:nvPr>
        </p:nvGraphicFramePr>
        <p:xfrm>
          <a:off x="152400" y="1661160"/>
          <a:ext cx="5562600" cy="4206240"/>
        </p:xfrm>
        <a:graphic>
          <a:graphicData uri="http://schemas.openxmlformats.org/drawingml/2006/table">
            <a:tbl>
              <a:tblPr firstRow="1" bandRow="1">
                <a:tableStyleId>{F5AB1C69-6EDB-4FF4-983F-18BD219EF322}</a:tableStyleId>
              </a:tblPr>
              <a:tblGrid>
                <a:gridCol w="1345790"/>
                <a:gridCol w="4216810"/>
              </a:tblGrid>
              <a:tr h="1263805">
                <a:tc>
                  <a:txBody>
                    <a:bodyPr/>
                    <a:lstStyle/>
                    <a:p>
                      <a:r>
                        <a:rPr lang="fr-FR" sz="1800" b="1" dirty="0" smtClean="0">
                          <a:solidFill>
                            <a:schemeClr val="tx1"/>
                          </a:solidFill>
                        </a:rPr>
                        <a:t>DAK 250</a:t>
                      </a:r>
                      <a:endParaRPr lang="fr-FR" sz="1800" b="1" dirty="0">
                        <a:solidFill>
                          <a:schemeClr val="tx1"/>
                        </a:solidFill>
                      </a:endParaRPr>
                    </a:p>
                  </a:txBody>
                  <a:tcPr/>
                </a:tc>
                <a:tc>
                  <a:txBody>
                    <a:bodyPr/>
                    <a:lstStyle/>
                    <a:p>
                      <a:r>
                        <a:rPr lang="en-US" sz="1800" b="1" noProof="0" dirty="0" smtClean="0">
                          <a:solidFill>
                            <a:schemeClr val="tx1"/>
                          </a:solidFill>
                        </a:rPr>
                        <a:t>Source range or intermediate</a:t>
                      </a:r>
                      <a:r>
                        <a:rPr lang="en-US" sz="1800" b="1" baseline="0" noProof="0" dirty="0" smtClean="0">
                          <a:solidFill>
                            <a:schemeClr val="tx1"/>
                          </a:solidFill>
                        </a:rPr>
                        <a:t> range monitoring</a:t>
                      </a:r>
                    </a:p>
                    <a:p>
                      <a:r>
                        <a:rPr lang="en-US" sz="1400" b="1" baseline="0" noProof="0" dirty="0" smtClean="0">
                          <a:solidFill>
                            <a:schemeClr val="tx1"/>
                          </a:solidFill>
                        </a:rPr>
                        <a:t>With pulse processing or DC signal processing; reactimeter optional </a:t>
                      </a:r>
                    </a:p>
                    <a:p>
                      <a:r>
                        <a:rPr lang="en-US" sz="1400" b="1" baseline="0" noProof="0" dirty="0" smtClean="0">
                          <a:solidFill>
                            <a:schemeClr val="tx1"/>
                          </a:solidFill>
                        </a:rPr>
                        <a:t>also used for N-16 monitoring with e.g. gamma ionization chamber</a:t>
                      </a:r>
                      <a:endParaRPr lang="en-US" sz="1400" b="1" noProof="0" dirty="0">
                        <a:solidFill>
                          <a:schemeClr val="tx1"/>
                        </a:solidFill>
                      </a:endParaRPr>
                    </a:p>
                  </a:txBody>
                  <a:tcPr/>
                </a:tc>
              </a:tr>
              <a:tr h="1031488">
                <a:tc>
                  <a:txBody>
                    <a:bodyPr/>
                    <a:lstStyle/>
                    <a:p>
                      <a:endParaRPr lang="fr-FR" sz="1800" b="1" dirty="0" smtClean="0">
                        <a:solidFill>
                          <a:schemeClr val="tx1"/>
                        </a:solidFill>
                      </a:endParaRPr>
                    </a:p>
                    <a:p>
                      <a:r>
                        <a:rPr lang="fr-FR" sz="1800" b="1" dirty="0" smtClean="0">
                          <a:solidFill>
                            <a:schemeClr val="tx1"/>
                          </a:solidFill>
                        </a:rPr>
                        <a:t>DWK 250</a:t>
                      </a:r>
                      <a:endParaRPr lang="fr-FR" sz="1800" b="1" dirty="0">
                        <a:solidFill>
                          <a:schemeClr val="tx1"/>
                        </a:solidFill>
                      </a:endParaRPr>
                    </a:p>
                  </a:txBody>
                  <a:tcPr>
                    <a:solidFill>
                      <a:schemeClr val="accent5">
                        <a:lumMod val="20000"/>
                        <a:lumOff val="80000"/>
                      </a:schemeClr>
                    </a:solidFill>
                  </a:tcPr>
                </a:tc>
                <a:tc>
                  <a:txBody>
                    <a:bodyPr/>
                    <a:lstStyle/>
                    <a:p>
                      <a:endParaRPr lang="en-US" sz="1800" b="1" noProof="0" dirty="0" smtClean="0">
                        <a:solidFill>
                          <a:schemeClr val="tx1"/>
                        </a:solidFill>
                      </a:endParaRPr>
                    </a:p>
                    <a:p>
                      <a:r>
                        <a:rPr lang="en-US" sz="1800" b="1" noProof="0" dirty="0" smtClean="0">
                          <a:solidFill>
                            <a:schemeClr val="tx1"/>
                          </a:solidFill>
                        </a:rPr>
                        <a:t>Wide range monitoring</a:t>
                      </a:r>
                    </a:p>
                    <a:p>
                      <a:r>
                        <a:rPr lang="en-US" sz="1400" b="1" noProof="0" dirty="0" smtClean="0">
                          <a:solidFill>
                            <a:schemeClr val="tx1"/>
                          </a:solidFill>
                        </a:rPr>
                        <a:t>With combined pulse processing and Campbell signal processing for in-core &amp; out-core fission chambers</a:t>
                      </a:r>
                      <a:endParaRPr lang="en-US" sz="1400" b="1" noProof="0" dirty="0">
                        <a:solidFill>
                          <a:schemeClr val="tx1"/>
                        </a:solidFill>
                      </a:endParaRPr>
                    </a:p>
                  </a:txBody>
                  <a:tcPr>
                    <a:solidFill>
                      <a:schemeClr val="accent5">
                        <a:lumMod val="20000"/>
                        <a:lumOff val="80000"/>
                      </a:schemeClr>
                    </a:solidFill>
                  </a:tcPr>
                </a:tc>
              </a:tr>
              <a:tr h="864220">
                <a:tc>
                  <a:txBody>
                    <a:bodyPr/>
                    <a:lstStyle/>
                    <a:p>
                      <a:endParaRPr lang="fr-FR" sz="1800" b="1" dirty="0" smtClean="0">
                        <a:solidFill>
                          <a:schemeClr val="tx1"/>
                        </a:solidFill>
                      </a:endParaRPr>
                    </a:p>
                    <a:p>
                      <a:r>
                        <a:rPr lang="fr-FR" sz="1800" b="1" dirty="0" smtClean="0">
                          <a:solidFill>
                            <a:schemeClr val="tx1"/>
                          </a:solidFill>
                        </a:rPr>
                        <a:t>DGK 250</a:t>
                      </a:r>
                      <a:endParaRPr lang="fr-FR" sz="1800" b="1" dirty="0">
                        <a:solidFill>
                          <a:schemeClr val="tx1"/>
                        </a:solidFill>
                      </a:endParaRPr>
                    </a:p>
                  </a:txBody>
                  <a:tcPr/>
                </a:tc>
                <a:tc>
                  <a:txBody>
                    <a:bodyPr/>
                    <a:lstStyle/>
                    <a:p>
                      <a:endParaRPr lang="en-US" sz="1800" b="1" noProof="0" dirty="0" smtClean="0">
                        <a:solidFill>
                          <a:schemeClr val="tx1"/>
                        </a:solidFill>
                      </a:endParaRPr>
                    </a:p>
                    <a:p>
                      <a:r>
                        <a:rPr lang="en-US" sz="1800" b="1" noProof="0" dirty="0" smtClean="0">
                          <a:solidFill>
                            <a:schemeClr val="tx1"/>
                          </a:solidFill>
                        </a:rPr>
                        <a:t>Power range monitoring </a:t>
                      </a:r>
                    </a:p>
                    <a:p>
                      <a:r>
                        <a:rPr lang="en-US" sz="1400" b="1" noProof="0" dirty="0" smtClean="0">
                          <a:solidFill>
                            <a:schemeClr val="tx1"/>
                          </a:solidFill>
                        </a:rPr>
                        <a:t>With 1 or 2 signal paths for neutron ionization chambers</a:t>
                      </a:r>
                      <a:r>
                        <a:rPr lang="en-US" sz="1400" b="1" baseline="0" noProof="0" dirty="0" smtClean="0">
                          <a:solidFill>
                            <a:schemeClr val="tx1"/>
                          </a:solidFill>
                        </a:rPr>
                        <a:t> or fission chambers</a:t>
                      </a:r>
                      <a:endParaRPr lang="en-US" sz="1400" b="1" noProof="0" dirty="0">
                        <a:solidFill>
                          <a:schemeClr val="tx1"/>
                        </a:solidFill>
                      </a:endParaRPr>
                    </a:p>
                  </a:txBody>
                  <a:tcPr/>
                </a:tc>
              </a:tr>
              <a:tr h="306659">
                <a:tc>
                  <a:txBody>
                    <a:bodyPr/>
                    <a:lstStyle/>
                    <a:p>
                      <a:r>
                        <a:rPr lang="fr-FR" sz="1800" b="1" dirty="0" smtClean="0">
                          <a:solidFill>
                            <a:schemeClr val="tx1"/>
                          </a:solidFill>
                        </a:rPr>
                        <a:t>…</a:t>
                      </a:r>
                      <a:endParaRPr lang="fr-FR" sz="1800" b="1" dirty="0">
                        <a:solidFill>
                          <a:schemeClr val="tx1"/>
                        </a:solidFill>
                      </a:endParaRPr>
                    </a:p>
                  </a:txBody>
                  <a:tcPr/>
                </a:tc>
                <a:tc>
                  <a:txBody>
                    <a:bodyPr/>
                    <a:lstStyle/>
                    <a:p>
                      <a:endParaRPr lang="en-US" sz="1400" b="1" baseline="0" noProof="0" dirty="0" smtClean="0">
                        <a:solidFill>
                          <a:schemeClr val="tx1"/>
                        </a:solidFill>
                      </a:endParaRPr>
                    </a:p>
                  </a:txBody>
                  <a:tcPr/>
                </a:tc>
              </a:tr>
            </a:tbl>
          </a:graphicData>
        </a:graphic>
      </p:graphicFrame>
      <p:pic>
        <p:nvPicPr>
          <p:cNvPr id="9" name="Picture 2" descr="C:\Users\eliebhart\Desktop\Mirion Messgeräte August 2013 low Res\Mirion Messgeräte - a_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88" r="6520"/>
          <a:stretch/>
        </p:blipFill>
        <p:spPr bwMode="auto">
          <a:xfrm>
            <a:off x="5942600" y="1155175"/>
            <a:ext cx="3049000" cy="486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0"/>
            <a:ext cx="5562600" cy="1143000"/>
          </a:xfrm>
        </p:spPr>
        <p:txBody>
          <a:bodyPr/>
          <a:lstStyle/>
          <a:p>
            <a:r>
              <a:rPr lang="sv-SE" sz="2000" dirty="0"/>
              <a:t>Digital Neutron Flux Monitoring System </a:t>
            </a:r>
            <a:br>
              <a:rPr lang="sv-SE" sz="2000" dirty="0"/>
            </a:br>
            <a:r>
              <a:rPr lang="sv-SE" sz="2000" dirty="0"/>
              <a:t>proTK</a:t>
            </a:r>
            <a:r>
              <a:rPr lang="sv-SE" sz="2000" dirty="0" smtClean="0"/>
              <a:t>™ – Channel Measurement Ranges</a:t>
            </a:r>
            <a:endParaRPr lang="en-US" sz="2000" dirty="0" smtClean="0"/>
          </a:p>
        </p:txBody>
      </p:sp>
      <p:sp>
        <p:nvSpPr>
          <p:cNvPr id="20483" name="TextBox 4"/>
          <p:cNvSpPr txBox="1">
            <a:spLocks noChangeArrowheads="1"/>
          </p:cNvSpPr>
          <p:nvPr/>
        </p:nvSpPr>
        <p:spPr bwMode="auto">
          <a:xfrm>
            <a:off x="762000" y="1295400"/>
            <a:ext cx="2209800" cy="738188"/>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sp>
        <p:nvSpPr>
          <p:cNvPr id="20484" name="Slide Number Placeholder 4"/>
          <p:cNvSpPr>
            <a:spLocks noGrp="1"/>
          </p:cNvSpPr>
          <p:nvPr>
            <p:ph type="sldNum" sz="quarter" idx="12"/>
          </p:nvPr>
        </p:nvSpPr>
        <p:spPr>
          <a:noFill/>
        </p:spPr>
        <p:txBody>
          <a:bodyPr/>
          <a:lstStyle/>
          <a:p>
            <a:fld id="{25ECCE68-4B6E-470A-A262-3C0FFC7A7D4B}" type="slidenum">
              <a:rPr lang="en-US" smtClean="0"/>
              <a:pPr/>
              <a:t>9</a:t>
            </a:fld>
            <a:endParaRPr lang="en-US" smtClean="0"/>
          </a:p>
        </p:txBody>
      </p:sp>
      <p:pic>
        <p:nvPicPr>
          <p:cNvPr id="7" name="Image 5" descr="TK250.jpg"/>
          <p:cNvPicPr>
            <a:picLocks noChangeAspect="1"/>
          </p:cNvPicPr>
          <p:nvPr/>
        </p:nvPicPr>
        <p:blipFill>
          <a:blip r:embed="rId2" cstate="print"/>
          <a:srcRect t="4333" b="3197"/>
          <a:stretch>
            <a:fillRect/>
          </a:stretch>
        </p:blipFill>
        <p:spPr bwMode="auto">
          <a:xfrm>
            <a:off x="685800" y="1286475"/>
            <a:ext cx="8077200" cy="4657125"/>
          </a:xfrm>
          <a:prstGeom prst="rect">
            <a:avLst/>
          </a:prstGeom>
          <a:noFill/>
          <a:ln w="9525">
            <a:noFill/>
            <a:miter lim="800000"/>
            <a:headEnd/>
            <a:tailEnd/>
          </a:ln>
        </p:spPr>
      </p:pic>
    </p:spTree>
    <p:extLst>
      <p:ext uri="{BB962C8B-B14F-4D97-AF65-F5344CB8AC3E}">
        <p14:creationId xmlns:p14="http://schemas.microsoft.com/office/powerpoint/2010/main" val="1085520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9_Sample presentation slides">
  <a:themeElements>
    <a:clrScheme name="9_Sample presentation slides 4">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fontScheme name="9_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9_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9_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9_Sample presentation slides 4">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Sample presentation slides">
  <a:themeElements>
    <a:clrScheme name="9_Sample presentation slides 4">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fontScheme name="9_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9_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9_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9_Sample presentation slides 4">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ample presentation slides">
  <a:themeElements>
    <a:clrScheme name="5_Sample presentation slides 7">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fontScheme name="5_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5_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5_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5_Sample presentation slides 4">
        <a:dk1>
          <a:srgbClr val="333333"/>
        </a:dk1>
        <a:lt1>
          <a:srgbClr val="FFFFFF"/>
        </a:lt1>
        <a:dk2>
          <a:srgbClr val="FFFFFF"/>
        </a:dk2>
        <a:lt2>
          <a:srgbClr val="B2B2B2"/>
        </a:lt2>
        <a:accent1>
          <a:srgbClr val="306FCC"/>
        </a:accent1>
        <a:accent2>
          <a:srgbClr val="99CCFF"/>
        </a:accent2>
        <a:accent3>
          <a:srgbClr val="FFFFFF"/>
        </a:accent3>
        <a:accent4>
          <a:srgbClr val="2A2A2A"/>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5_Sample presentation slides 5">
        <a:dk1>
          <a:srgbClr val="292929"/>
        </a:dk1>
        <a:lt1>
          <a:srgbClr val="FFFFFF"/>
        </a:lt1>
        <a:dk2>
          <a:srgbClr val="FFFFFF"/>
        </a:dk2>
        <a:lt2>
          <a:srgbClr val="B2B2B2"/>
        </a:lt2>
        <a:accent1>
          <a:srgbClr val="2D6BC7"/>
        </a:accent1>
        <a:accent2>
          <a:srgbClr val="99CCFF"/>
        </a:accent2>
        <a:accent3>
          <a:srgbClr val="FFFFFF"/>
        </a:accent3>
        <a:accent4>
          <a:srgbClr val="212121"/>
        </a:accent4>
        <a:accent5>
          <a:srgbClr val="ADBAE0"/>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5_Sample presentation slides 6">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5_Sample presentation slides 7">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Sample presentation slides">
  <a:themeElements>
    <a:clrScheme name="5_Sample presentation slides 7">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fontScheme name="5_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5_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5_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5_Sample presentation slides 4">
        <a:dk1>
          <a:srgbClr val="333333"/>
        </a:dk1>
        <a:lt1>
          <a:srgbClr val="FFFFFF"/>
        </a:lt1>
        <a:dk2>
          <a:srgbClr val="FFFFFF"/>
        </a:dk2>
        <a:lt2>
          <a:srgbClr val="B2B2B2"/>
        </a:lt2>
        <a:accent1>
          <a:srgbClr val="306FCC"/>
        </a:accent1>
        <a:accent2>
          <a:srgbClr val="99CCFF"/>
        </a:accent2>
        <a:accent3>
          <a:srgbClr val="FFFFFF"/>
        </a:accent3>
        <a:accent4>
          <a:srgbClr val="2A2A2A"/>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5_Sample presentation slides 5">
        <a:dk1>
          <a:srgbClr val="292929"/>
        </a:dk1>
        <a:lt1>
          <a:srgbClr val="FFFFFF"/>
        </a:lt1>
        <a:dk2>
          <a:srgbClr val="FFFFFF"/>
        </a:dk2>
        <a:lt2>
          <a:srgbClr val="B2B2B2"/>
        </a:lt2>
        <a:accent1>
          <a:srgbClr val="2D6BC7"/>
        </a:accent1>
        <a:accent2>
          <a:srgbClr val="99CCFF"/>
        </a:accent2>
        <a:accent3>
          <a:srgbClr val="FFFFFF"/>
        </a:accent3>
        <a:accent4>
          <a:srgbClr val="212121"/>
        </a:accent4>
        <a:accent5>
          <a:srgbClr val="ADBAE0"/>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5_Sample presentation slides 6">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5_Sample presentation slides 7">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Sample presentation slides">
  <a:themeElements>
    <a:clrScheme name="9_Sample presentation slides 4">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fontScheme name="9_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9_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9_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
      <a:clrScheme name="9_Sample presentation slides 4">
        <a:dk1>
          <a:srgbClr val="292929"/>
        </a:dk1>
        <a:lt1>
          <a:srgbClr val="FFFFFF"/>
        </a:lt1>
        <a:dk2>
          <a:srgbClr val="FFFFFF"/>
        </a:dk2>
        <a:lt2>
          <a:srgbClr val="B2B2B2"/>
        </a:lt2>
        <a:accent1>
          <a:srgbClr val="2D6BC7"/>
        </a:accent1>
        <a:accent2>
          <a:srgbClr val="FF9900"/>
        </a:accent2>
        <a:accent3>
          <a:srgbClr val="FFFFFF"/>
        </a:accent3>
        <a:accent4>
          <a:srgbClr val="212121"/>
        </a:accent4>
        <a:accent5>
          <a:srgbClr val="ADBAE0"/>
        </a:accent5>
        <a:accent6>
          <a:srgbClr val="E78A00"/>
        </a:accent6>
        <a:hlink>
          <a:srgbClr val="489236"/>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nabled xmlns="236f9df4-20fb-47a5-bea4-4c033fa15265">true</Enabled>
    <Notes0 xmlns="236f9df4-20fb-47a5-bea4-4c033fa15265" xsi:nil="true"/>
    <Status xmlns="236f9df4-20fb-47a5-bea4-4c033fa152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7468DA71B22341B4F706C5CECFB826" ma:contentTypeVersion="3" ma:contentTypeDescription="Create a new document." ma:contentTypeScope="" ma:versionID="fb0d296b94c31e3b636298f99195ecbf">
  <xsd:schema xmlns:xsd="http://www.w3.org/2001/XMLSchema" xmlns:p="http://schemas.microsoft.com/office/2006/metadata/properties" xmlns:ns1="236f9df4-20fb-47a5-bea4-4c033fa15265" targetNamespace="http://schemas.microsoft.com/office/2006/metadata/properties" ma:root="true" ma:fieldsID="83aec749f85c56b89e6c4b864c1e433c" ns1:_="">
    <xsd:import namespace="236f9df4-20fb-47a5-bea4-4c033fa15265"/>
    <xsd:element name="properties">
      <xsd:complexType>
        <xsd:sequence>
          <xsd:element name="documentManagement">
            <xsd:complexType>
              <xsd:all>
                <xsd:element ref="ns1:Enabled" minOccurs="0"/>
                <xsd:element ref="ns1:Status" minOccurs="0"/>
                <xsd:element ref="ns1:Notes0" minOccurs="0"/>
              </xsd:all>
            </xsd:complexType>
          </xsd:element>
        </xsd:sequence>
      </xsd:complexType>
    </xsd:element>
  </xsd:schema>
  <xsd:schema xmlns:xsd="http://www.w3.org/2001/XMLSchema" xmlns:dms="http://schemas.microsoft.com/office/2006/documentManagement/types" targetNamespace="236f9df4-20fb-47a5-bea4-4c033fa15265" elementFormDefault="qualified">
    <xsd:import namespace="http://schemas.microsoft.com/office/2006/documentManagement/types"/>
    <xsd:element name="Enabled" ma:index="0" nillable="true" ma:displayName="Enabled" ma:default="1" ma:internalName="Enabled">
      <xsd:simpleType>
        <xsd:restriction base="dms:Boolean"/>
      </xsd:simpleType>
    </xsd:element>
    <xsd:element name="Status" ma:index="3" nillable="true" ma:displayName="Status" ma:format="Dropdown" ma:internalName="Status">
      <xsd:simpleType>
        <xsd:restriction base="dms:Choice">
          <xsd:enumeration value="Draft"/>
          <xsd:enumeration value="Under Review"/>
          <xsd:enumeration value="Final"/>
        </xsd:restriction>
      </xsd:simpleType>
    </xsd:element>
    <xsd:element name="Notes0" ma:index="4" nillable="true" ma:displayName="Notes" ma:internalName="Notes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FD2E234-0C52-422D-8C1F-E62BE20FD1C4}">
  <ds:schemaRefs>
    <ds:schemaRef ds:uri="http://purl.org/dc/elements/1.1/"/>
    <ds:schemaRef ds:uri="http://schemas.microsoft.com/office/2006/documentManagement/types"/>
    <ds:schemaRef ds:uri="http://www.w3.org/XML/1998/namespace"/>
    <ds:schemaRef ds:uri="236f9df4-20fb-47a5-bea4-4c033fa15265"/>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F734D78-FB76-4B3A-AB5F-A9907A05C0B2}">
  <ds:schemaRefs>
    <ds:schemaRef ds:uri="http://schemas.microsoft.com/sharepoint/v3/contenttype/forms"/>
  </ds:schemaRefs>
</ds:datastoreItem>
</file>

<file path=customXml/itemProps3.xml><?xml version="1.0" encoding="utf-8"?>
<ds:datastoreItem xmlns:ds="http://schemas.openxmlformats.org/officeDocument/2006/customXml" ds:itemID="{8BA4D8AC-A690-4768-ACA7-6108B3C86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6f9df4-20fb-47a5-bea4-4c033fa1526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1871</Words>
  <Application>Microsoft Office PowerPoint</Application>
  <PresentationFormat>Bildschirmpräsentation (4:3)</PresentationFormat>
  <Paragraphs>343</Paragraphs>
  <Slides>31</Slides>
  <Notes>1</Notes>
  <HiddenSlides>0</HiddenSlides>
  <MMClips>0</MMClips>
  <ScaleCrop>false</ScaleCrop>
  <HeadingPairs>
    <vt:vector size="6" baseType="variant">
      <vt:variant>
        <vt:lpstr>Design</vt:lpstr>
      </vt:variant>
      <vt:variant>
        <vt:i4>6</vt:i4>
      </vt:variant>
      <vt:variant>
        <vt:lpstr>Eingebettete OLE-Server</vt:lpstr>
      </vt:variant>
      <vt:variant>
        <vt:i4>1</vt:i4>
      </vt:variant>
      <vt:variant>
        <vt:lpstr>Folientitel</vt:lpstr>
      </vt:variant>
      <vt:variant>
        <vt:i4>31</vt:i4>
      </vt:variant>
    </vt:vector>
  </HeadingPairs>
  <TitlesOfParts>
    <vt:vector size="38" baseType="lpstr">
      <vt:lpstr>9_Sample presentation slides</vt:lpstr>
      <vt:lpstr>Office Theme</vt:lpstr>
      <vt:lpstr>10_Sample presentation slides</vt:lpstr>
      <vt:lpstr>5_Sample presentation slides</vt:lpstr>
      <vt:lpstr>6_Sample presentation slides</vt:lpstr>
      <vt:lpstr>11_Sample presentation slides</vt:lpstr>
      <vt:lpstr>CorelDRAW</vt:lpstr>
      <vt:lpstr>Enhanced Digital Wide Range  Neutron Flux Monitor</vt:lpstr>
      <vt:lpstr>Content</vt:lpstr>
      <vt:lpstr>Neutron Flux Monitoring System TK 240 / proTK™ (TK 250)</vt:lpstr>
      <vt:lpstr>Analog Neutron Flux Monitoring System  TK 240 – in 19” rack</vt:lpstr>
      <vt:lpstr>Analog Neutron Flux Monitoring System  TK 240 – functional diagram</vt:lpstr>
      <vt:lpstr>Digital Neutron Flux Monitoring System  proTK™ / TK 250 – Overview</vt:lpstr>
      <vt:lpstr>Digital Neutron Flux Monitoring System  proTK™ – DWK 250 in 19” rack</vt:lpstr>
      <vt:lpstr>Digital Neutron Flux Monitoring System  proTK™ / TK 250 – Channel Types</vt:lpstr>
      <vt:lpstr>Digital Neutron Flux Monitoring System  proTK™ – Channel Measurement Ranges</vt:lpstr>
      <vt:lpstr>Digital Neutron Flux Monitoring System  proTK™ / TK 250 – system architecture</vt:lpstr>
      <vt:lpstr>Digital Neutron Flux Monitoring System  proTK™ – Design is Clear, Simple, Efficient</vt:lpstr>
      <vt:lpstr>Digital Neutron Flux Monitoring System  proTK™ – Designed to defeat CCFs</vt:lpstr>
      <vt:lpstr>Digital Neutron Flux Monitoring System  proTK™ – Designed to Defeat CCFs</vt:lpstr>
      <vt:lpstr>Digital Neutron Flux Monitoring System  proTK™ – Extensive Self-Monitoring</vt:lpstr>
      <vt:lpstr>Digital Neutron Flux Monitoring System  proTK™ – Periodical Testing Easy and Efficient </vt:lpstr>
      <vt:lpstr>Digital Neutron Flux Monitoring System  proTK™ – Controlled Operator Access</vt:lpstr>
      <vt:lpstr>Digital Neutron Flux Monitoring System  proTK™ – Type Tested</vt:lpstr>
      <vt:lpstr>Digital Neutron Flux Monitoring System  proTK™ – Extensive Operational Experience</vt:lpstr>
      <vt:lpstr>Digital Neutron Flux Monitoring System  proTK™ / TK 250 – Summary</vt:lpstr>
      <vt:lpstr>Digital Neutron Flux Monitoring System  proTK™ – Wide Range Channel DWK 250</vt:lpstr>
      <vt:lpstr>PowerPoint-Präsentation</vt:lpstr>
      <vt:lpstr>Digital Neutron Flux Monitoring System  proTK™ – DWK 250 functional diagram</vt:lpstr>
      <vt:lpstr>Digital Neutron Flux Monitoring System  proTK™ next generation – DWK 260</vt:lpstr>
      <vt:lpstr>Digital Neutron Flux Monitoring System  proTK™ next generation – DWK 260</vt:lpstr>
      <vt:lpstr>Digital Neutron Flux Monitoring System  proTK™ next generation – DWK 260</vt:lpstr>
      <vt:lpstr>Digital Neutron Flux Monitoring System  proTK™ next generation – DWK 260</vt:lpstr>
      <vt:lpstr>Digital Neutron Flux Monitoring System  proTK™ next generation – DWK 260</vt:lpstr>
      <vt:lpstr>Digital Neutron Flux Monitoring System  proTK™ next generation – DWK 260</vt:lpstr>
      <vt:lpstr>Digital Neutron Flux Monitoring System  proTK™ next generation – DWK 260</vt:lpstr>
      <vt:lpstr>Digital Neutron Flux Monitoring System  proTK™ - Summary</vt:lpstr>
      <vt:lpstr>Enhanced Digital Wide Range  Neutron Flux Monitor</vt:lpstr>
    </vt:vector>
  </TitlesOfParts>
  <Company>Global Dosimetry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KCroxson</dc:creator>
  <cp:lastModifiedBy>Liebhart, Ewald</cp:lastModifiedBy>
  <cp:revision>569</cp:revision>
  <dcterms:created xsi:type="dcterms:W3CDTF">2008-04-08T20:29:36Z</dcterms:created>
  <dcterms:modified xsi:type="dcterms:W3CDTF">2013-09-26T11:53:12Z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