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2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698E0-9324-9046-81D3-AB1A9574DDFF}" type="datetimeFigureOut">
              <a:rPr lang="en-US" smtClean="0"/>
              <a:t>9/23/13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732B9-938A-A040-AF76-069E3970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 k for tuition,</a:t>
            </a:r>
            <a:r>
              <a:rPr lang="en-US" baseline="0" dirty="0" smtClean="0"/>
              <a:t> 11k for room and board</a:t>
            </a:r>
          </a:p>
          <a:p>
            <a:r>
              <a:rPr lang="en-US" baseline="0" dirty="0" smtClean="0"/>
              <a:t>The President –John Kroger drops in unannounced with Board members, faculty and staff candidates and will give the “tour” himself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32B9-938A-A040-AF76-069E3970EF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29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0" dirty="0" smtClean="0"/>
              <a:t> hour lecture a week and a 3 hour lab. They are also assigned homework</a:t>
            </a:r>
          </a:p>
          <a:p>
            <a:r>
              <a:rPr lang="en-US" baseline="0" dirty="0" smtClean="0"/>
              <a:t>The associate director was a Reed alum.</a:t>
            </a:r>
          </a:p>
          <a:p>
            <a:r>
              <a:rPr lang="en-US" baseline="0" dirty="0" smtClean="0"/>
              <a:t>They know there is a procedure but since they were not responsible for the “paper trail” most do not understand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32B9-938A-A040-AF76-069E3970EF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61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have never done an </a:t>
            </a:r>
            <a:r>
              <a:rPr lang="en-US" baseline="0" dirty="0" smtClean="0"/>
              <a:t>approach to critical experiment, This experiment is done by withdrawing a rod in increments.</a:t>
            </a:r>
          </a:p>
          <a:p>
            <a:r>
              <a:rPr lang="en-US" baseline="0" dirty="0" smtClean="0"/>
              <a:t>The core loading experiment is approved to reload the core in the same configuration one for one exchange which is allowed.</a:t>
            </a:r>
          </a:p>
          <a:p>
            <a:r>
              <a:rPr lang="en-US" baseline="0" dirty="0" smtClean="0"/>
              <a:t>On-going is a search for a new director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32B9-938A-A040-AF76-069E3970EF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42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knew what when?  </a:t>
            </a:r>
          </a:p>
          <a:p>
            <a:r>
              <a:rPr lang="en-US" dirty="0" smtClean="0"/>
              <a:t>No</a:t>
            </a:r>
            <a:r>
              <a:rPr lang="en-US" baseline="0" dirty="0" smtClean="0"/>
              <a:t> paper trail.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32B9-938A-A040-AF76-069E3970EF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75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Accountability</a:t>
            </a:r>
            <a:r>
              <a:rPr lang="en-US" baseline="0" dirty="0" smtClean="0"/>
              <a:t>/ less rote memorization,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32B9-938A-A040-AF76-069E3970EF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69C06D-4ED8-42C6-905D-CA84CA1B6CBF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September 23,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September 23,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B385921-A91A-409C-921C-0E0EC1E750EC}" type="datetime2">
              <a:rPr lang="en-US" smtClean="0"/>
              <a:t>Monday, September 23,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TRTR 2013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Reed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 CFR </a:t>
            </a:r>
            <a:r>
              <a:rPr lang="en-US" dirty="0" smtClean="0"/>
              <a:t>50.59</a:t>
            </a:r>
          </a:p>
          <a:p>
            <a:r>
              <a:rPr lang="en-US" dirty="0" smtClean="0"/>
              <a:t>Melinda </a:t>
            </a:r>
            <a:r>
              <a:rPr lang="en-US" dirty="0" err="1" smtClean="0"/>
              <a:t>Krahenbuhl</a:t>
            </a:r>
            <a:r>
              <a:rPr lang="en-US" dirty="0" smtClean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9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30804" y="1346596"/>
            <a:ext cx="3304572" cy="1463153"/>
          </a:xfrm>
        </p:spPr>
        <p:txBody>
          <a:bodyPr/>
          <a:lstStyle/>
          <a:p>
            <a:r>
              <a:rPr lang="en-US" dirty="0" smtClean="0"/>
              <a:t>Reed at a glance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88217" y="2976693"/>
            <a:ext cx="3659648" cy="3030568"/>
          </a:xfrm>
        </p:spPr>
        <p:txBody>
          <a:bodyPr>
            <a:normAutofit fontScale="400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en-US" sz="4300" dirty="0" smtClean="0"/>
              <a:t>1400 Students</a:t>
            </a:r>
          </a:p>
          <a:p>
            <a:pPr marL="285750" indent="-285750">
              <a:buFont typeface="Arial"/>
              <a:buChar char="•"/>
            </a:pPr>
            <a:r>
              <a:rPr lang="en-US" sz="4300" dirty="0" smtClean="0"/>
              <a:t>~60k/year to attend</a:t>
            </a:r>
          </a:p>
          <a:p>
            <a:pPr marL="285750" indent="-285750">
              <a:buFont typeface="Arial"/>
              <a:buChar char="•"/>
            </a:pPr>
            <a:r>
              <a:rPr lang="en-US" sz="4300" dirty="0" smtClean="0"/>
              <a:t>10:1 student to faculty ratio</a:t>
            </a:r>
          </a:p>
          <a:p>
            <a:pPr marL="285750" indent="-285750">
              <a:buFont typeface="Arial"/>
              <a:buChar char="•"/>
            </a:pPr>
            <a:r>
              <a:rPr lang="en-US" sz="4300" dirty="0" smtClean="0"/>
              <a:t>All students write a thesis</a:t>
            </a:r>
          </a:p>
          <a:p>
            <a:pPr marL="285750" indent="-285750">
              <a:buFont typeface="Arial"/>
              <a:buChar char="•"/>
            </a:pPr>
            <a:r>
              <a:rPr lang="en-US" sz="4300" dirty="0" smtClean="0"/>
              <a:t>Nuclear reactor with 40 student operator (~15 SRO’s and ~25 RO)</a:t>
            </a:r>
          </a:p>
          <a:p>
            <a:pPr marL="285750" indent="-285750">
              <a:buFont typeface="Arial"/>
              <a:buChar char="•"/>
            </a:pPr>
            <a:r>
              <a:rPr lang="en-US" sz="4300" dirty="0" smtClean="0"/>
              <a:t>The Reed community embraces and supports the reactor</a:t>
            </a:r>
          </a:p>
          <a:p>
            <a:pPr marL="285750" indent="-285750">
              <a:buFont typeface="Arial"/>
              <a:buChar char="•"/>
            </a:pPr>
            <a:endParaRPr lang="en-US" sz="4300" dirty="0" smtClean="0"/>
          </a:p>
          <a:p>
            <a:pPr marL="285750" indent="-285750">
              <a:buFont typeface="Arial"/>
              <a:buChar char="•"/>
            </a:pPr>
            <a:endParaRPr lang="en-US" sz="4300" dirty="0"/>
          </a:p>
          <a:p>
            <a:endParaRPr lang="en-US" dirty="0"/>
          </a:p>
        </p:txBody>
      </p:sp>
      <p:pic>
        <p:nvPicPr>
          <p:cNvPr id="8" name="Content Placeholder 3" descr="540315_3184635188556_1046421423_n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9" r="99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578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Reactor Culture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Interested students attend a training seminar typically start with 60 to 70 students</a:t>
            </a:r>
          </a:p>
          <a:p>
            <a:r>
              <a:rPr lang="en-US" dirty="0" smtClean="0"/>
              <a:t>End of November they apply to be selected for continued training (receive about 20 applications)</a:t>
            </a:r>
          </a:p>
          <a:p>
            <a:r>
              <a:rPr lang="en-US" dirty="0" smtClean="0"/>
              <a:t>View success as number of candidates licensed</a:t>
            </a:r>
          </a:p>
          <a:p>
            <a:r>
              <a:rPr lang="en-US" dirty="0" smtClean="0"/>
              <a:t>Only the Director and </a:t>
            </a:r>
            <a:r>
              <a:rPr lang="en-US" dirty="0" smtClean="0"/>
              <a:t>Associate Director approved </a:t>
            </a:r>
            <a:r>
              <a:rPr lang="en-US" dirty="0" smtClean="0"/>
              <a:t>tours, experiments, operations and complete 50.59 screenings and evaluations</a:t>
            </a:r>
          </a:p>
          <a:p>
            <a:r>
              <a:rPr lang="en-US" dirty="0" smtClean="0"/>
              <a:t>RO’s and SRO are </a:t>
            </a:r>
            <a:r>
              <a:rPr lang="en-US" b="1" dirty="0" smtClean="0"/>
              <a:t>taught to use the SOP’s</a:t>
            </a:r>
            <a:r>
              <a:rPr lang="en-US" dirty="0" smtClean="0"/>
              <a:t>. The SOPs are </a:t>
            </a:r>
            <a:r>
              <a:rPr lang="en-US" b="1" dirty="0" smtClean="0"/>
              <a:t>extremely detailed, </a:t>
            </a:r>
            <a:r>
              <a:rPr lang="en-US" dirty="0" smtClean="0"/>
              <a:t>and can be used </a:t>
            </a:r>
            <a:r>
              <a:rPr lang="en-US" b="1" dirty="0" smtClean="0"/>
              <a:t>without understanding why.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78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70664"/>
            <a:ext cx="7299960" cy="417870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 Timely renewal- RAI about core parameters/ thermal hydraulics </a:t>
            </a:r>
          </a:p>
          <a:p>
            <a:r>
              <a:rPr lang="en-US" sz="2600" dirty="0" smtClean="0"/>
              <a:t>UA’s SS clad Fuel becomes available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smtClean="0"/>
              <a:t>a License amendment </a:t>
            </a:r>
          </a:p>
          <a:p>
            <a:r>
              <a:rPr lang="en-US" dirty="0" smtClean="0"/>
              <a:t>Director Position is open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2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70664"/>
            <a:ext cx="7395548" cy="43807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1/4/</a:t>
            </a:r>
            <a:r>
              <a:rPr lang="en-US" dirty="0" smtClean="0"/>
              <a:t>2011 Amendment for UA </a:t>
            </a:r>
            <a:r>
              <a:rPr lang="en-US" dirty="0"/>
              <a:t>Fuel is received </a:t>
            </a:r>
            <a:endParaRPr lang="en-US" dirty="0" smtClean="0"/>
          </a:p>
          <a:p>
            <a:r>
              <a:rPr lang="en-US" dirty="0"/>
              <a:t>Jan11-25, </a:t>
            </a:r>
            <a:r>
              <a:rPr lang="en-US" dirty="0" smtClean="0"/>
              <a:t>2011 Request </a:t>
            </a:r>
            <a:r>
              <a:rPr lang="en-US" dirty="0"/>
              <a:t>to the Reactor Review Committee for a “core loading experiment” </a:t>
            </a:r>
            <a:r>
              <a:rPr lang="en-US" dirty="0" smtClean="0"/>
              <a:t>This </a:t>
            </a:r>
            <a:r>
              <a:rPr lang="en-US" dirty="0"/>
              <a:t>configuration “is not critical” and cannot achieve 5 watts with rods full out  </a:t>
            </a:r>
            <a:r>
              <a:rPr lang="en-US" dirty="0" smtClean="0"/>
              <a:t>There </a:t>
            </a:r>
            <a:r>
              <a:rPr lang="en-US" dirty="0"/>
              <a:t>is some fuel shuffling  with the same result</a:t>
            </a:r>
          </a:p>
          <a:p>
            <a:r>
              <a:rPr lang="en-US" dirty="0"/>
              <a:t>2/2/</a:t>
            </a:r>
            <a:r>
              <a:rPr lang="en-US" dirty="0" smtClean="0"/>
              <a:t>2011</a:t>
            </a:r>
            <a:r>
              <a:rPr lang="en-US" i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Committee is solicited to modify the approved experiment to add fuel in 5 element increments, It is approved via phone and email. </a:t>
            </a:r>
            <a:r>
              <a:rPr lang="en-US" dirty="0" smtClean="0"/>
              <a:t>Core </a:t>
            </a:r>
            <a:r>
              <a:rPr lang="en-US" dirty="0"/>
              <a:t>loading continues in 5 element increments until </a:t>
            </a:r>
            <a:r>
              <a:rPr lang="en-US" dirty="0" smtClean="0"/>
              <a:t>an </a:t>
            </a:r>
            <a:r>
              <a:rPr lang="en-US" dirty="0"/>
              <a:t>additional  15 elements are added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/6/</a:t>
            </a:r>
            <a:r>
              <a:rPr lang="en-US" dirty="0" smtClean="0"/>
              <a:t>2011CE</a:t>
            </a:r>
            <a:r>
              <a:rPr lang="en-US" dirty="0"/>
              <a:t>, SDM, Power calibration are completed </a:t>
            </a:r>
          </a:p>
          <a:p>
            <a:r>
              <a:rPr lang="en-US" dirty="0"/>
              <a:t>On 2/16/2011 the core is in use for a thesis experiment (central beam </a:t>
            </a:r>
            <a:r>
              <a:rPr lang="en-US" dirty="0" smtClean="0"/>
              <a:t>experiment)</a:t>
            </a:r>
          </a:p>
          <a:p>
            <a:r>
              <a:rPr lang="en-US" dirty="0" smtClean="0"/>
              <a:t>Al fuel is shipped out and New Director arrives in June</a:t>
            </a:r>
          </a:p>
          <a:p>
            <a:r>
              <a:rPr lang="en-US" dirty="0" smtClean="0"/>
              <a:t>8/3/2011 I received a phone call from the NRC requesting a letter confirming that we are using SS clad fuel only.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1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50.59?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10 CFR 50.59 Screening is completed (SOP 62)- screened out</a:t>
            </a:r>
          </a:p>
          <a:p>
            <a:r>
              <a:rPr lang="en-US" dirty="0" smtClean="0"/>
              <a:t>Justifications </a:t>
            </a:r>
          </a:p>
          <a:p>
            <a:pPr lvl="1"/>
            <a:r>
              <a:rPr lang="en-US" dirty="0" smtClean="0"/>
              <a:t>TS allow for either AL or SS clad fuel without respect to number or location</a:t>
            </a:r>
          </a:p>
          <a:p>
            <a:pPr lvl="1"/>
            <a:r>
              <a:rPr lang="en-US" dirty="0" smtClean="0"/>
              <a:t>SS is a more durable</a:t>
            </a:r>
          </a:p>
          <a:p>
            <a:r>
              <a:rPr lang="en-US" dirty="0" smtClean="0"/>
              <a:t> Screening form is dated 4/26/11, It contains a paragraph stating that the “analysis was performed on Jan. 11, 2011 prior to replacing the Al fuel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8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justifications for the screening were sparse.</a:t>
            </a:r>
          </a:p>
          <a:p>
            <a:r>
              <a:rPr lang="en-US" dirty="0" smtClean="0"/>
              <a:t>There was a Core Analysis and Thermal Hydraulic analysis being completed for the relicensing  RAI’s.  </a:t>
            </a:r>
          </a:p>
          <a:p>
            <a:r>
              <a:rPr lang="en-US" dirty="0" smtClean="0"/>
              <a:t>Does this activity screen in or out?</a:t>
            </a:r>
          </a:p>
          <a:p>
            <a:pPr lvl="1"/>
            <a:r>
              <a:rPr lang="en-US" dirty="0" smtClean="0"/>
              <a:t>Request to the committee</a:t>
            </a:r>
          </a:p>
          <a:p>
            <a:r>
              <a:rPr lang="en-US" dirty="0" smtClean="0"/>
              <a:t>Is the NOV a function of training? Or Culture? Or both</a:t>
            </a:r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1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changed after the NOV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SOP 60 (maintenance) and 62 (changes test and experiments) were modified.</a:t>
            </a:r>
          </a:p>
          <a:p>
            <a:pPr lvl="1"/>
            <a:r>
              <a:rPr lang="en-US" dirty="0"/>
              <a:t>Example of answers were added to guide screening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ALL SRO’s will now be able to document screenings and evaluations.  Director and Operations Manager still have oversight and final approval</a:t>
            </a:r>
          </a:p>
          <a:p>
            <a:r>
              <a:rPr lang="en-US" dirty="0" smtClean="0"/>
              <a:t>Special experiment for core loading has become a training lab.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7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Content Placeholder 11" descr="secondary_image_bgn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19" r="22219"/>
          <a:stretch>
            <a:fillRect/>
          </a:stretch>
        </p:blipFill>
        <p:spPr>
          <a:xfrm>
            <a:off x="4872721" y="856527"/>
            <a:ext cx="3090440" cy="515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8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330</TotalTime>
  <Words>676</Words>
  <Application>Microsoft Macintosh PowerPoint</Application>
  <PresentationFormat>On-screen Show (4:3)</PresentationFormat>
  <Paragraphs>68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Reed College</vt:lpstr>
      <vt:lpstr>Reed at a glance </vt:lpstr>
      <vt:lpstr>Reactor Culture</vt:lpstr>
      <vt:lpstr>Other Circumstances</vt:lpstr>
      <vt:lpstr>The timeline</vt:lpstr>
      <vt:lpstr>What about the 50.59?</vt:lpstr>
      <vt:lpstr>Challenges</vt:lpstr>
      <vt:lpstr>What changed after the NOV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Reed College</dc:title>
  <dc:creator>Reed College</dc:creator>
  <cp:lastModifiedBy>Reed College</cp:lastModifiedBy>
  <cp:revision>23</cp:revision>
  <dcterms:created xsi:type="dcterms:W3CDTF">2013-09-04T18:28:02Z</dcterms:created>
  <dcterms:modified xsi:type="dcterms:W3CDTF">2013-09-23T21:09:46Z</dcterms:modified>
</cp:coreProperties>
</file>