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2" r:id="rId3"/>
    <p:sldId id="313" r:id="rId4"/>
    <p:sldId id="285" r:id="rId5"/>
    <p:sldId id="286" r:id="rId6"/>
    <p:sldId id="301" r:id="rId7"/>
    <p:sldId id="311" r:id="rId8"/>
    <p:sldId id="319" r:id="rId9"/>
    <p:sldId id="317" r:id="rId10"/>
    <p:sldId id="316" r:id="rId11"/>
    <p:sldId id="318" r:id="rId12"/>
    <p:sldId id="315" r:id="rId13"/>
    <p:sldId id="314" r:id="rId14"/>
    <p:sldId id="29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3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6418675-21D3-402C-B958-075E889A918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1212860-0485-4ADE-BE3C-FB3A0BFC3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4406CA-3F2C-40ED-920B-EB731A3A21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57200"/>
            <a:ext cx="5867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209800"/>
            <a:ext cx="5867400" cy="22860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D9DA-9838-414B-ABDA-FDA2BFFF0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0"/>
            <a:ext cx="20351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0"/>
            <a:ext cx="59578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EB6D-3AC7-416D-9CC4-9D50B47B6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BE3A7-5241-4307-B8E6-6768B5364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581A-A632-40C7-AEF5-5D9356B4C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447800"/>
            <a:ext cx="399573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47800"/>
            <a:ext cx="39973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6EDE7-8131-48EE-8F31-36F886DA2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4F491-B8FC-4D8A-AC42-3E0CA3BA1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CCF42-7A39-4ED6-99C9-F03B8E4B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5B353-02A9-4915-8D8E-88CC5F58E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A8E42-DAEC-408A-B142-7E7E1526A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2B04-C316-4E5E-8D80-7B230749B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897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897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03BAE8D-2414-466D-8687-70A382B060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447800"/>
            <a:ext cx="81454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lnSpc>
          <a:spcPct val="85000"/>
        </a:lnSpc>
        <a:spcBef>
          <a:spcPct val="3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3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»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»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»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»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har char="»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Cole@inl.gov" TargetMode="External"/><Relationship Id="rId7" Type="http://schemas.openxmlformats.org/officeDocument/2006/relationships/image" Target="../media/image37.jpeg"/><Relationship Id="rId2" Type="http://schemas.openxmlformats.org/officeDocument/2006/relationships/hyperlink" Target="mailto:Frances.Marshall@inl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trnsuf.inl.gov/" TargetMode="External"/><Relationship Id="rId5" Type="http://schemas.openxmlformats.org/officeDocument/2006/relationships/hyperlink" Target="mailto:John.Jackson@inl.gov" TargetMode="External"/><Relationship Id="rId4" Type="http://schemas.openxmlformats.org/officeDocument/2006/relationships/hyperlink" Target="mailto:Jeff.Benson@in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hyperlink" Target="http://www.westinghouse.com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514600" y="381000"/>
            <a:ext cx="632460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Impact" pitchFamily="34" charset="0"/>
              </a:rPr>
              <a:t>Advanced Test Reactor National Scientific User Facility Rapid Turnaround Experiments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867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Frances Marshall, P.E.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James I. Cole, Ph.D.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Mary Catherine </a:t>
            </a:r>
            <a:r>
              <a:rPr lang="en-US" dirty="0" err="1" smtClean="0">
                <a:latin typeface="Calibri" pitchFamily="34" charset="0"/>
              </a:rPr>
              <a:t>Thelen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TRTR Annual Meeting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September 2013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828800" y="484188"/>
            <a:ext cx="7086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latin typeface="Impact" pitchFamily="34" charset="0"/>
              </a:rPr>
              <a:t>ATR NSUF </a:t>
            </a:r>
            <a:r>
              <a:rPr lang="en-US" sz="3200" dirty="0" smtClean="0">
                <a:latin typeface="Impact" pitchFamily="34" charset="0"/>
              </a:rPr>
              <a:t>Rapid Turnaround Experiments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2192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In 2011, Responding to Decreased DOE Budgets, ATR NSUF Instituted the Rapid Turnaround Experiment, or RTE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Focus is on Research that can be Performed in Partner Facilities, </a:t>
            </a:r>
            <a:r>
              <a:rPr lang="en-US" sz="2000" dirty="0" err="1" smtClean="0"/>
              <a:t>MaCS</a:t>
            </a:r>
            <a:r>
              <a:rPr lang="en-US" sz="2000" dirty="0" smtClean="0"/>
              <a:t> Laboratory, Material Previously Irradiated, Available via the ATR NSUF Sample Library, or PI-Provided Material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i="1" dirty="0" smtClean="0"/>
              <a:t>NOT</a:t>
            </a:r>
            <a:r>
              <a:rPr lang="en-US" sz="2000" dirty="0" smtClean="0"/>
              <a:t> for Full </a:t>
            </a:r>
            <a:r>
              <a:rPr lang="en-US" sz="2000" dirty="0" smtClean="0"/>
              <a:t>Irradiations in ATR </a:t>
            </a:r>
            <a:r>
              <a:rPr lang="en-US" sz="2000" dirty="0" smtClean="0"/>
              <a:t>or </a:t>
            </a:r>
            <a:r>
              <a:rPr lang="en-US" sz="2000" dirty="0" smtClean="0"/>
              <a:t>Extensive </a:t>
            </a:r>
            <a:r>
              <a:rPr lang="en-US" sz="2000" dirty="0" smtClean="0"/>
              <a:t>PIE Experiments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Expectation is that Experiment can be Completed in </a:t>
            </a:r>
            <a:r>
              <a:rPr lang="en-US" sz="2000" u="sng" dirty="0" smtClean="0"/>
              <a:t>&lt;</a:t>
            </a:r>
            <a:r>
              <a:rPr lang="en-US" sz="2000" dirty="0" smtClean="0"/>
              <a:t> 2 months for </a:t>
            </a:r>
            <a:r>
              <a:rPr lang="en-US" sz="2000" u="sng" dirty="0" smtClean="0"/>
              <a:t>&lt;</a:t>
            </a:r>
            <a:r>
              <a:rPr lang="en-US" sz="2000" dirty="0" smtClean="0"/>
              <a:t> $50K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RTE Proposal Call is Open All Year, with Proposal Reviews Quarterly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Submitted via ATR NSUF Web Site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RTE Proposal Reviews</a:t>
            </a:r>
            <a:endParaRPr lang="en-US" sz="2000" dirty="0"/>
          </a:p>
          <a:p>
            <a:pPr marL="742950" lvl="1" indent="-285750" eaLnBrk="0" hangingPunct="0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dirty="0" smtClean="0"/>
              <a:t>Technical Peer Review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dirty="0" smtClean="0"/>
              <a:t>Facility Feasibility Review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dirty="0" smtClean="0"/>
              <a:t>NE Programmatic Relevance Review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08AD2-EA0C-4ED1-BAA5-06603A6DF7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410200" y="4572000"/>
            <a:ext cx="3352800" cy="92333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2000" b="1" i="1" dirty="0" smtClean="0"/>
              <a:t>Increase Research Opportunities for Experimenters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828800" y="484188"/>
            <a:ext cx="7086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latin typeface="Impact" pitchFamily="34" charset="0"/>
              </a:rPr>
              <a:t>ATR NSUF </a:t>
            </a:r>
            <a:r>
              <a:rPr lang="en-US" sz="3200" dirty="0" smtClean="0">
                <a:latin typeface="Impact" pitchFamily="34" charset="0"/>
              </a:rPr>
              <a:t>RTE Examples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2192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“</a:t>
            </a:r>
            <a:r>
              <a:rPr lang="en-US" sz="2000" i="1" dirty="0" smtClean="0"/>
              <a:t>Irradiation Damage of Ceramic Material</a:t>
            </a:r>
            <a:r>
              <a:rPr lang="en-US" sz="2000" dirty="0" smtClean="0"/>
              <a:t>”</a:t>
            </a:r>
            <a:r>
              <a:rPr lang="en-US" sz="2000" dirty="0" smtClean="0"/>
              <a:t> – Irradiation performed in NCSU PULSTAR reactor and characterization at NCSU</a:t>
            </a:r>
            <a:endParaRPr lang="en-US" sz="2000" dirty="0" smtClean="0"/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“</a:t>
            </a:r>
            <a:r>
              <a:rPr lang="en-US" sz="2000" i="1" dirty="0" smtClean="0"/>
              <a:t>Atom </a:t>
            </a:r>
            <a:r>
              <a:rPr lang="en-US" sz="2000" i="1" dirty="0" smtClean="0"/>
              <a:t>Probe Tomography to Study Fission Product Damage in Model Nuclear </a:t>
            </a:r>
            <a:r>
              <a:rPr lang="en-US" sz="2000" i="1" dirty="0" smtClean="0"/>
              <a:t>F</a:t>
            </a:r>
            <a:r>
              <a:rPr lang="en-US" sz="2000" dirty="0" smtClean="0"/>
              <a:t>uel” – Irradiated surrogate fuel, CeO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was characterized in the </a:t>
            </a:r>
            <a:r>
              <a:rPr lang="en-US" sz="2000" dirty="0" err="1" smtClean="0"/>
              <a:t>MaCS</a:t>
            </a:r>
            <a:r>
              <a:rPr lang="en-US" sz="2000" dirty="0" smtClean="0"/>
              <a:t> lab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i="1" dirty="0" smtClean="0"/>
              <a:t>“Effect of Heavy Ion Bombardment  on Uranium Dioxide Thin Films Under Various Conditions of Irradiation Dose, Temperature, and Actinide Surrogates” – </a:t>
            </a:r>
            <a:r>
              <a:rPr lang="en-US" sz="2000" dirty="0" smtClean="0"/>
              <a:t>Use of X-ray absorption spectroscopy  to observe changed in UO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local atomic structure at the Advanced Photon Source, Materials Research Collaborative Access Team</a:t>
            </a:r>
            <a:endParaRPr lang="en-US" sz="2000" dirty="0" smtClean="0"/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dirty="0" smtClean="0"/>
              <a:t>“</a:t>
            </a:r>
            <a:r>
              <a:rPr lang="en-US" sz="2000" i="1" dirty="0" smtClean="0"/>
              <a:t>Atom Probe Tomography on Highly Irradiated </a:t>
            </a:r>
            <a:r>
              <a:rPr lang="en-US" sz="2000" i="1" dirty="0" err="1" smtClean="0"/>
              <a:t>Ferritic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Martinsitic</a:t>
            </a:r>
            <a:r>
              <a:rPr lang="en-US" sz="2000" i="1" dirty="0" smtClean="0"/>
              <a:t> Steels</a:t>
            </a:r>
            <a:r>
              <a:rPr lang="en-US" sz="2000" dirty="0" smtClean="0"/>
              <a:t>” – Previously</a:t>
            </a:r>
            <a:r>
              <a:rPr lang="en-US" sz="2000" dirty="0" smtClean="0"/>
              <a:t> irradiated material from the Fast Flux Test Facility, atom probe samples extracted using LANL and UCB expertise, then send to </a:t>
            </a:r>
            <a:r>
              <a:rPr lang="en-US" sz="2000" dirty="0" err="1" smtClean="0"/>
              <a:t>MaCS</a:t>
            </a:r>
            <a:r>
              <a:rPr lang="en-US" sz="2000" dirty="0" smtClean="0"/>
              <a:t> for Local Electron Atom Probe investigations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08AD2-EA0C-4ED1-BAA5-06603A6DF7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1905000" y="381000"/>
            <a:ext cx="70231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3200" dirty="0" smtClean="0">
                <a:solidFill>
                  <a:schemeClr val="tx1"/>
                </a:solidFill>
                <a:latin typeface="Impact" pitchFamily="34" charset="0"/>
                <a:ea typeface="MS PGothic" pitchFamily="34" charset="-128"/>
                <a:sym typeface="Impact" pitchFamily="34" charset="0"/>
              </a:rPr>
              <a:t>ATR </a:t>
            </a:r>
            <a:r>
              <a:rPr lang="en-US" sz="3200" dirty="0" smtClean="0">
                <a:solidFill>
                  <a:schemeClr val="tx1"/>
                </a:solidFill>
                <a:latin typeface="Impact" pitchFamily="34" charset="0"/>
                <a:ea typeface="MS PGothic" pitchFamily="34" charset="-128"/>
                <a:sym typeface="Impact" pitchFamily="34" charset="0"/>
              </a:rPr>
              <a:t>NSUF Publications, 2009 - 2012</a:t>
            </a:r>
            <a:endParaRPr lang="en-US" sz="3200" dirty="0">
              <a:solidFill>
                <a:schemeClr val="tx1"/>
              </a:solidFill>
              <a:latin typeface="Impact" pitchFamily="34" charset="0"/>
              <a:ea typeface="MS PGothic" pitchFamily="34" charset="-128"/>
              <a:sym typeface="Impact" pitchFamily="34" charset="0"/>
            </a:endParaRP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533400" y="1524000"/>
            <a:ext cx="8013700" cy="330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Publication History 2009-2012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914400" y="5334000"/>
            <a:ext cx="7327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>
                <a:solidFill>
                  <a:srgbClr val="4444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pitchFamily="-84" charset="0"/>
                <a:ea typeface="MS PGothic" pitchFamily="34" charset="-128"/>
                <a:sym typeface="Arial Bold" pitchFamily="-84" charset="0"/>
              </a:rPr>
              <a:t>2009-2012 Total= 114</a:t>
            </a:r>
          </a:p>
        </p:txBody>
      </p:sp>
      <p:graphicFrame>
        <p:nvGraphicFramePr>
          <p:cNvPr id="26628" name="Object 4"/>
          <p:cNvGraphicFramePr>
            <a:graphicFrameLocks/>
          </p:cNvGraphicFramePr>
          <p:nvPr/>
        </p:nvGraphicFramePr>
        <p:xfrm>
          <a:off x="1466850" y="2219325"/>
          <a:ext cx="6343650" cy="2757488"/>
        </p:xfrm>
        <a:graphic>
          <a:graphicData uri="http://schemas.openxmlformats.org/presentationml/2006/ole">
            <p:oleObj spid="_x0000_s1026" name="Chart" r:id="rId3" imgW="8914286" imgH="3874780" progId="MSGraph.Chart.8">
              <p:embed/>
            </p:oleObj>
          </a:graphicData>
        </a:graphic>
      </p:graphicFrame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239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ATR </a:t>
            </a:r>
            <a:r>
              <a:rPr lang="en-US" sz="3200" dirty="0" smtClean="0"/>
              <a:t>NSUF Summary</a:t>
            </a:r>
            <a:endParaRPr lang="en-US" sz="3200" dirty="0" smtClean="0"/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381000" y="41148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Test reactors and critical facilities (ATR, ATRC,  HFIR, MITR, PULSTAR)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114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/>
          </p:cNvSpPr>
          <p:nvPr/>
        </p:nvSpPr>
        <p:spPr bwMode="auto">
          <a:xfrm>
            <a:off x="2895600" y="3733800"/>
            <a:ext cx="2743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600" dirty="0" smtClean="0"/>
              <a:t>Examination facilities (INL, </a:t>
            </a:r>
            <a:r>
              <a:rPr lang="en-US" sz="1600" dirty="0" err="1" smtClean="0"/>
              <a:t>MaCS</a:t>
            </a:r>
            <a:r>
              <a:rPr lang="en-US" sz="1600" dirty="0" smtClean="0"/>
              <a:t>, NCSU, </a:t>
            </a:r>
            <a:r>
              <a:rPr lang="en-US" sz="1600" dirty="0" smtClean="0"/>
              <a:t>ORNL,PNNL</a:t>
            </a:r>
            <a:r>
              <a:rPr lang="en-US" sz="1600" dirty="0" smtClean="0"/>
              <a:t>, </a:t>
            </a:r>
            <a:r>
              <a:rPr lang="en-US" sz="1600" dirty="0" err="1" smtClean="0"/>
              <a:t>UCBerkeley</a:t>
            </a:r>
            <a:r>
              <a:rPr lang="en-US" sz="1600" dirty="0" smtClean="0"/>
              <a:t>, Michigan, Purdue, UNLV, IIT, </a:t>
            </a:r>
            <a:r>
              <a:rPr lang="en-US" sz="1600" dirty="0" smtClean="0"/>
              <a:t>Wisconsin </a:t>
            </a:r>
            <a:r>
              <a:rPr lang="en-US" sz="1600" dirty="0" smtClean="0"/>
              <a:t>Westinghouse</a:t>
            </a:r>
          </a:p>
          <a:p>
            <a:endParaRPr lang="en-US" sz="16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1981200"/>
            <a:ext cx="23669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/>
          </p:cNvSpPr>
          <p:nvPr/>
        </p:nvSpPr>
        <p:spPr bwMode="auto">
          <a:xfrm>
            <a:off x="6172200" y="3276600"/>
            <a:ext cx="2209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Other National User Facilities (APS,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SHaRE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, NIST,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LANSCE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2095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/>
          </p:cNvSpPr>
          <p:nvPr/>
        </p:nvSpPr>
        <p:spPr bwMode="auto">
          <a:xfrm>
            <a:off x="5715000" y="5181600"/>
            <a:ext cx="1765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An active and engaged user community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257800"/>
            <a:ext cx="1943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105400"/>
            <a:ext cx="20431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3400" y="1295400"/>
            <a:ext cx="7848600" cy="397032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2200" b="1" i="1" dirty="0" smtClean="0"/>
              <a:t>Portal to national capability, pairing ideas to assets</a:t>
            </a:r>
            <a:endParaRPr lang="en-US" sz="2200" b="1" i="1" dirty="0"/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400800" cy="5334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The ATR NSUF Program Team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222208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Jeff H. Terry</a:t>
            </a:r>
          </a:p>
          <a:p>
            <a:r>
              <a:rPr lang="en-US" sz="1200" dirty="0" smtClean="0"/>
              <a:t>Scientific Director</a:t>
            </a:r>
          </a:p>
          <a:p>
            <a:r>
              <a:rPr lang="en-US" sz="1200" dirty="0" smtClean="0"/>
              <a:t>(219) 789-3317</a:t>
            </a:r>
          </a:p>
          <a:p>
            <a:r>
              <a:rPr lang="en-US" sz="1200" dirty="0" smtClean="0">
                <a:hlinkClick r:id="rId2"/>
              </a:rPr>
              <a:t>terryj@iit.edu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Frances </a:t>
            </a:r>
            <a:r>
              <a:rPr lang="en-US" sz="1200" dirty="0"/>
              <a:t>M. Marshall</a:t>
            </a:r>
          </a:p>
          <a:p>
            <a:r>
              <a:rPr lang="en-US" sz="1200" dirty="0" smtClean="0"/>
              <a:t>Program </a:t>
            </a:r>
            <a:r>
              <a:rPr lang="en-US" sz="1200" dirty="0"/>
              <a:t>Manager</a:t>
            </a:r>
          </a:p>
          <a:p>
            <a:r>
              <a:rPr lang="en-US" sz="1200" dirty="0"/>
              <a:t>(208) 526-8947</a:t>
            </a:r>
          </a:p>
          <a:p>
            <a:r>
              <a:rPr lang="en-US" sz="1200" dirty="0" smtClean="0">
                <a:hlinkClick r:id="rId2"/>
              </a:rPr>
              <a:t>Frances.Marshall@inl.gov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James I. Cole</a:t>
            </a:r>
          </a:p>
          <a:p>
            <a:r>
              <a:rPr lang="en-US" sz="1200" dirty="0" smtClean="0"/>
              <a:t>Chief Scientist</a:t>
            </a:r>
          </a:p>
          <a:p>
            <a:r>
              <a:rPr lang="en-US" sz="1200" dirty="0" smtClean="0"/>
              <a:t>(208) 533-7165</a:t>
            </a:r>
          </a:p>
          <a:p>
            <a:r>
              <a:rPr lang="en-US" sz="1200" dirty="0" smtClean="0">
                <a:hlinkClick r:id="rId3"/>
              </a:rPr>
              <a:t>James.Cole@inl.gov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Jeff B. Benson</a:t>
            </a:r>
          </a:p>
          <a:p>
            <a:r>
              <a:rPr lang="en-US" sz="1200" dirty="0" smtClean="0"/>
              <a:t>Education </a:t>
            </a:r>
            <a:r>
              <a:rPr lang="en-US" sz="1200" dirty="0"/>
              <a:t>Programs Manager</a:t>
            </a:r>
          </a:p>
          <a:p>
            <a:r>
              <a:rPr lang="en-US" sz="1200" dirty="0"/>
              <a:t>(208) 526-3841</a:t>
            </a:r>
          </a:p>
          <a:p>
            <a:r>
              <a:rPr lang="en-US" sz="1200" dirty="0" smtClean="0">
                <a:hlinkClick r:id="rId4"/>
              </a:rPr>
              <a:t>Jeff.Benson@inl.gov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John Jackson</a:t>
            </a:r>
          </a:p>
          <a:p>
            <a:r>
              <a:rPr lang="en-US" sz="1200" dirty="0" smtClean="0"/>
              <a:t>Industry Lead</a:t>
            </a:r>
          </a:p>
          <a:p>
            <a:r>
              <a:rPr lang="en-US" sz="1200" dirty="0" smtClean="0"/>
              <a:t>(208) 526-0293</a:t>
            </a:r>
          </a:p>
          <a:p>
            <a:r>
              <a:rPr lang="en-US" sz="1200" dirty="0" smtClean="0">
                <a:hlinkClick r:id="rId5"/>
              </a:rPr>
              <a:t>John.Jackson@inl.gov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Mary Catherine </a:t>
            </a:r>
            <a:r>
              <a:rPr lang="en-US" sz="1200" dirty="0" err="1"/>
              <a:t>Thelen</a:t>
            </a:r>
            <a:endParaRPr lang="en-US" sz="1200" dirty="0"/>
          </a:p>
          <a:p>
            <a:r>
              <a:rPr lang="en-US" sz="1200" dirty="0" smtClean="0"/>
              <a:t>Program Administrator</a:t>
            </a:r>
            <a:endParaRPr lang="en-US" sz="1200" dirty="0"/>
          </a:p>
          <a:p>
            <a:r>
              <a:rPr lang="en-US" sz="1200" dirty="0"/>
              <a:t>(208) 526-5209</a:t>
            </a:r>
          </a:p>
          <a:p>
            <a:r>
              <a:rPr lang="en-US" sz="1200" dirty="0">
                <a:hlinkClick r:id="rId2"/>
              </a:rPr>
              <a:t>Mary Thelen@inl.gov</a:t>
            </a:r>
            <a:endParaRPr lang="en-US" sz="1200" dirty="0"/>
          </a:p>
        </p:txBody>
      </p:sp>
      <p:sp>
        <p:nvSpPr>
          <p:cNvPr id="15365" name="Rectangle 24"/>
          <p:cNvSpPr txBox="1">
            <a:spLocks noChangeArrowheads="1"/>
          </p:cNvSpPr>
          <p:nvPr/>
        </p:nvSpPr>
        <p:spPr bwMode="auto">
          <a:xfrm>
            <a:off x="4648200" y="4953000"/>
            <a:ext cx="3581400" cy="914400"/>
          </a:xfrm>
          <a:prstGeom prst="rect">
            <a:avLst/>
          </a:prstGeom>
          <a:solidFill>
            <a:srgbClr val="FFFF66">
              <a:alpha val="4941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/>
              <a:t>ATR NSUF Website:  </a:t>
            </a:r>
            <a:r>
              <a:rPr lang="en-US" sz="2400" dirty="0">
                <a:hlinkClick r:id="rId6"/>
              </a:rPr>
              <a:t>http://atrnsuf.inl.gov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CF42-7A39-4ED6-99C9-F03B8E4B83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P-7506-01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091324" y="1371600"/>
            <a:ext cx="572423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5486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ym typeface="Impact" charset="0"/>
              </a:rPr>
              <a:t>What are User Facilities</a:t>
            </a:r>
            <a:r>
              <a:rPr lang="en-US" smtClean="0">
                <a:latin typeface="Times New Roman Bold" charset="0"/>
                <a:cs typeface="Times New Roman Bold" charset="0"/>
                <a:sym typeface="Times New Roman Bold" charset="0"/>
              </a:rPr>
              <a:t>?</a:t>
            </a:r>
            <a:endParaRPr lang="en-US" smtClean="0"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838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2000" i="1" dirty="0" smtClean="0">
                <a:latin typeface="Arial Italic" charset="0"/>
                <a:cs typeface="Arial Italic" charset="0"/>
                <a:sym typeface="Arial Italic" charset="0"/>
              </a:rPr>
              <a:t>Regional, national or international facilities with unique experimental capabilities.  Access is typically cost free through a competitive proposal process.  </a:t>
            </a:r>
            <a:endParaRPr lang="en-US" sz="2000" i="1" dirty="0" smtClean="0">
              <a:solidFill>
                <a:srgbClr val="FF0000"/>
              </a:solidFill>
              <a:latin typeface="Arial Italic" charset="0"/>
              <a:ea typeface="ヒラギノ角ゴ ProN W3" charset="0"/>
              <a:cs typeface="ヒラギノ角ゴ ProN W3" charset="0"/>
              <a:sym typeface="Arial Italic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55863"/>
            <a:ext cx="30067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19625"/>
            <a:ext cx="22240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3505200" y="2554288"/>
            <a:ext cx="56515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There are currently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49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DOE user facilities in the U.S.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Advanced scientific computing research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High flux synchrotron and neutron sources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Electron beam characterization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Nano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-scale science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Biological and environmental research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High energy and nuclear physics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– Fusion energy science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……</a:t>
            </a:r>
            <a:r>
              <a:rPr lang="en-US" sz="1800" dirty="0">
                <a:solidFill>
                  <a:schemeClr val="tx1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rPr>
              <a:t>But before 2007 there were no user facilities to address the unique challenges of nuclear energy!</a:t>
            </a: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152400" y="4143375"/>
            <a:ext cx="3441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Advanced Photon Source (ANL)</a:t>
            </a: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165100" y="6122988"/>
            <a:ext cx="2743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Spallation  Neutron Source (ORNL)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00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ym typeface="Impact" charset="0"/>
              </a:rPr>
              <a:t>Meeting Nuclear Research Needs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638800" cy="4038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To perform the research required to support nuclear energy development requires specialized (expensive) and increasingly rare capabilities</a:t>
            </a:r>
            <a:endParaRPr lang="en-US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High flux reactors</a:t>
            </a:r>
            <a:endParaRPr lang="en-US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Hot cells</a:t>
            </a:r>
            <a:endParaRPr lang="en-US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Support infrastructure (shipping casks, test fabrication, etc.)</a:t>
            </a:r>
            <a:endParaRPr lang="en-US" sz="2000" b="0" dirty="0" smtClean="0">
              <a:sym typeface="Arial Bold" charset="0"/>
            </a:endParaRPr>
          </a:p>
          <a:p>
            <a:pPr eaLnBrk="1" hangingPunct="1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But also intellectual capital</a:t>
            </a:r>
            <a:endParaRPr lang="en-US" sz="2000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Universities</a:t>
            </a:r>
            <a:endParaRPr lang="en-US" sz="2000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Nuclear industry</a:t>
            </a:r>
            <a:endParaRPr lang="en-US" sz="2000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Innovative small businesses</a:t>
            </a:r>
            <a:endParaRPr lang="en-US" sz="2000" b="0" dirty="0" smtClean="0">
              <a:sym typeface="Arial Bold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2000" b="0" dirty="0" smtClean="0">
                <a:latin typeface="Arial" charset="0"/>
                <a:cs typeface="Arial" charset="0"/>
                <a:sym typeface="Arial" charset="0"/>
              </a:rPr>
              <a:t>National laboratories</a:t>
            </a:r>
            <a:endParaRPr lang="en-US" sz="2000" b="0" dirty="0" smtClean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600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514600"/>
            <a:ext cx="22415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267200"/>
            <a:ext cx="2743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/>
          </p:cNvSpPr>
          <p:nvPr/>
        </p:nvSpPr>
        <p:spPr bwMode="auto">
          <a:xfrm>
            <a:off x="228600" y="5334000"/>
            <a:ext cx="5562600" cy="1155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b="1" i="1" dirty="0" smtClean="0"/>
              <a:t>ATR  designated as a NSUF as a means to provide the research community access to national capability to conduct cutting edge nuclear technology research and development</a:t>
            </a:r>
            <a:endParaRPr lang="en-US" b="1" i="1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543800" cy="6858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Sponsorship of Non-Proprietary Experiments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16002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Awarded via Proposal Submittal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Can be Irradiation or PIE-only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ATR Critical </a:t>
            </a:r>
            <a:r>
              <a:rPr lang="en-US" sz="2000" dirty="0" smtClean="0">
                <a:solidFill>
                  <a:srgbClr val="000000"/>
                </a:solidFill>
              </a:rPr>
              <a:t>Facility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Selection Review Process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Peer review for technical merit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Relevancy review for NE programs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Technical feasibility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72 Projects Awarded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63 to 20 universities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9 to 4 laboratories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400"/>
              </a:spcBef>
              <a:buFontTx/>
              <a:buChar char="•"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buFontTx/>
              <a:buChar char="–"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400"/>
              </a:spcBef>
              <a:buFontTx/>
              <a:buChar char="•"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D5456-29F1-4017-9CBE-EDFEF86E595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7" name="Picture 6" descr="G2494-3001A US Map awarded 04-09-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1000" y="1600200"/>
            <a:ext cx="4735741" cy="3228096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495800" y="5257800"/>
            <a:ext cx="3733800" cy="64633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2000" b="1" i="1" dirty="0" smtClean="0"/>
              <a:t>Opening new opportunities to researchers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56179-4C15-445E-8972-B967B71C630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6400800" cy="9906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Sample Library—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Expanding Research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54102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33363">
              <a:spcBef>
                <a:spcPts val="600"/>
              </a:spcBef>
              <a:buFontTx/>
              <a:buChar char="•"/>
              <a:defRPr/>
            </a:pPr>
            <a:r>
              <a:rPr lang="en-US" sz="2200" dirty="0">
                <a:latin typeface="+mn-lt"/>
              </a:rPr>
              <a:t>Irradiation Experiments Performed by ATR NSUF Researchers Investigate Novel Fuels and Materials</a:t>
            </a:r>
          </a:p>
          <a:p>
            <a:pPr marL="233363" indent="-233363">
              <a:spcBef>
                <a:spcPts val="600"/>
              </a:spcBef>
              <a:buFontTx/>
              <a:buChar char="•"/>
              <a:defRPr/>
            </a:pPr>
            <a:r>
              <a:rPr lang="en-US" sz="2200" dirty="0">
                <a:latin typeface="+mn-lt"/>
              </a:rPr>
              <a:t>More Samples are Irradiated than are Investigated due to Budget and Time Constraints.</a:t>
            </a:r>
          </a:p>
          <a:p>
            <a:pPr marL="233363" indent="-233363">
              <a:spcBef>
                <a:spcPts val="600"/>
              </a:spcBef>
              <a:buFontTx/>
              <a:buChar char="•"/>
              <a:defRPr/>
            </a:pPr>
            <a:r>
              <a:rPr lang="en-US" sz="2200" dirty="0">
                <a:latin typeface="+mn-lt"/>
              </a:rPr>
              <a:t>“Extra” Specimens are Made Available in the Sample Library to the Research Community </a:t>
            </a:r>
          </a:p>
          <a:p>
            <a:pPr marL="233363" indent="-233363">
              <a:spcBef>
                <a:spcPts val="600"/>
              </a:spcBef>
              <a:buFontTx/>
              <a:buChar char="•"/>
              <a:defRPr/>
            </a:pPr>
            <a:r>
              <a:rPr lang="en-US" sz="2200" dirty="0">
                <a:latin typeface="+mn-lt"/>
              </a:rPr>
              <a:t>Additional Samples are From Other Irradiation Projects (i.e., not ATR NSUF)</a:t>
            </a:r>
          </a:p>
          <a:p>
            <a:pPr marL="690563" lvl="1" indent="-233363">
              <a:spcBef>
                <a:spcPts val="6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Decommissioned reactors</a:t>
            </a:r>
          </a:p>
          <a:p>
            <a:pPr marL="690563" lvl="1" indent="-233363">
              <a:spcBef>
                <a:spcPts val="6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Previous INL programs</a:t>
            </a:r>
          </a:p>
          <a:p>
            <a:pPr marL="690563" lvl="1" indent="-233363">
              <a:spcBef>
                <a:spcPts val="6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Other laboratories</a:t>
            </a:r>
          </a:p>
        </p:txBody>
      </p:sp>
      <p:pic>
        <p:nvPicPr>
          <p:cNvPr id="14341" name="Picture 11" descr="http://www.fremont.k12.ca.us/cms/lib04/CA01000848/Centricity/Domain/1480/library_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981200"/>
            <a:ext cx="360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562600" y="4953000"/>
            <a:ext cx="3276600" cy="646331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2000" b="1" i="1" dirty="0" smtClean="0"/>
              <a:t>Optimize the value of the irradiation investment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1981200"/>
            <a:ext cx="4953000" cy="3200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609600"/>
          </a:xfrm>
        </p:spPr>
        <p:txBody>
          <a:bodyPr/>
          <a:lstStyle/>
          <a:p>
            <a:r>
              <a:rPr lang="en-US" sz="3200" dirty="0" smtClean="0">
                <a:latin typeface="Impact" pitchFamily="34" charset="0"/>
              </a:rPr>
              <a:t>Current Partner Facilities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3A7-5241-4307-B8E6-6768B5364F0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N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76800"/>
            <a:ext cx="1828800" cy="761591"/>
          </a:xfrm>
          <a:prstGeom prst="rect">
            <a:avLst/>
          </a:prstGeom>
        </p:spPr>
      </p:pic>
      <p:pic>
        <p:nvPicPr>
          <p:cNvPr id="8" name="Picture 7" descr="Purd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295400"/>
            <a:ext cx="1691768" cy="533400"/>
          </a:xfrm>
          <a:prstGeom prst="rect">
            <a:avLst/>
          </a:prstGeom>
        </p:spPr>
      </p:pic>
      <p:pic>
        <p:nvPicPr>
          <p:cNvPr id="9" name="Picture 1" descr="C:\ATR NSUF\Miscellaneous\graphics\Partner Facility Logos\I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471" y="1219200"/>
            <a:ext cx="2366529" cy="533400"/>
          </a:xfrm>
          <a:prstGeom prst="rect">
            <a:avLst/>
          </a:prstGeom>
          <a:noFill/>
        </p:spPr>
      </p:pic>
      <p:pic>
        <p:nvPicPr>
          <p:cNvPr id="10" name="Picture 7" descr="C:\ATR NSUF\Miscellaneous\graphics\Partner Facility Logos\berkeley-tex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787650"/>
            <a:ext cx="1695450" cy="565150"/>
          </a:xfrm>
          <a:prstGeom prst="rect">
            <a:avLst/>
          </a:prstGeom>
          <a:noFill/>
        </p:spPr>
      </p:pic>
      <p:pic>
        <p:nvPicPr>
          <p:cNvPr id="11" name="Picture 4" descr="C:\ATR NSUF\Miscellaneous\graphics\Partner Facility Logos\U of 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962400"/>
            <a:ext cx="1828800" cy="610416"/>
          </a:xfrm>
          <a:prstGeom prst="rect">
            <a:avLst/>
          </a:prstGeom>
          <a:noFill/>
        </p:spPr>
      </p:pic>
      <p:pic>
        <p:nvPicPr>
          <p:cNvPr id="12" name="Picture 3" descr="C:\ATR NSUF\Miscellaneous\graphics\Partner Facility Logos\NC St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410200"/>
            <a:ext cx="2522456" cy="536575"/>
          </a:xfrm>
          <a:prstGeom prst="rect">
            <a:avLst/>
          </a:prstGeom>
          <a:noFill/>
        </p:spPr>
      </p:pic>
      <p:pic>
        <p:nvPicPr>
          <p:cNvPr id="13" name="Picture 5" descr="C:\ATR NSUF\Miscellaneous\graphics\Partner Facility Logos\U of MW-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295400"/>
            <a:ext cx="1111250" cy="1196563"/>
          </a:xfrm>
          <a:prstGeom prst="rect">
            <a:avLst/>
          </a:prstGeom>
          <a:noFill/>
        </p:spPr>
      </p:pic>
      <p:pic>
        <p:nvPicPr>
          <p:cNvPr id="14" name="Picture 2" descr="C:\ATR NSUF\Miscellaneous\graphics\Partner Facility Logos\MI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7610" y="4495800"/>
            <a:ext cx="1853990" cy="609600"/>
          </a:xfrm>
          <a:prstGeom prst="rect">
            <a:avLst/>
          </a:prstGeom>
          <a:noFill/>
        </p:spPr>
      </p:pic>
      <p:pic>
        <p:nvPicPr>
          <p:cNvPr id="15" name="Picture 6" descr="C:\ATR NSUF\Miscellaneous\graphics\Partner Facility Logos\UNL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3429000"/>
            <a:ext cx="1434353" cy="609600"/>
          </a:xfrm>
          <a:prstGeom prst="rect">
            <a:avLst/>
          </a:prstGeom>
          <a:noFill/>
        </p:spPr>
      </p:pic>
      <p:pic>
        <p:nvPicPr>
          <p:cNvPr id="16" name="Picture 8" descr="C:\ATR NSUF\Miscellaneous\graphics\Partner Facility Logos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133600"/>
            <a:ext cx="1676400" cy="8704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57400" y="2118479"/>
            <a:ext cx="4953000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Partnerships bring additional capabilities to the ATR NSUF, offer collaborative opportunities beyond the INL and form a foundation for nuclear research that reaches across the U.S.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Fiscal Year 2013 has seen continued growth with the addition of our first industry partner.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Rapid Turnaround Experiments are an ideal venue for these kinds of collaborative endeavors.</a:t>
            </a:r>
          </a:p>
          <a:p>
            <a:endParaRPr lang="en-US" dirty="0"/>
          </a:p>
        </p:txBody>
      </p:sp>
      <p:pic>
        <p:nvPicPr>
          <p:cNvPr id="9218" name="Picture 2" descr="http://www.westinghouse.com/images/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4600" y="5410200"/>
            <a:ext cx="1876425" cy="69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828800" y="484188"/>
            <a:ext cx="7086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latin typeface="Impact" pitchFamily="34" charset="0"/>
              </a:rPr>
              <a:t>ATR NSUF Partnerships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2192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Partnership Objectives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ATR NSUF aims to meet customer </a:t>
            </a:r>
            <a:r>
              <a:rPr lang="en-US" sz="2000" dirty="0" smtClean="0"/>
              <a:t>needs 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 smtClean="0"/>
              <a:t>Experiments completed sooner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 smtClean="0"/>
              <a:t>Less cost to DOE (enables more experiment awards)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 smtClean="0"/>
              <a:t>May not need full INL capabilities</a:t>
            </a:r>
            <a:endParaRPr lang="en-US" sz="2000" dirty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Higher utilization of partner </a:t>
            </a:r>
            <a:r>
              <a:rPr lang="en-US" sz="2000" dirty="0" smtClean="0"/>
              <a:t>facilities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Support educational initiatives as the university (faculty research, student participation)</a:t>
            </a:r>
            <a:endParaRPr lang="en-US" sz="20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ATR NSUF will include additional capability that benefits users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University research reactors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Hot cells or hot laboratories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Accelerator facilities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Partnership Process</a:t>
            </a:r>
            <a:endParaRPr lang="en-US" sz="2000" dirty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Potential partners </a:t>
            </a:r>
            <a:r>
              <a:rPr lang="en-US" sz="2000" dirty="0" smtClean="0"/>
              <a:t>self-nominate</a:t>
            </a:r>
            <a:endParaRPr lang="en-US" sz="2000" dirty="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Evaluation and selection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Capabilities added to next proposal solicitation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08AD2-EA0C-4ED1-BAA5-06603A6DF7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7315200" cy="452438"/>
          </a:xfrm>
        </p:spPr>
        <p:txBody>
          <a:bodyPr lIns="91429" tIns="45714" rIns="91429" bIns="45714" anchor="t"/>
          <a:lstStyle/>
          <a:p>
            <a:r>
              <a:rPr lang="en-US" sz="3200" dirty="0" smtClean="0">
                <a:ea typeface="ＭＳ Ｐゴシック" pitchFamily="48" charset="-128"/>
              </a:rPr>
              <a:t>Center for Advanced Energy Studies (CAES)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3657600" cy="4846637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Collaboration between INL and Idaho Universities</a:t>
            </a: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Facility owned by State of Idaho</a:t>
            </a: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NRC </a:t>
            </a:r>
            <a:r>
              <a:rPr lang="en-US" sz="2000" b="0" dirty="0" smtClean="0">
                <a:ea typeface="ＭＳ Ｐゴシック" pitchFamily="48" charset="-128"/>
              </a:rPr>
              <a:t>Licensed, via Idaho State University</a:t>
            </a:r>
            <a:endParaRPr lang="en-US" sz="2000" b="0" dirty="0" smtClean="0">
              <a:ea typeface="ＭＳ Ｐゴシック" pitchFamily="48" charset="-128"/>
            </a:endParaRP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Imaging Laboratory will house high-end equipment for use with lower activity samples</a:t>
            </a: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Small </a:t>
            </a:r>
            <a:r>
              <a:rPr lang="en-US" sz="2000" b="0" dirty="0" smtClean="0">
                <a:ea typeface="ＭＳ Ｐゴシック" pitchFamily="48" charset="-128"/>
              </a:rPr>
              <a:t>sample mechanical testing </a:t>
            </a: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Material quantity limits sufficient for atom probe and TEM on fuel</a:t>
            </a:r>
          </a:p>
          <a:p>
            <a:pPr>
              <a:lnSpc>
                <a:spcPct val="75000"/>
              </a:lnSpc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0" dirty="0" smtClean="0">
                <a:ea typeface="ＭＳ Ｐゴシック" pitchFamily="48" charset="-128"/>
              </a:rPr>
              <a:t>Outside the INL firewall, easier remote </a:t>
            </a:r>
            <a:r>
              <a:rPr lang="en-US" sz="2000" b="0" dirty="0" smtClean="0">
                <a:ea typeface="ＭＳ Ｐゴシック" pitchFamily="48" charset="-128"/>
              </a:rPr>
              <a:t>access for researchers</a:t>
            </a:r>
            <a:endParaRPr lang="en-US" sz="2000" dirty="0" smtClean="0">
              <a:ea typeface="ＭＳ Ｐゴシック" pitchFamily="48" charset="-128"/>
            </a:endParaRPr>
          </a:p>
        </p:txBody>
      </p:sp>
      <p:pic>
        <p:nvPicPr>
          <p:cNvPr id="40964" name="Picture 1038" descr="CAES Ex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8138"/>
            <a:ext cx="4384675" cy="2264386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</p:pic>
      <p:pic>
        <p:nvPicPr>
          <p:cNvPr id="40965" name="Picture 5" descr="jem-3200fsc FEG 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1692301" cy="252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LEAP3000pr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2547938" cy="221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1725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Local Electrode Atom Probe 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Creates 3-D images of atoms in solids</a:t>
            </a:r>
            <a:r>
              <a:rPr lang="en-US" sz="1200" b="1" dirty="0">
                <a:solidFill>
                  <a:srgbClr val="244482"/>
                </a:solidFill>
              </a:rPr>
              <a:t> </a:t>
            </a:r>
            <a:endParaRPr lang="en-US" sz="1200" dirty="0">
              <a:solidFill>
                <a:srgbClr val="244482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371600" y="2667000"/>
            <a:ext cx="163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Focused Ion Beam 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Sections materials at micro- and </a:t>
            </a:r>
            <a:r>
              <a:rPr lang="en-US" sz="1200" dirty="0" err="1">
                <a:solidFill>
                  <a:srgbClr val="244482"/>
                </a:solidFill>
              </a:rPr>
              <a:t>nano</a:t>
            </a:r>
            <a:r>
              <a:rPr lang="en-US" sz="1200" dirty="0">
                <a:solidFill>
                  <a:srgbClr val="244482"/>
                </a:solidFill>
              </a:rPr>
              <a:t>- scales for TEM and LEAP microscopy.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371600" y="3962400"/>
            <a:ext cx="1704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Transmission Electron Microscope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Images </a:t>
            </a:r>
            <a:r>
              <a:rPr lang="en-US" sz="1200" dirty="0" err="1">
                <a:solidFill>
                  <a:srgbClr val="244482"/>
                </a:solidFill>
              </a:rPr>
              <a:t>nano</a:t>
            </a:r>
            <a:r>
              <a:rPr lang="en-US" sz="1200" dirty="0">
                <a:solidFill>
                  <a:srgbClr val="244482"/>
                </a:solidFill>
              </a:rPr>
              <a:t>-scale</a:t>
            </a:r>
            <a:endParaRPr lang="en-US" sz="1200" dirty="0">
              <a:solidFill>
                <a:srgbClr val="000000"/>
              </a:solidFill>
            </a:endParaRP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material structures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343400" y="1371600"/>
            <a:ext cx="137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200" b="1" dirty="0" err="1" smtClean="0">
                <a:solidFill>
                  <a:srgbClr val="244482"/>
                </a:solidFill>
              </a:rPr>
              <a:t>Nano</a:t>
            </a:r>
            <a:r>
              <a:rPr lang="en-US" sz="1200" b="1" dirty="0" smtClean="0">
                <a:solidFill>
                  <a:srgbClr val="244482"/>
                </a:solidFill>
              </a:rPr>
              <a:t>-indenter, with Atomic </a:t>
            </a:r>
            <a:r>
              <a:rPr lang="en-US" sz="1200" b="1" dirty="0">
                <a:solidFill>
                  <a:srgbClr val="244482"/>
                </a:solidFill>
              </a:rPr>
              <a:t>Force Microscope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Measures mechanical properties on very small scale samples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343400" y="32766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Automated Hardness Tester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Measures and evaluates the micro-hardness of materials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4343400" y="5029200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Scanning Electron Microscope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Images material surfaces at the </a:t>
            </a:r>
            <a:r>
              <a:rPr lang="en-US" sz="1200" dirty="0" err="1">
                <a:solidFill>
                  <a:srgbClr val="244482"/>
                </a:solidFill>
              </a:rPr>
              <a:t>nano</a:t>
            </a:r>
            <a:r>
              <a:rPr lang="en-US" sz="1200" dirty="0">
                <a:solidFill>
                  <a:srgbClr val="244482"/>
                </a:solidFill>
              </a:rPr>
              <a:t>-scale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2" name="Picture 11" descr="F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974369" cy="97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 descr="nano ind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371600"/>
            <a:ext cx="811247" cy="129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 descr="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989860" cy="98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048000"/>
            <a:ext cx="732333" cy="1637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6610LV silhouetted copy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4200" y="4953000"/>
            <a:ext cx="1224378" cy="120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 descr="LEAP3000pr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371600"/>
            <a:ext cx="1203689" cy="104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1981200" y="5334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lnSpc>
                <a:spcPct val="85000"/>
              </a:lnSpc>
              <a:buFont typeface="Arial" charset="0"/>
              <a:buNone/>
            </a:pPr>
            <a:r>
              <a:rPr lang="en-US" sz="3200" dirty="0">
                <a:latin typeface="+mj-lt"/>
              </a:rPr>
              <a:t>Microscopy and Characterization Suite (</a:t>
            </a:r>
            <a:r>
              <a:rPr lang="en-US" sz="3200" dirty="0" err="1">
                <a:latin typeface="+mj-lt"/>
              </a:rPr>
              <a:t>MaCS</a:t>
            </a:r>
            <a:r>
              <a:rPr lang="en-US" sz="3200" dirty="0">
                <a:latin typeface="+mj-lt"/>
              </a:rPr>
              <a:t>)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232" name="Picture 2" descr="C:\My Documents\CAES initiatives\Reporting\Pix\sps5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029200"/>
            <a:ext cx="13779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1524000" y="5029200"/>
            <a:ext cx="1539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b="1" dirty="0">
                <a:solidFill>
                  <a:srgbClr val="244482"/>
                </a:solidFill>
              </a:rPr>
              <a:t>Spark Plasma Sintering</a:t>
            </a:r>
          </a:p>
          <a:p>
            <a:pPr defTabSz="457200"/>
            <a:r>
              <a:rPr lang="en-US" sz="1200" dirty="0">
                <a:solidFill>
                  <a:srgbClr val="244482"/>
                </a:solidFill>
              </a:rPr>
              <a:t>Creates fully dense metals, ceramics and metal-ceramic composites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F6A5-EAE7-47EF-9D99-9ADC403162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791200" y="1295400"/>
            <a:ext cx="32004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Times" pitchFamily="1" charset="0"/>
              <a:buChar char="•"/>
              <a:tabLst/>
              <a:defRPr/>
            </a:pPr>
            <a:r>
              <a:rPr lang="en-US" sz="2000" kern="0" noProof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In </a:t>
            </a:r>
            <a:r>
              <a:rPr lang="en-US" sz="2000" kern="0" noProof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CAES</a:t>
            </a:r>
            <a:endParaRPr lang="en-US" sz="2000" kern="0" noProof="0" dirty="0" smtClean="0">
              <a:solidFill>
                <a:srgbClr val="000000"/>
              </a:solidFill>
              <a:latin typeface="+mn-lt"/>
              <a:ea typeface="ＭＳ Ｐゴシック" pitchFamily="48" charset="-128"/>
              <a:cs typeface="ＭＳ Ｐゴシック" pitchFamily="-109" charset="-128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Times" pitchFamily="1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Non-security Access for Users</a:t>
            </a:r>
            <a:endParaRPr lang="en-US" sz="2000" kern="0" noProof="0" dirty="0" smtClean="0">
              <a:solidFill>
                <a:srgbClr val="000000"/>
              </a:solidFill>
              <a:latin typeface="+mn-lt"/>
              <a:ea typeface="ＭＳ Ｐゴシック" pitchFamily="48" charset="-128"/>
              <a:cs typeface="ＭＳ Ｐゴシック" pitchFamily="-109" charset="-128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Times" pitchFamily="1" charset="0"/>
              <a:buChar char="•"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NRC License for Small Radioactive Samples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Times" pitchFamily="1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Test Material Properties by Destructive and Nondestructive Means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Times" pitchFamily="1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48" charset="-128"/>
                <a:cs typeface="ＭＳ Ｐゴシック" pitchFamily="-109" charset="-128"/>
              </a:rPr>
              <a:t>Characterize Materials with State-of-the art Microscopy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48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1075</Words>
  <Application>Microsoft Office PowerPoint</Application>
  <PresentationFormat>On-screen Show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Advanced Test Reactor National Scientific User Facility Rapid Turnaround Experiments</vt:lpstr>
      <vt:lpstr>What are User Facilities?</vt:lpstr>
      <vt:lpstr>Meeting Nuclear Research Needs</vt:lpstr>
      <vt:lpstr>Sponsorship of Non-Proprietary Experiments</vt:lpstr>
      <vt:lpstr>Sample Library— Expanding Research Opportunities</vt:lpstr>
      <vt:lpstr>Current Partner Facilities </vt:lpstr>
      <vt:lpstr>Slide 7</vt:lpstr>
      <vt:lpstr>Center for Advanced Energy Studies (CAES)</vt:lpstr>
      <vt:lpstr>Slide 9</vt:lpstr>
      <vt:lpstr>Slide 10</vt:lpstr>
      <vt:lpstr>Slide 11</vt:lpstr>
      <vt:lpstr>Slide 12</vt:lpstr>
      <vt:lpstr>  ATR NSUF Summary</vt:lpstr>
      <vt:lpstr>The ATR NSUF Program Team</vt:lpstr>
    </vt:vector>
  </TitlesOfParts>
  <Company>INL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Marshall, Frances M. (FMMA)</cp:lastModifiedBy>
  <cp:revision>214</cp:revision>
  <dcterms:created xsi:type="dcterms:W3CDTF">2009-04-28T20:15:46Z</dcterms:created>
  <dcterms:modified xsi:type="dcterms:W3CDTF">2013-09-24T19:45:35Z</dcterms:modified>
</cp:coreProperties>
</file>