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0" r:id="rId3"/>
    <p:sldId id="311" r:id="rId4"/>
    <p:sldId id="312" r:id="rId5"/>
    <p:sldId id="260" r:id="rId6"/>
    <p:sldId id="265" r:id="rId7"/>
    <p:sldId id="327" r:id="rId8"/>
    <p:sldId id="291" r:id="rId9"/>
    <p:sldId id="267" r:id="rId10"/>
    <p:sldId id="299" r:id="rId11"/>
    <p:sldId id="301" r:id="rId12"/>
    <p:sldId id="280" r:id="rId13"/>
    <p:sldId id="313" r:id="rId14"/>
    <p:sldId id="286" r:id="rId15"/>
    <p:sldId id="308" r:id="rId16"/>
    <p:sldId id="314" r:id="rId17"/>
    <p:sldId id="309" r:id="rId18"/>
    <p:sldId id="326" r:id="rId19"/>
    <p:sldId id="319" r:id="rId20"/>
    <p:sldId id="321" r:id="rId21"/>
    <p:sldId id="322" r:id="rId22"/>
    <p:sldId id="323" r:id="rId23"/>
    <p:sldId id="290" r:id="rId24"/>
    <p:sldId id="325" r:id="rId25"/>
    <p:sldId id="328" r:id="rId26"/>
    <p:sldId id="324" r:id="rId27"/>
    <p:sldId id="307" r:id="rId28"/>
    <p:sldId id="320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11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w\Documents\work6\LD2%20Gains%20-MCNP6%20-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0183129942142"/>
          <c:y val="0.10917618190408185"/>
          <c:w val="0.7569817389182707"/>
          <c:h val="0.7287950679520529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'LANL mcnp6 CTW'!$C$6:$C$22</c:f>
              <c:numCache>
                <c:formatCode>0.0</c:formatCode>
                <c:ptCount val="17"/>
                <c:pt idx="0">
                  <c:v>10</c:v>
                </c:pt>
                <c:pt idx="1">
                  <c:v>9.5</c:v>
                </c:pt>
                <c:pt idx="2">
                  <c:v>9</c:v>
                </c:pt>
                <c:pt idx="3">
                  <c:v>8.5</c:v>
                </c:pt>
                <c:pt idx="4">
                  <c:v>8</c:v>
                </c:pt>
                <c:pt idx="5">
                  <c:v>7.5</c:v>
                </c:pt>
                <c:pt idx="6">
                  <c:v>7</c:v>
                </c:pt>
                <c:pt idx="7">
                  <c:v>6.5</c:v>
                </c:pt>
                <c:pt idx="8">
                  <c:v>6</c:v>
                </c:pt>
                <c:pt idx="9">
                  <c:v>5.5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3.5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</c:numCache>
            </c:numRef>
          </c:xVal>
          <c:yVal>
            <c:numRef>
              <c:f>'LANL mcnp6 CTW'!$CC$6:$CC$22</c:f>
              <c:numCache>
                <c:formatCode>0.00</c:formatCode>
                <c:ptCount val="17"/>
                <c:pt idx="0">
                  <c:v>1.9332786257676706</c:v>
                </c:pt>
                <c:pt idx="1">
                  <c:v>1.9462628429582267</c:v>
                </c:pt>
                <c:pt idx="2">
                  <c:v>1.9023161088963221</c:v>
                </c:pt>
                <c:pt idx="3">
                  <c:v>1.9385413747223146</c:v>
                </c:pt>
                <c:pt idx="4">
                  <c:v>1.8807427740615383</c:v>
                </c:pt>
                <c:pt idx="5">
                  <c:v>1.7838107180934808</c:v>
                </c:pt>
                <c:pt idx="6">
                  <c:v>1.6898450175314839</c:v>
                </c:pt>
                <c:pt idx="7">
                  <c:v>1.5944913065932171</c:v>
                </c:pt>
                <c:pt idx="8">
                  <c:v>1.492544795646582</c:v>
                </c:pt>
                <c:pt idx="9">
                  <c:v>1.3784347928209235</c:v>
                </c:pt>
                <c:pt idx="10">
                  <c:v>1.3896713497831787</c:v>
                </c:pt>
                <c:pt idx="11">
                  <c:v>1.2525902187295814</c:v>
                </c:pt>
                <c:pt idx="12">
                  <c:v>1.1189452385083007</c:v>
                </c:pt>
                <c:pt idx="13">
                  <c:v>0.78096447933639457</c:v>
                </c:pt>
                <c:pt idx="14">
                  <c:v>0.79652981060926509</c:v>
                </c:pt>
                <c:pt idx="15">
                  <c:v>0.52307632660886594</c:v>
                </c:pt>
                <c:pt idx="16">
                  <c:v>0.59903988372590078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84288"/>
        <c:axId val="79084864"/>
      </c:scatterChart>
      <c:valAx>
        <c:axId val="7908428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Wavelength</a:t>
                </a:r>
                <a:r>
                  <a:rPr lang="en-US" sz="1600" baseline="0"/>
                  <a:t> (</a:t>
                </a:r>
                <a:r>
                  <a:rPr lang="en-US" sz="1600" baseline="0">
                    <a:latin typeface="Arial"/>
                    <a:cs typeface="Arial"/>
                  </a:rPr>
                  <a:t>Å</a:t>
                </a:r>
                <a:r>
                  <a:rPr lang="en-US" sz="1600" b="1" baseline="0">
                    <a:latin typeface="Arial"/>
                    <a:cs typeface="Arial"/>
                  </a:rPr>
                  <a:t>)</a:t>
                </a:r>
                <a:endParaRPr lang="en-US" sz="1600" b="1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084864"/>
        <c:crosses val="autoZero"/>
        <c:crossBetween val="midCat"/>
        <c:majorUnit val="1"/>
      </c:valAx>
      <c:valAx>
        <c:axId val="79084864"/>
        <c:scaling>
          <c:orientation val="minMax"/>
          <c:max val="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/>
                  <a:t>Gain</a:t>
                </a:r>
                <a:r>
                  <a:rPr lang="en-US" sz="1800" b="1" baseline="0"/>
                  <a:t> with respect to Unit 2</a:t>
                </a:r>
                <a:endParaRPr lang="en-US" sz="1800" b="1"/>
              </a:p>
            </c:rich>
          </c:tx>
          <c:layout>
            <c:manualLayout>
              <c:xMode val="edge"/>
              <c:yMode val="edge"/>
              <c:x val="4.9064304461942255E-3"/>
              <c:y val="0.1529190101237345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15875"/>
        </c:spPr>
        <c:txPr>
          <a:bodyPr/>
          <a:lstStyle/>
          <a:p>
            <a:pPr>
              <a:defRPr sz="1600" b="1" baseline="0"/>
            </a:pPr>
            <a:endParaRPr lang="en-US"/>
          </a:p>
        </c:txPr>
        <c:crossAx val="79084288"/>
        <c:crosses val="autoZero"/>
        <c:crossBetween val="midCat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47AA45-C1BA-4E2D-8FED-F4D109BCA1AE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68F1E0-0C78-419C-AEB9-F4DF2D016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49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A77D69B5-7A71-414B-9991-47A8339C3CD5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697F37B5-B534-4D22-8C3D-BD58ED307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4191000" y="6248400"/>
            <a:ext cx="4953000" cy="609600"/>
          </a:xfrm>
          <a:prstGeom prst="rtTriangle">
            <a:avLst/>
          </a:prstGeom>
          <a:gradFill>
            <a:gsLst>
              <a:gs pos="0">
                <a:schemeClr val="bg1"/>
              </a:gs>
              <a:gs pos="39999">
                <a:schemeClr val="bg2"/>
              </a:gs>
              <a:gs pos="70000">
                <a:schemeClr val="tx2"/>
              </a:gs>
              <a:gs pos="100000">
                <a:schemeClr val="tx2"/>
              </a:gs>
            </a:gsLst>
            <a:lin ang="8400000" scaled="0"/>
          </a:gra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8839200" y="0"/>
            <a:ext cx="304800" cy="685800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39999">
                <a:schemeClr val="tx2"/>
              </a:gs>
              <a:gs pos="70000">
                <a:schemeClr val="bg2"/>
              </a:gs>
              <a:gs pos="100000">
                <a:schemeClr val="accent1"/>
              </a:gs>
            </a:gsLst>
            <a:lin ang="19800000" scaled="0"/>
            <a:tileRect/>
          </a:gradFill>
          <a:ln w="31750"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6324600"/>
            <a:ext cx="6629400" cy="533400"/>
          </a:xfrm>
          <a:prstGeom prst="rtTriangle">
            <a:avLst/>
          </a:prstGeom>
          <a:gradFill>
            <a:gsLst>
              <a:gs pos="0">
                <a:schemeClr val="bg1"/>
              </a:gs>
              <a:gs pos="39999">
                <a:schemeClr val="bg2"/>
              </a:gs>
              <a:gs pos="70000">
                <a:schemeClr val="accent1"/>
              </a:gs>
              <a:gs pos="100000">
                <a:schemeClr val="accent1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 descr="NIS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7338" y="6400800"/>
            <a:ext cx="12366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lbow Connector 7"/>
          <p:cNvCxnSpPr/>
          <p:nvPr/>
        </p:nvCxnSpPr>
        <p:spPr>
          <a:xfrm rot="10800000" flipV="1">
            <a:off x="76200" y="76200"/>
            <a:ext cx="8305800" cy="381000"/>
          </a:xfrm>
          <a:prstGeom prst="bentConnector3">
            <a:avLst>
              <a:gd name="adj1" fmla="val 100053"/>
            </a:avLst>
          </a:prstGeom>
          <a:ln w="38100" cmpd="thickThin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logo color high r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33528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900" smtClean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8678" name="Text Placeholder 29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109538" indent="0" algn="ctr">
              <a:buFont typeface="Wingdings 3" pitchFamily="18" charset="2"/>
              <a:buNone/>
              <a:defRPr sz="25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75D-9336-497C-9E74-7CEB9F96EC66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D738-D178-4F19-9CD3-6D838DB4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C09D-5744-4CEF-BF61-6084AEBA31CD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B74B-847F-4421-B451-F25EBEDFC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CCF6-F174-4987-B365-CC01D392DF55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D857-056E-4E3F-99A2-2C45E13B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0FB7-C020-4E97-97AA-6A16A9F46B78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A29F-CA54-4827-867C-1775A4813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BB90-718E-4156-974D-35DF17231DE0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B918-7CB3-4083-8C24-7727FEEA6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40FC-2A58-40E6-83AF-208F81A20730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E273-7DD6-493F-B591-4F97E10A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6757-D43E-4432-8254-428CF8149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05E8-5422-42A5-9C0F-C491DF239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 bright="6000" contrast="-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/>
          <p:cNvSpPr/>
          <p:nvPr/>
        </p:nvSpPr>
        <p:spPr>
          <a:xfrm>
            <a:off x="4191000" y="6248400"/>
            <a:ext cx="4953000" cy="609600"/>
          </a:xfrm>
          <a:prstGeom prst="rtTriangle">
            <a:avLst/>
          </a:prstGeom>
          <a:gradFill>
            <a:gsLst>
              <a:gs pos="0">
                <a:schemeClr val="bg1"/>
              </a:gs>
              <a:gs pos="39999">
                <a:schemeClr val="bg2"/>
              </a:gs>
              <a:gs pos="70000">
                <a:schemeClr val="tx2"/>
              </a:gs>
              <a:gs pos="100000">
                <a:schemeClr val="tx2"/>
              </a:gs>
            </a:gsLst>
            <a:lin ang="8400000" scaled="0"/>
          </a:gra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8839200" y="0"/>
            <a:ext cx="304800" cy="685800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39999">
                <a:schemeClr val="tx2"/>
              </a:gs>
              <a:gs pos="70000">
                <a:schemeClr val="bg2"/>
              </a:gs>
              <a:gs pos="100000">
                <a:schemeClr val="accent1"/>
              </a:gs>
            </a:gsLst>
            <a:lin ang="19800000" scaled="0"/>
            <a:tileRect/>
          </a:gradFill>
          <a:ln w="31750"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Triangle 10"/>
          <p:cNvSpPr/>
          <p:nvPr/>
        </p:nvSpPr>
        <p:spPr>
          <a:xfrm>
            <a:off x="0" y="6324600"/>
            <a:ext cx="6629400" cy="533400"/>
          </a:xfrm>
          <a:prstGeom prst="rtTriangle">
            <a:avLst/>
          </a:prstGeom>
          <a:gradFill>
            <a:gsLst>
              <a:gs pos="0">
                <a:schemeClr val="bg1"/>
              </a:gs>
              <a:gs pos="39999">
                <a:schemeClr val="bg2"/>
              </a:gs>
              <a:gs pos="70000">
                <a:schemeClr val="accent1"/>
              </a:gs>
              <a:gs pos="100000">
                <a:schemeClr val="accent1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629400"/>
            <a:ext cx="1828800" cy="2286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40873C0-506B-41ED-A741-0993C6455FA7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86800" y="76200"/>
            <a:ext cx="457200" cy="2286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A9AEC18-2FA2-432F-8F79-8D751D3E2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7" name="Picture 19" descr="logo color high res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6400800"/>
            <a:ext cx="763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NIST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7338" y="6400800"/>
            <a:ext cx="12366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lbow Connector 22"/>
          <p:cNvCxnSpPr/>
          <p:nvPr/>
        </p:nvCxnSpPr>
        <p:spPr>
          <a:xfrm rot="10800000" flipV="1">
            <a:off x="76200" y="76200"/>
            <a:ext cx="8305800" cy="381000"/>
          </a:xfrm>
          <a:prstGeom prst="bentConnector3">
            <a:avLst>
              <a:gd name="adj1" fmla="val 100053"/>
            </a:avLst>
          </a:prstGeom>
          <a:ln w="38100" cmpd="thickThin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8" r:id="rId8"/>
    <p:sldLayoutId id="214748387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1905000"/>
            <a:ext cx="7772400" cy="1470025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</a:rPr>
              <a:t>A Liquid Deuterium Cold </a:t>
            </a:r>
            <a:r>
              <a:rPr lang="en-US" sz="2800" dirty="0" smtClean="0">
                <a:solidFill>
                  <a:srgbClr val="C00000"/>
                </a:solidFill>
              </a:rPr>
              <a:t>Neutron Source for the NIST Research Reactor –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Conceptual Design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467600" cy="2667000"/>
          </a:xfrm>
        </p:spPr>
        <p:txBody>
          <a:bodyPr/>
          <a:lstStyle/>
          <a:p>
            <a:pPr eaLnBrk="1" hangingPunct="1"/>
            <a:r>
              <a:rPr lang="en-US" sz="2400" b="1" dirty="0"/>
              <a:t>Robert Williams, Paul Kopetka, Mike Middleton, </a:t>
            </a:r>
            <a:r>
              <a:rPr lang="en-US" sz="2400" b="1" dirty="0" smtClean="0"/>
              <a:t>Mike Rowe, and Paul Brand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TRTR 2013</a:t>
            </a:r>
            <a:endParaRPr lang="en-US" sz="2400" b="1" dirty="0"/>
          </a:p>
          <a:p>
            <a:pPr eaLnBrk="1" hangingPunct="1"/>
            <a:r>
              <a:rPr lang="en-US" sz="2400" b="1" dirty="0" smtClean="0"/>
              <a:t>September 24-26, </a:t>
            </a:r>
            <a:r>
              <a:rPr lang="en-US" sz="2400" b="1" dirty="0" smtClean="0"/>
              <a:t>2013</a:t>
            </a:r>
          </a:p>
          <a:p>
            <a:pPr eaLnBrk="1" hangingPunct="1"/>
            <a:r>
              <a:rPr lang="en-US" sz="2400" b="1" dirty="0" smtClean="0"/>
              <a:t>St. Louis, Missouri</a:t>
            </a:r>
            <a:endParaRPr lang="en-US" sz="2400" b="1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4870156" cy="49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Gain Calculations: </a:t>
            </a:r>
            <a:r>
              <a:rPr lang="en-US" sz="2400" b="1" dirty="0" smtClean="0">
                <a:solidFill>
                  <a:srgbClr val="C00000"/>
                </a:solidFill>
              </a:rPr>
              <a:t>MCNP Model of the 40x40 cm LD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Source in the NBSR CT Port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21336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Surface Source generated on cylinder surfaces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3048000"/>
            <a:ext cx="15240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124200" y="2595265"/>
            <a:ext cx="1219200" cy="9861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5029200" cy="52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1200" y="838200"/>
            <a:ext cx="28194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DXTRAN Sphere around Current Tally Surface</a:t>
            </a:r>
            <a:endParaRPr lang="en-US" b="1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4800600" y="990600"/>
            <a:ext cx="990600" cy="1707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7000" y="3200400"/>
            <a:ext cx="1905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r>
              <a:rPr lang="en-US" b="1" baseline="-25000" dirty="0" smtClean="0"/>
              <a:t>2</a:t>
            </a:r>
            <a:r>
              <a:rPr lang="en-US" b="1" dirty="0" smtClean="0"/>
              <a:t>O Coolant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867400" y="3385066"/>
            <a:ext cx="609600" cy="2725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2286000"/>
            <a:ext cx="2133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r>
              <a:rPr lang="en-US" b="1" baseline="-25000" dirty="0" smtClean="0"/>
              <a:t>2</a:t>
            </a:r>
            <a:r>
              <a:rPr lang="en-US" b="1" dirty="0" smtClean="0"/>
              <a:t>O Jacket and CT Thimble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943600" y="2609166"/>
            <a:ext cx="609600" cy="3626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3810000"/>
            <a:ext cx="2514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Vacuum Jacket and Helium Containment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019800" y="4133166"/>
            <a:ext cx="304800" cy="578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6800" y="3810000"/>
            <a:ext cx="2971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LD</a:t>
            </a:r>
            <a:r>
              <a:rPr lang="en-US" b="1" baseline="-25000" dirty="0" smtClean="0"/>
              <a:t>2</a:t>
            </a:r>
            <a:r>
              <a:rPr lang="en-US" b="1" dirty="0" smtClean="0"/>
              <a:t> Cold Source, 35 Liters, 22-cm ID by 18-cm deep Reentrant Hole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4038600" y="4271665"/>
            <a:ext cx="1295400" cy="3765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685800"/>
            <a:ext cx="2895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MCNP model of CNS region uses surface source for starting neutrons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53000"/>
          </a:xfrm>
        </p:spPr>
        <p:txBody>
          <a:bodyPr/>
          <a:lstStyle/>
          <a:p>
            <a:pPr marL="565150" indent="-457200">
              <a:buFont typeface="Lucida Sans Unicode" pitchFamily="34" charset="0"/>
              <a:buAutoNum type="arabicPeriod"/>
            </a:pPr>
            <a:r>
              <a:rPr lang="en-US" b="1" dirty="0" smtClean="0"/>
              <a:t>Volume:</a:t>
            </a:r>
            <a:r>
              <a:rPr lang="en-US" dirty="0" smtClean="0"/>
              <a:t>  400 mm x 400 mm, 35 liters LD</a:t>
            </a:r>
            <a:r>
              <a:rPr lang="en-US" baseline="-25000" dirty="0" smtClean="0"/>
              <a:t>2</a:t>
            </a:r>
          </a:p>
          <a:p>
            <a:pPr marL="565150" indent="-457200">
              <a:buFont typeface="Lucida Sans Unicode" pitchFamily="34" charset="0"/>
              <a:buAutoNum type="arabicPeriod"/>
            </a:pPr>
            <a:r>
              <a:rPr lang="en-US" b="1" dirty="0" smtClean="0"/>
              <a:t>Reentrant Hole Depth:  </a:t>
            </a:r>
            <a:r>
              <a:rPr lang="en-US" dirty="0" smtClean="0"/>
              <a:t>180 mm</a:t>
            </a:r>
          </a:p>
          <a:p>
            <a:pPr marL="565150" indent="-457200">
              <a:buFont typeface="Lucida Sans Unicode" pitchFamily="34" charset="0"/>
              <a:buAutoNum type="arabicPeriod"/>
            </a:pPr>
            <a:r>
              <a:rPr lang="en-US" b="1" dirty="0" smtClean="0"/>
              <a:t>Reentrant Hole Diameter: </a:t>
            </a:r>
            <a:r>
              <a:rPr lang="en-US" dirty="0" smtClean="0"/>
              <a:t>220 mm </a:t>
            </a:r>
          </a:p>
          <a:p>
            <a:pPr marL="565150" indent="-457200">
              <a:buFont typeface="+mj-lt"/>
              <a:buAutoNum type="arabicPeriod"/>
            </a:pPr>
            <a:r>
              <a:rPr lang="en-US" b="1" dirty="0" smtClean="0"/>
              <a:t>Void Fraction (depends on heat load):  A</a:t>
            </a:r>
            <a:r>
              <a:rPr lang="en-US" dirty="0" smtClean="0"/>
              <a:t>ssume a void fraction of 13% (about half of Kazimi Correlation for pool boiling) based on mockup measurements, </a:t>
            </a:r>
            <a:r>
              <a:rPr lang="en-US" b="1" i="1" dirty="0" smtClean="0">
                <a:solidFill>
                  <a:srgbClr val="FF0000"/>
                </a:solidFill>
              </a:rPr>
              <a:t>including ILL horizontal source</a:t>
            </a:r>
            <a:r>
              <a:rPr lang="en-US" dirty="0" smtClean="0"/>
              <a:t>.</a:t>
            </a:r>
          </a:p>
          <a:p>
            <a:pPr marL="565150" indent="-457200">
              <a:buFont typeface="+mj-lt"/>
              <a:buAutoNum type="arabicPeriod"/>
            </a:pPr>
            <a:r>
              <a:rPr lang="en-US" b="1" dirty="0" smtClean="0"/>
              <a:t>Ortho/Para Content:  </a:t>
            </a:r>
            <a:r>
              <a:rPr lang="en-US" dirty="0" smtClean="0"/>
              <a:t>76% ortho-LD</a:t>
            </a:r>
            <a:r>
              <a:rPr lang="en-US" baseline="-25000" dirty="0" smtClean="0"/>
              <a:t>2</a:t>
            </a:r>
            <a:r>
              <a:rPr lang="en-US" dirty="0" smtClean="0"/>
              <a:t> based on measurements at PSI.</a:t>
            </a:r>
          </a:p>
          <a:p>
            <a:pPr marL="565150" indent="-457200">
              <a:buFont typeface="+mj-lt"/>
              <a:buAutoNum type="arabicPeriod"/>
            </a:pPr>
            <a:r>
              <a:rPr lang="en-US" b="1" dirty="0" smtClean="0"/>
              <a:t>S(</a:t>
            </a:r>
            <a:r>
              <a:rPr lang="el-GR" b="1" dirty="0" smtClean="0"/>
              <a:t>α</a:t>
            </a:r>
            <a:r>
              <a:rPr lang="en-US" b="1" dirty="0" smtClean="0"/>
              <a:t>,</a:t>
            </a:r>
            <a:r>
              <a:rPr lang="el-GR" b="1" dirty="0" smtClean="0"/>
              <a:t>β</a:t>
            </a:r>
            <a:r>
              <a:rPr lang="en-US" b="1" dirty="0" smtClean="0"/>
              <a:t>) Scattering Kernels: </a:t>
            </a:r>
            <a:r>
              <a:rPr lang="en-US" dirty="0" smtClean="0"/>
              <a:t>The newly released MCNP6.1 includes “continuous” energy/angle thermal neutron scattering cross section data.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92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Parameters Affecting Performance: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627DC1-EC0C-4B10-991D-9B77E85024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Expected Gains with Respect to Existing LH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Source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5DD857-056E-4E3F-99A2-2C45E13B8A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16444"/>
              </p:ext>
            </p:extLst>
          </p:nvPr>
        </p:nvGraphicFramePr>
        <p:xfrm>
          <a:off x="762000" y="762000"/>
          <a:ext cx="762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4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Nuclear Heat Load Calculation: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CFB7FA-1F94-4CED-AA83-CD8C0CC2B8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897239"/>
              </p:ext>
            </p:extLst>
          </p:nvPr>
        </p:nvGraphicFramePr>
        <p:xfrm>
          <a:off x="457200" y="1481138"/>
          <a:ext cx="8229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447800"/>
                <a:gridCol w="16611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Deuterium 5160 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Aluminum  7155 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Radiation Source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Rate</a:t>
                      </a:r>
                    </a:p>
                    <a:p>
                      <a:pPr algn="ctr"/>
                      <a:r>
                        <a:rPr lang="en-US" b="1" dirty="0" smtClean="0"/>
                        <a:t>(W/g)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Heat</a:t>
                      </a:r>
                    </a:p>
                    <a:p>
                      <a:pPr algn="ctr"/>
                      <a:r>
                        <a:rPr lang="en-US" b="1" dirty="0" smtClean="0"/>
                        <a:t>(W)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Rate</a:t>
                      </a:r>
                    </a:p>
                    <a:p>
                      <a:pPr algn="ctr"/>
                      <a:r>
                        <a:rPr lang="en-US" b="1" dirty="0" smtClean="0"/>
                        <a:t>(W/g)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Heat</a:t>
                      </a:r>
                    </a:p>
                    <a:p>
                      <a:pPr algn="ctr"/>
                      <a:r>
                        <a:rPr lang="en-US" b="1" dirty="0" smtClean="0"/>
                        <a:t>(W)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 Particles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Gamma Rays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Total Cryogenic Heat Load = 3604 W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4979752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Note that LD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boils at 23 K at 100 kPa, 25 K at 150 kPa.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020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The LD</a:t>
            </a:r>
            <a:r>
              <a:rPr lang="en-US" sz="3200" baseline="-16000" dirty="0" smtClean="0">
                <a:solidFill>
                  <a:schemeClr val="accent1"/>
                </a:solidFill>
              </a:rPr>
              <a:t>2</a:t>
            </a:r>
            <a:r>
              <a:rPr lang="en-US" sz="3200" dirty="0" smtClean="0">
                <a:solidFill>
                  <a:schemeClr val="accent1"/>
                </a:solidFill>
              </a:rPr>
              <a:t> source must also be passively safe, simple and reliable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1910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 smtClean="0"/>
              <a:t>A thermosiphon is the simplest way to supply the source with LD</a:t>
            </a:r>
            <a:r>
              <a:rPr lang="en-US" sz="1800" b="1" baseline="-25000" smtClean="0"/>
              <a:t>2</a:t>
            </a:r>
            <a:r>
              <a:rPr lang="en-US" sz="1800" b="1" smtClean="0"/>
              <a:t>. 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b="1" smtClean="0"/>
              <a:t>Cold helium gas cools the condenser below 23 K.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b="1" smtClean="0"/>
              <a:t>Deuterium  liquefies and flows by gravity to the moderator chamber. 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b="1" smtClean="0"/>
              <a:t>Vapor rises to the condenser and a naturally circulating system is  established.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 smtClean="0"/>
              <a:t>The system is closed to minimize  gas handling (No vents or pressure relief).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 smtClean="0"/>
              <a:t>Low pressures: 4-5 bar warm, 1 bar operating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 smtClean="0"/>
              <a:t>All system components are surrounded by He containments.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200578" cy="51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System Components, Status: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458200" cy="4983163"/>
          </a:xfrm>
        </p:spPr>
        <p:txBody>
          <a:bodyPr/>
          <a:lstStyle/>
          <a:p>
            <a:r>
              <a:rPr lang="en-US" dirty="0" smtClean="0"/>
              <a:t>Horizontal LD</a:t>
            </a:r>
            <a:r>
              <a:rPr lang="en-US" baseline="-25000" dirty="0" smtClean="0"/>
              <a:t>2</a:t>
            </a:r>
            <a:r>
              <a:rPr lang="en-US" dirty="0" smtClean="0"/>
              <a:t> source is similar to one at ILL, just larger.  Thermal hydraulics modeled using data from the mockup of the ILL source. </a:t>
            </a:r>
            <a:r>
              <a:rPr lang="en-US" i="1" dirty="0" smtClean="0">
                <a:solidFill>
                  <a:srgbClr val="C00000"/>
                </a:solidFill>
              </a:rPr>
              <a:t>(complete)</a:t>
            </a:r>
          </a:p>
          <a:p>
            <a:r>
              <a:rPr lang="en-US" dirty="0" smtClean="0"/>
              <a:t>6000 W LD</a:t>
            </a:r>
            <a:r>
              <a:rPr lang="en-US" baseline="-25000" dirty="0" smtClean="0"/>
              <a:t>2</a:t>
            </a:r>
            <a:r>
              <a:rPr lang="en-US" dirty="0" smtClean="0"/>
              <a:t> condenser mounted on the reactor face, ~ 2 m above the cryogenic beam port. </a:t>
            </a:r>
            <a:r>
              <a:rPr lang="en-US" i="1" dirty="0" smtClean="0">
                <a:solidFill>
                  <a:srgbClr val="C00000"/>
                </a:solidFill>
              </a:rPr>
              <a:t>(received)</a:t>
            </a:r>
          </a:p>
          <a:p>
            <a:r>
              <a:rPr lang="en-US" dirty="0" smtClean="0"/>
              <a:t>16 m</a:t>
            </a:r>
            <a:r>
              <a:rPr lang="en-US" baseline="30000" dirty="0" smtClean="0"/>
              <a:t>3</a:t>
            </a:r>
            <a:r>
              <a:rPr lang="en-US" dirty="0" smtClean="0"/>
              <a:t> ballast tank for operation at 100 – 150 kPa, 400 – 500 kPa warm. </a:t>
            </a:r>
            <a:r>
              <a:rPr lang="en-US" i="1" dirty="0" smtClean="0">
                <a:solidFill>
                  <a:srgbClr val="C00000"/>
                </a:solidFill>
              </a:rPr>
              <a:t>(expected this fall)</a:t>
            </a:r>
          </a:p>
          <a:p>
            <a:r>
              <a:rPr lang="en-US" dirty="0" smtClean="0"/>
              <a:t>Refrigerator installation in progress. </a:t>
            </a:r>
            <a:r>
              <a:rPr lang="en-US" i="1" dirty="0" smtClean="0">
                <a:solidFill>
                  <a:srgbClr val="C00000"/>
                </a:solidFill>
              </a:rPr>
              <a:t>(completion expected April 2014)</a:t>
            </a:r>
          </a:p>
          <a:p>
            <a:r>
              <a:rPr lang="en-US" dirty="0" smtClean="0"/>
              <a:t>Procurement of the cryostat assembly and condenser containments in progress. </a:t>
            </a:r>
            <a:r>
              <a:rPr lang="en-US" i="1" dirty="0" smtClean="0">
                <a:solidFill>
                  <a:srgbClr val="C00000"/>
                </a:solidFill>
              </a:rPr>
              <a:t>(~ 2 years)</a:t>
            </a:r>
          </a:p>
          <a:p>
            <a:r>
              <a:rPr lang="en-US" b="1" dirty="0" smtClean="0"/>
              <a:t>Installation target: </a:t>
            </a:r>
            <a:r>
              <a:rPr lang="en-US" b="1" dirty="0" smtClean="0">
                <a:solidFill>
                  <a:srgbClr val="C00000"/>
                </a:solidFill>
              </a:rPr>
              <a:t>2016!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405E8-5422-42A5-9C0F-C491DF2391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over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22752" y="63248"/>
            <a:ext cx="4800600" cy="7112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572" y="152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Layout of the 7 kW Refrigerator and LD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 Cold Source Components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943600"/>
            <a:ext cx="1447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r>
              <a:rPr lang="en-US" b="1" baseline="-25000" dirty="0" smtClean="0"/>
              <a:t>2</a:t>
            </a:r>
            <a:r>
              <a:rPr lang="en-US" b="1" dirty="0" smtClean="0"/>
              <a:t> Ballast Tank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066800"/>
            <a:ext cx="1447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Condenser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590800" y="1251466"/>
            <a:ext cx="1752600" cy="2725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3352800"/>
            <a:ext cx="12192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Coldbox</a:t>
            </a:r>
          </a:p>
          <a:p>
            <a:r>
              <a:rPr lang="en-US" b="1" dirty="0" smtClean="0"/>
              <a:t>(C-200)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95600" y="2133600"/>
            <a:ext cx="685800" cy="1219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000" y="4648200"/>
            <a:ext cx="25908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Compressors and Oil Removal Module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1752600"/>
            <a:ext cx="1295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LN</a:t>
            </a:r>
            <a:r>
              <a:rPr lang="en-US" b="1" baseline="-25000" dirty="0" smtClean="0"/>
              <a:t>2</a:t>
            </a:r>
            <a:r>
              <a:rPr lang="en-US" b="1" dirty="0" smtClean="0"/>
              <a:t> Tank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4876800"/>
            <a:ext cx="17526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Pressure He Tank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51" y="152400"/>
            <a:ext cx="67818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New Refrigerator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5DD857-056E-4E3F-99A2-2C45E13B8A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 descr="deu_refriger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838200"/>
            <a:ext cx="723910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7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 descr="C:\Users\rew\AppData\Local\Microsoft\Windows\Temporary Internet Files\Content.Outlook\VPHEHTCE\reactor_section_a_small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2148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31289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Future Cold Source Layout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9530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LD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Source (2016)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4800600"/>
            <a:ext cx="2590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BT-9 LH2 Source (installed 2012)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080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2"/>
          </a:xfrm>
        </p:spPr>
        <p:txBody>
          <a:bodyPr/>
          <a:lstStyle/>
          <a:p>
            <a:r>
              <a:rPr lang="en-US" sz="2800" b="1" dirty="0" smtClean="0"/>
              <a:t>What’s new at NIST?</a:t>
            </a:r>
          </a:p>
          <a:p>
            <a:r>
              <a:rPr lang="en-US" sz="2800" b="1" dirty="0" smtClean="0"/>
              <a:t>Existing Liquid Hydrogen Cold Source</a:t>
            </a:r>
          </a:p>
          <a:p>
            <a:r>
              <a:rPr lang="en-US" sz="2800" b="1" dirty="0" smtClean="0"/>
              <a:t>Performance and Heat Load Calculations for the planned LD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Source</a:t>
            </a:r>
          </a:p>
          <a:p>
            <a:r>
              <a:rPr lang="en-US" sz="2800" b="1" dirty="0" smtClean="0"/>
              <a:t>Design Overview, Status</a:t>
            </a:r>
          </a:p>
          <a:p>
            <a:r>
              <a:rPr lang="en-US" sz="2800" b="1" dirty="0" smtClean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Outline: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5FD738-D178-4F19-9CD3-6D838DB4FC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Maximum Hypothetical Accident for Liquid Hydrogen Cold Source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Initiating Event is a guillotine break of the vacuum lines allowing air to rush in and freeze on the LH</a:t>
            </a:r>
            <a:r>
              <a:rPr lang="en-US" baseline="-25000" dirty="0" smtClean="0"/>
              <a:t>2</a:t>
            </a:r>
            <a:r>
              <a:rPr lang="en-US" dirty="0" smtClean="0"/>
              <a:t> vessel.</a:t>
            </a:r>
          </a:p>
          <a:p>
            <a:r>
              <a:rPr lang="en-US" dirty="0" smtClean="0"/>
              <a:t>The LH</a:t>
            </a:r>
            <a:r>
              <a:rPr lang="en-US" baseline="-25000" dirty="0" smtClean="0"/>
              <a:t>2</a:t>
            </a:r>
            <a:r>
              <a:rPr lang="en-US" dirty="0" smtClean="0"/>
              <a:t> vessel ruptures and there is a detonation when the worst combination of oxygen and hydrogen is present.</a:t>
            </a:r>
          </a:p>
          <a:p>
            <a:r>
              <a:rPr lang="en-US" dirty="0" smtClean="0"/>
              <a:t>Rupture and Ignition are assumed with no reasonable, credible scenario.</a:t>
            </a:r>
          </a:p>
          <a:p>
            <a:endParaRPr lang="en-US" dirty="0" smtClean="0"/>
          </a:p>
          <a:p>
            <a:r>
              <a:rPr lang="en-US" dirty="0" smtClean="0"/>
              <a:t>The overly conservative MHA ‘Unnecessarily Limits the Design’ of the Liquid Deuterium Cold Source.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Maximum Hypothetical Accident for Liquid Deuterium Cold Source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Initiating Event is a failure of a vacuum pump which allows all the air inside the vacuum enclosure to rush in and freeze on the LD</a:t>
            </a:r>
            <a:r>
              <a:rPr lang="en-US" baseline="-25000" dirty="0" smtClean="0"/>
              <a:t>2</a:t>
            </a:r>
            <a:r>
              <a:rPr lang="en-US" dirty="0" smtClean="0"/>
              <a:t> vessel.</a:t>
            </a:r>
          </a:p>
          <a:p>
            <a:r>
              <a:rPr lang="en-US" dirty="0" smtClean="0"/>
              <a:t>The LD</a:t>
            </a:r>
            <a:r>
              <a:rPr lang="en-US" baseline="-25000" dirty="0" smtClean="0"/>
              <a:t>2</a:t>
            </a:r>
            <a:r>
              <a:rPr lang="en-US" dirty="0" smtClean="0"/>
              <a:t> vessel ruptures and there is a detonation when the worst combination of oxygen and deuterium is present.</a:t>
            </a:r>
          </a:p>
          <a:p>
            <a:r>
              <a:rPr lang="en-US" dirty="0" smtClean="0"/>
              <a:t>Rupture and Ignition are assumed with no reasonable, credible scenario.</a:t>
            </a:r>
          </a:p>
          <a:p>
            <a:endParaRPr lang="en-US" dirty="0" smtClean="0"/>
          </a:p>
          <a:p>
            <a:r>
              <a:rPr lang="en-US" dirty="0" smtClean="0"/>
              <a:t>The overly conservative MHA ‘Unnecessarily Limits the Design’ of the Liquid Deuterium Cold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Implementation of New Maximum Hypothetical Accident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r>
              <a:rPr lang="en-US" dirty="0" smtClean="0"/>
              <a:t>Change existing MHA used for the liquid hydrogen cold source for the new liquid deuterium cold source.</a:t>
            </a:r>
          </a:p>
          <a:p>
            <a:r>
              <a:rPr lang="en-US" dirty="0" smtClean="0"/>
              <a:t>Install a separate BT-9 cold source vacuum system. </a:t>
            </a:r>
          </a:p>
          <a:p>
            <a:r>
              <a:rPr lang="en-US" dirty="0" smtClean="0"/>
              <a:t>Modify the existing vacuum </a:t>
            </a:r>
            <a:r>
              <a:rPr lang="en-US" smtClean="0"/>
              <a:t>system to </a:t>
            </a:r>
            <a:r>
              <a:rPr lang="en-US" dirty="0" smtClean="0"/>
              <a:t>make a guillotine break impossible.</a:t>
            </a:r>
          </a:p>
          <a:p>
            <a:r>
              <a:rPr lang="en-US" dirty="0" smtClean="0"/>
              <a:t>Changes will be completed before the Installation of the new deuterium cold source.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25962"/>
          </a:xfrm>
        </p:spPr>
        <p:txBody>
          <a:bodyPr/>
          <a:lstStyle/>
          <a:p>
            <a:r>
              <a:rPr lang="en-US" sz="2800" b="1" dirty="0" smtClean="0"/>
              <a:t>The cryogenic beam port of the NBSR is a perfect location for a large-volume LD</a:t>
            </a:r>
            <a:r>
              <a:rPr lang="en-US" sz="2800" b="1" baseline="-20000" dirty="0" smtClean="0"/>
              <a:t>2</a:t>
            </a:r>
            <a:r>
              <a:rPr lang="en-US" sz="2800" b="1" dirty="0" smtClean="0"/>
              <a:t> source.</a:t>
            </a: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It would allow the us to enhance our strength</a:t>
            </a:r>
            <a:r>
              <a:rPr lang="en-US" sz="2800" b="1" dirty="0" smtClean="0">
                <a:solidFill>
                  <a:srgbClr val="C00000"/>
                </a:solidFill>
              </a:rPr>
              <a:t>: providing an intense source of long-wavelength neutrons.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Conclusion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866BE7-98C0-4FE6-8C82-C116EEDFB41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" y="304800"/>
            <a:ext cx="8139953" cy="6104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90" y="1143000"/>
            <a:ext cx="68072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76518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Vacuum System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3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cuum_sk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765" y="1066800"/>
            <a:ext cx="6849064" cy="5077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Proposed PW Vacuum Skid Location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66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4131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NBSR cuto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38417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143000" y="2286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Cut-away View of the NBSR Core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629400" y="990600"/>
            <a:ext cx="19050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Top Grid Plate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24400" y="1295400"/>
            <a:ext cx="19050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477000" y="1676400"/>
            <a:ext cx="22098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Fuel Elements (30)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10200" y="1981200"/>
            <a:ext cx="1066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20574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6477000" y="2209800"/>
            <a:ext cx="16002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Fuel Plates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19600" y="2514600"/>
            <a:ext cx="20574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2590800"/>
            <a:ext cx="20574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16"/>
          <p:cNvSpPr txBox="1">
            <a:spLocks noChangeArrowheads="1"/>
          </p:cNvSpPr>
          <p:nvPr/>
        </p:nvSpPr>
        <p:spPr bwMode="auto">
          <a:xfrm>
            <a:off x="6553200" y="3505200"/>
            <a:ext cx="2362200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Liquid Hydrogen Cold Neutron Source</a:t>
            </a:r>
          </a:p>
        </p:txBody>
      </p:sp>
      <p:cxnSp>
        <p:nvCxnSpPr>
          <p:cNvPr id="19" name="Straight Arrow Connector 18"/>
          <p:cNvCxnSpPr>
            <a:stCxn id="9228" idx="1"/>
          </p:cNvCxnSpPr>
          <p:nvPr/>
        </p:nvCxnSpPr>
        <p:spPr>
          <a:xfrm flipH="1">
            <a:off x="5715000" y="3967163"/>
            <a:ext cx="838200" cy="7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TextBox 19"/>
          <p:cNvSpPr txBox="1">
            <a:spLocks noChangeArrowheads="1"/>
          </p:cNvSpPr>
          <p:nvPr/>
        </p:nvSpPr>
        <p:spPr bwMode="auto">
          <a:xfrm>
            <a:off x="6400800" y="4495800"/>
            <a:ext cx="22860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Bottom Grid Plate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800600" y="4876800"/>
            <a:ext cx="1600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TextBox 22"/>
          <p:cNvSpPr txBox="1">
            <a:spLocks noChangeArrowheads="1"/>
          </p:cNvSpPr>
          <p:nvPr/>
        </p:nvSpPr>
        <p:spPr bwMode="auto">
          <a:xfrm>
            <a:off x="6629400" y="5105400"/>
            <a:ext cx="17526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</a:t>
            </a:r>
            <a:r>
              <a:rPr lang="en-US" b="1" baseline="-25000"/>
              <a:t>2</a:t>
            </a:r>
            <a:r>
              <a:rPr lang="en-US" b="1"/>
              <a:t>O Primary Inlet Plenums</a:t>
            </a:r>
          </a:p>
        </p:txBody>
      </p:sp>
      <p:cxnSp>
        <p:nvCxnSpPr>
          <p:cNvPr id="25" name="Straight Arrow Connector 24"/>
          <p:cNvCxnSpPr>
            <a:stCxn id="9232" idx="1"/>
          </p:cNvCxnSpPr>
          <p:nvPr/>
        </p:nvCxnSpPr>
        <p:spPr>
          <a:xfrm flipH="1">
            <a:off x="4800600" y="5429250"/>
            <a:ext cx="1828800" cy="57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232" idx="1"/>
          </p:cNvCxnSpPr>
          <p:nvPr/>
        </p:nvCxnSpPr>
        <p:spPr>
          <a:xfrm flipH="1">
            <a:off x="4419600" y="5429250"/>
            <a:ext cx="2209800" cy="5905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5" name="TextBox 27"/>
          <p:cNvSpPr txBox="1">
            <a:spLocks noChangeArrowheads="1"/>
          </p:cNvSpPr>
          <p:nvPr/>
        </p:nvSpPr>
        <p:spPr bwMode="auto">
          <a:xfrm>
            <a:off x="457200" y="1295400"/>
            <a:ext cx="19050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Cd Shim Safety Arms (4)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62200" y="1905000"/>
            <a:ext cx="990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30"/>
          <p:cNvSpPr txBox="1">
            <a:spLocks noChangeArrowheads="1"/>
          </p:cNvSpPr>
          <p:nvPr/>
        </p:nvSpPr>
        <p:spPr bwMode="auto">
          <a:xfrm>
            <a:off x="381000" y="25146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Reactor Vessel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62200" y="2895600"/>
            <a:ext cx="304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9" name="TextBox 33"/>
          <p:cNvSpPr txBox="1">
            <a:spLocks noChangeArrowheads="1"/>
          </p:cNvSpPr>
          <p:nvPr/>
        </p:nvSpPr>
        <p:spPr bwMode="auto">
          <a:xfrm>
            <a:off x="381000" y="3200400"/>
            <a:ext cx="18288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Radial Beam Tubes (9)</a:t>
            </a:r>
          </a:p>
        </p:txBody>
      </p:sp>
      <p:cxnSp>
        <p:nvCxnSpPr>
          <p:cNvPr id="36" name="Straight Arrow Connector 35"/>
          <p:cNvCxnSpPr>
            <a:stCxn id="9239" idx="3"/>
          </p:cNvCxnSpPr>
          <p:nvPr/>
        </p:nvCxnSpPr>
        <p:spPr>
          <a:xfrm>
            <a:off x="2209800" y="3524250"/>
            <a:ext cx="838200" cy="2095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239" idx="3"/>
          </p:cNvCxnSpPr>
          <p:nvPr/>
        </p:nvCxnSpPr>
        <p:spPr>
          <a:xfrm>
            <a:off x="2209800" y="3524250"/>
            <a:ext cx="838200" cy="438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Box 38"/>
          <p:cNvSpPr txBox="1">
            <a:spLocks noChangeArrowheads="1"/>
          </p:cNvSpPr>
          <p:nvPr/>
        </p:nvSpPr>
        <p:spPr bwMode="auto">
          <a:xfrm>
            <a:off x="228600" y="4191000"/>
            <a:ext cx="22098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18-cm Unfueled Gap – Flux Trap</a:t>
            </a:r>
          </a:p>
        </p:txBody>
      </p:sp>
      <p:cxnSp>
        <p:nvCxnSpPr>
          <p:cNvPr id="41" name="Straight Arrow Connector 40"/>
          <p:cNvCxnSpPr>
            <a:stCxn id="9242" idx="3"/>
          </p:cNvCxnSpPr>
          <p:nvPr/>
        </p:nvCxnSpPr>
        <p:spPr>
          <a:xfrm flipV="1">
            <a:off x="2438400" y="3962400"/>
            <a:ext cx="2057400" cy="552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4" name="TextBox 41"/>
          <p:cNvSpPr txBox="1">
            <a:spLocks noChangeArrowheads="1"/>
          </p:cNvSpPr>
          <p:nvPr/>
        </p:nvSpPr>
        <p:spPr bwMode="auto">
          <a:xfrm>
            <a:off x="304800" y="5257800"/>
            <a:ext cx="21336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Primary Outlet (2)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38400" y="56388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6" name="TextBox 44"/>
          <p:cNvSpPr txBox="1">
            <a:spLocks noChangeArrowheads="1"/>
          </p:cNvSpPr>
          <p:nvPr/>
        </p:nvSpPr>
        <p:spPr bwMode="auto">
          <a:xfrm>
            <a:off x="6629400" y="6019800"/>
            <a:ext cx="182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Thermal Shield</a:t>
            </a:r>
          </a:p>
        </p:txBody>
      </p:sp>
      <p:cxnSp>
        <p:nvCxnSpPr>
          <p:cNvPr id="47" name="Straight Arrow Connector 46"/>
          <p:cNvCxnSpPr>
            <a:stCxn id="9246" idx="1"/>
          </p:cNvCxnSpPr>
          <p:nvPr/>
        </p:nvCxnSpPr>
        <p:spPr>
          <a:xfrm flipH="1" flipV="1">
            <a:off x="6324600" y="6019800"/>
            <a:ext cx="30480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81" y="530226"/>
            <a:ext cx="4576594" cy="564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dirty="0" smtClean="0"/>
              <a:t>New Guide Hall and Support Building - 2011</a:t>
            </a:r>
          </a:p>
          <a:p>
            <a:pPr lvl="1"/>
            <a:r>
              <a:rPr lang="en-US" dirty="0" smtClean="0"/>
              <a:t>Nearly doubled the size of the Guide Hall</a:t>
            </a:r>
          </a:p>
          <a:p>
            <a:pPr lvl="1"/>
            <a:r>
              <a:rPr lang="en-US" dirty="0" smtClean="0"/>
              <a:t>Five additional guides installed, now 12 guides</a:t>
            </a:r>
          </a:p>
          <a:p>
            <a:pPr lvl="1"/>
            <a:r>
              <a:rPr lang="en-US" dirty="0" smtClean="0"/>
              <a:t>Several new instruments available to users</a:t>
            </a:r>
          </a:p>
          <a:p>
            <a:r>
              <a:rPr lang="en-US" dirty="0" smtClean="0"/>
              <a:t>Second LH</a:t>
            </a:r>
            <a:r>
              <a:rPr lang="en-US" baseline="-25000" dirty="0" smtClean="0"/>
              <a:t>2</a:t>
            </a:r>
            <a:r>
              <a:rPr lang="en-US" dirty="0" smtClean="0"/>
              <a:t> Cold Source installed in BT-9</a:t>
            </a:r>
          </a:p>
          <a:p>
            <a:pPr lvl="1"/>
            <a:r>
              <a:rPr lang="en-US" dirty="0" smtClean="0"/>
              <a:t>Operational since April 2012</a:t>
            </a:r>
          </a:p>
          <a:p>
            <a:pPr lvl="1"/>
            <a:r>
              <a:rPr lang="en-US" dirty="0" smtClean="0"/>
              <a:t>More intense source for MACS-II</a:t>
            </a:r>
          </a:p>
          <a:p>
            <a:pPr lvl="1"/>
            <a:r>
              <a:rPr lang="en-US" dirty="0" smtClean="0"/>
              <a:t>Cooled by existing refrigerator</a:t>
            </a:r>
          </a:p>
          <a:p>
            <a:r>
              <a:rPr lang="en-US" dirty="0" smtClean="0"/>
              <a:t>Additional Facility Upgrades:</a:t>
            </a:r>
          </a:p>
          <a:p>
            <a:pPr lvl="1"/>
            <a:r>
              <a:rPr lang="en-US" dirty="0" smtClean="0"/>
              <a:t>Cold Neutron </a:t>
            </a:r>
            <a:r>
              <a:rPr lang="en-US" smtClean="0"/>
              <a:t>PLC Upgrade</a:t>
            </a:r>
            <a:endParaRPr lang="en-US" dirty="0" smtClean="0"/>
          </a:p>
          <a:p>
            <a:pPr lvl="1"/>
            <a:r>
              <a:rPr lang="en-US" dirty="0" smtClean="0"/>
              <a:t>Thermal Shield Cooling System</a:t>
            </a:r>
          </a:p>
          <a:p>
            <a:pPr lvl="1"/>
            <a:r>
              <a:rPr lang="en-US" dirty="0" smtClean="0"/>
              <a:t>Secondary Cooling Pump Building</a:t>
            </a:r>
          </a:p>
          <a:p>
            <a:pPr lvl="1"/>
            <a:r>
              <a:rPr lang="en-US" dirty="0" smtClean="0"/>
              <a:t>Fuel Storage Pool Liner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Major Expansion of Cold Neutron Facilities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5FD738-D178-4F19-9CD3-6D838DB4FC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1" descr="http://www.ncnr.nist.gov/expansion/instrument_layouts/Expansion2015_mo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442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4579" y="571947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Bold indicates new or re-located, upgraded instruments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NS Thimble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20551" y="1412876"/>
            <a:ext cx="4838998" cy="4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81000" y="2286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NBSR was designed with a 55-cm diameter cryogenic beam port for a D</a:t>
            </a:r>
            <a:r>
              <a:rPr lang="en-US" sz="2800" b="1" baseline="-16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O-ice CNS.</a:t>
            </a:r>
          </a:p>
          <a:p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2209800"/>
            <a:ext cx="2971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History: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D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 Tank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D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 Ice (1987)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Unit 1 LH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(1995)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Unit 2 LH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(2002)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it 2 - gu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79248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Existing LH</a:t>
            </a:r>
            <a:r>
              <a:rPr lang="en-US" sz="2800" b="1" baseline="-18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CNS, In-pile Guides </a:t>
            </a:r>
            <a:r>
              <a:rPr lang="en-US" sz="2800" b="1" dirty="0" smtClean="0">
                <a:solidFill>
                  <a:srgbClr val="C00000"/>
                </a:solidFill>
              </a:rPr>
              <a:t>as of </a:t>
            </a:r>
            <a:r>
              <a:rPr lang="en-US" sz="2800" b="1" dirty="0">
                <a:solidFill>
                  <a:srgbClr val="C00000"/>
                </a:solidFill>
              </a:rPr>
              <a:t>April 2011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-940888">
            <a:off x="6994525" y="1541463"/>
            <a:ext cx="1914525" cy="7080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MACS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8077200" y="28194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NG-1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8077200" y="3276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NG-2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8153400" y="3657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NG-3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8153400" y="4038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NG-4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7924800" y="4800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NG-5</a:t>
            </a: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7924800" y="510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NG-6</a:t>
            </a: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7848600" y="5486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NG-7</a:t>
            </a:r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3124200" y="914400"/>
            <a:ext cx="2514600" cy="157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CTW Beam Port (now has inpile piece for new guides)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00600" y="2286000"/>
            <a:ext cx="10668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95769" y="5155248"/>
            <a:ext cx="7620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CTE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Upgrade To Deuterium Cold Source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00201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Deuterium absorption cross section is 500 times less, but</a:t>
            </a:r>
          </a:p>
          <a:p>
            <a:r>
              <a:rPr lang="en-US" dirty="0" smtClean="0"/>
              <a:t>deuterium scattering cross section is 10 times less, therefore,</a:t>
            </a:r>
          </a:p>
          <a:p>
            <a:r>
              <a:rPr lang="en-US" dirty="0" smtClean="0"/>
              <a:t>higher intensity cold neutron beam.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895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Affect Of Deuterium On System Design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 of liquid deuterium in cryostat is 7 times greater,</a:t>
            </a:r>
          </a:p>
          <a:p>
            <a:r>
              <a:rPr lang="en-US" dirty="0" smtClean="0"/>
              <a:t>therefore, larger ballast tank, greater heat load and, </a:t>
            </a:r>
          </a:p>
          <a:p>
            <a:r>
              <a:rPr lang="en-US" dirty="0" smtClean="0"/>
              <a:t>larger refrigerator capacity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What is to be gained with deuterium?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0" y="1295400"/>
            <a:ext cx="3657600" cy="452596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Spectrum shifts to lower energies.</a:t>
            </a:r>
          </a:p>
          <a:p>
            <a:pPr eaLnBrk="1" hangingPunct="1"/>
            <a:r>
              <a:rPr lang="en-US" sz="2000" b="1" dirty="0" smtClean="0"/>
              <a:t>Gain of 2 for the longest wavelengths. </a:t>
            </a:r>
          </a:p>
          <a:p>
            <a:pPr eaLnBrk="1" hangingPunct="1"/>
            <a:r>
              <a:rPr lang="en-US" sz="2000" b="1" dirty="0" smtClean="0"/>
              <a:t>Maxwell-Boltzmann temperature drops from 40 K to 30 K </a:t>
            </a:r>
          </a:p>
          <a:p>
            <a:pPr eaLnBrk="1" hangingPunct="1"/>
            <a:r>
              <a:rPr lang="en-US" sz="2000" b="1" dirty="0" smtClean="0"/>
              <a:t>Large volume, low absorption.</a:t>
            </a:r>
          </a:p>
          <a:p>
            <a:pPr eaLnBrk="1" hangingPunct="1"/>
            <a:r>
              <a:rPr lang="en-US" sz="2000" b="1" dirty="0" smtClean="0"/>
              <a:t>Up to 50% loss at 15 meV (2.5 Angstroms).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79869234"/>
              </p:ext>
            </p:extLst>
          </p:nvPr>
        </p:nvGraphicFramePr>
        <p:xfrm>
          <a:off x="228600" y="1279525"/>
          <a:ext cx="5332413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art" r:id="rId4" imgW="7391517" imgH="4124296" progId="Excel.Sheet.8">
                  <p:embed/>
                </p:oleObj>
              </mc:Choice>
              <mc:Fallback>
                <p:oleObj name="Chart" r:id="rId4" imgW="7391517" imgH="412429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79525"/>
                        <a:ext cx="5332413" cy="4102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09600" y="5181600"/>
            <a:ext cx="32766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/>
              <a:t>Φ</a:t>
            </a:r>
            <a:r>
              <a:rPr lang="en-US" sz="2000" b="1"/>
              <a:t>(E) vs. E,  0 – 20 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 LD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source requires a large volume compared to LH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.</a:t>
            </a:r>
          </a:p>
          <a:p>
            <a:pPr eaLnBrk="1" hangingPunct="1"/>
            <a:r>
              <a:rPr lang="en-US" sz="2800" b="1" dirty="0" smtClean="0"/>
              <a:t>The CT thimble in the NBSR has ample room for a very large LD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moderator vessel (30-50 liters).</a:t>
            </a:r>
          </a:p>
          <a:p>
            <a:pPr eaLnBrk="1" hangingPunct="1"/>
            <a:r>
              <a:rPr lang="en-US" sz="2800" b="1" dirty="0" smtClean="0"/>
              <a:t>The nuclear heat load will be ~4 kW.</a:t>
            </a:r>
          </a:p>
          <a:p>
            <a:pPr eaLnBrk="1" hangingPunct="1"/>
            <a:r>
              <a:rPr lang="en-US" sz="2800" b="1" dirty="0" smtClean="0"/>
              <a:t>New 7-kW He refrigerator being installed</a:t>
            </a: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Support from DOE National Nuclear Security Administration:</a:t>
            </a:r>
          </a:p>
          <a:p>
            <a:pPr lvl="1" eaLnBrk="1" hangingPunct="1"/>
            <a:r>
              <a:rPr lang="en-US" b="1" dirty="0" smtClean="0"/>
              <a:t>Conversion of NBSR to LEU will result in 10% reduction in thermal and cold neutron beams.</a:t>
            </a:r>
          </a:p>
          <a:p>
            <a:pPr lvl="1" eaLnBrk="1" hangingPunct="1"/>
            <a:r>
              <a:rPr lang="en-US" b="1" dirty="0" smtClean="0"/>
              <a:t>CNS, new guides is mitigation strategy.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Feasibility of a LD</a:t>
            </a:r>
            <a:r>
              <a:rPr lang="en-US" sz="3600" baseline="-250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 Source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D9E7E-F92C-4205-8894-A94D2B6E109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CNR template rev 2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D0D9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NCNR template rev 2</Template>
  <TotalTime>1920</TotalTime>
  <Words>1277</Words>
  <Application>Microsoft Office PowerPoint</Application>
  <PresentationFormat>On-screen Show (4:3)</PresentationFormat>
  <Paragraphs>197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NCNR template rev 2</vt:lpstr>
      <vt:lpstr>Chart</vt:lpstr>
      <vt:lpstr>A Liquid Deuterium Cold Neutron Source for the NIST Research Reactor – Conceptual Design </vt:lpstr>
      <vt:lpstr>Outline:</vt:lpstr>
      <vt:lpstr>Major Expansion of Cold Neutron Facilities</vt:lpstr>
      <vt:lpstr>PowerPoint Presentation</vt:lpstr>
      <vt:lpstr>PowerPoint Presentation</vt:lpstr>
      <vt:lpstr>PowerPoint Presentation</vt:lpstr>
      <vt:lpstr>PowerPoint Presentation</vt:lpstr>
      <vt:lpstr>What is to be gained with deuterium?</vt:lpstr>
      <vt:lpstr>Feasibility of a LD2 Source </vt:lpstr>
      <vt:lpstr>PowerPoint Presentation</vt:lpstr>
      <vt:lpstr>PowerPoint Presentation</vt:lpstr>
      <vt:lpstr>Parameters Affecting Performance: </vt:lpstr>
      <vt:lpstr>Expected Gains with Respect to Existing LH2 Source</vt:lpstr>
      <vt:lpstr>Nuclear Heat Load Calculation:</vt:lpstr>
      <vt:lpstr>The LD2 source must also be passively safe, simple and reliable</vt:lpstr>
      <vt:lpstr>System Components, Status:</vt:lpstr>
      <vt:lpstr>PowerPoint Presentation</vt:lpstr>
      <vt:lpstr>New Refrigerator Model</vt:lpstr>
      <vt:lpstr>PowerPoint Presentation</vt:lpstr>
      <vt:lpstr>Maximum Hypothetical Accident for Liquid Hydrogen Cold Source</vt:lpstr>
      <vt:lpstr>Maximum Hypothetical Accident for Liquid Deuterium Cold Source</vt:lpstr>
      <vt:lpstr>Implementation of New Maximum Hypothetical Accident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Williams</dc:creator>
  <cp:lastModifiedBy>Laptop</cp:lastModifiedBy>
  <cp:revision>155</cp:revision>
  <dcterms:created xsi:type="dcterms:W3CDTF">2010-09-12T20:07:45Z</dcterms:created>
  <dcterms:modified xsi:type="dcterms:W3CDTF">2013-09-23T21:07:04Z</dcterms:modified>
</cp:coreProperties>
</file>