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0" r:id="rId1"/>
  </p:sldMasterIdLst>
  <p:notesMasterIdLst>
    <p:notesMasterId r:id="rId41"/>
  </p:notesMasterIdLst>
  <p:handoutMasterIdLst>
    <p:handoutMasterId r:id="rId42"/>
  </p:handoutMasterIdLst>
  <p:sldIdLst>
    <p:sldId id="325" r:id="rId2"/>
    <p:sldId id="326" r:id="rId3"/>
    <p:sldId id="327" r:id="rId4"/>
    <p:sldId id="331" r:id="rId5"/>
    <p:sldId id="332" r:id="rId6"/>
    <p:sldId id="330" r:id="rId7"/>
    <p:sldId id="333" r:id="rId8"/>
    <p:sldId id="334" r:id="rId9"/>
    <p:sldId id="336" r:id="rId10"/>
    <p:sldId id="335" r:id="rId11"/>
    <p:sldId id="337" r:id="rId12"/>
    <p:sldId id="338" r:id="rId13"/>
    <p:sldId id="339" r:id="rId14"/>
    <p:sldId id="357" r:id="rId15"/>
    <p:sldId id="358" r:id="rId16"/>
    <p:sldId id="359" r:id="rId17"/>
    <p:sldId id="341" r:id="rId18"/>
    <p:sldId id="340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5" r:id="rId30"/>
    <p:sldId id="360" r:id="rId31"/>
    <p:sldId id="352" r:id="rId32"/>
    <p:sldId id="361" r:id="rId33"/>
    <p:sldId id="362" r:id="rId34"/>
    <p:sldId id="353" r:id="rId35"/>
    <p:sldId id="354" r:id="rId36"/>
    <p:sldId id="363" r:id="rId37"/>
    <p:sldId id="364" r:id="rId38"/>
    <p:sldId id="365" r:id="rId39"/>
    <p:sldId id="329" r:id="rId40"/>
  </p:sldIdLst>
  <p:sldSz cx="9144000" cy="6858000" type="screen4x3"/>
  <p:notesSz cx="9926638" cy="67976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DC3"/>
    <a:srgbClr val="5C81CE"/>
    <a:srgbClr val="FFFFFF"/>
    <a:srgbClr val="9578F2"/>
    <a:srgbClr val="00FFCC"/>
    <a:srgbClr val="F9FDDB"/>
    <a:srgbClr val="CCFF99"/>
    <a:srgbClr val="FF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3165" autoAdjust="0"/>
  </p:normalViewPr>
  <p:slideViewPr>
    <p:cSldViewPr snapToGrid="0">
      <p:cViewPr>
        <p:scale>
          <a:sx n="91" d="100"/>
          <a:sy n="91" d="100"/>
        </p:scale>
        <p:origin x="-15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-2046" y="-102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73050" y="64658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95" tIns="45747" rIns="91495" bIns="4574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GB" sz="1400" smtClean="0">
              <a:latin typeface="Arial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6378575"/>
            <a:ext cx="9926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GB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Copyright © 2013 - SCK•CEN - </a:t>
            </a:r>
            <a:r>
              <a:rPr lang="en-US" sz="8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This presentation contains preliminary data for dedicated use ONLY and may not be cited without the explicit permission of the author.</a:t>
            </a:r>
            <a:r>
              <a:rPr lang="nl-NL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800" dirty="0" smtClean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596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7150" y="3249613"/>
            <a:ext cx="7270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6" tIns="45157" rIns="91926" bIns="4515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noProof="0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5013" y="517525"/>
            <a:ext cx="3378200" cy="2533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0" y="6477000"/>
            <a:ext cx="9926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GB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Copyright © 2013 - SCK•CEN - </a:t>
            </a:r>
            <a:r>
              <a:rPr lang="en-US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This presentation contains preliminary data for dedicated use ONLY and may not be cited without the explicit permission of the author.</a:t>
            </a:r>
            <a:r>
              <a:rPr lang="nl-NL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800" dirty="0" smtClean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963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76200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4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723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542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78200" y="611188"/>
            <a:ext cx="3176588" cy="2382837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7356" y="3263349"/>
            <a:ext cx="7231884" cy="26047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nl-B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131" y="2130425"/>
            <a:ext cx="8562643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257" y="3886200"/>
            <a:ext cx="8584792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2013-09-21</a:t>
            </a:fld>
            <a:endParaRPr lang="nl-BE" dirty="0"/>
          </a:p>
        </p:txBody>
      </p:sp>
      <p:sp>
        <p:nvSpPr>
          <p:cNvPr id="9" name="Rectangle 16"/>
          <p:cNvSpPr txBox="1">
            <a:spLocks noChangeArrowheads="1"/>
          </p:cNvSpPr>
          <p:nvPr userDrawn="1"/>
        </p:nvSpPr>
        <p:spPr>
          <a:xfrm>
            <a:off x="3803648" y="6456308"/>
            <a:ext cx="1543792" cy="325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86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42" y="467833"/>
            <a:ext cx="8579821" cy="500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1148317"/>
            <a:ext cx="8573386" cy="5092126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2013-09-21</a:t>
            </a:fld>
            <a:endParaRPr lang="nl-BE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391886" y="1054833"/>
            <a:ext cx="8395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91803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2013-09-21</a:t>
            </a:fld>
            <a:endParaRPr lang="nl-BE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93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056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515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406" y="541338"/>
            <a:ext cx="8580957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446" y="1443841"/>
            <a:ext cx="8562753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 smtClean="0"/>
          </a:p>
        </p:txBody>
      </p:sp>
      <p:pic>
        <p:nvPicPr>
          <p:cNvPr id="6" name="Picture 2" descr="O:\DOKUMENT\Diensten\COM\MPR\mpr\Corporate_design\SCKCEN\60jaar SCK•CEN\huisstijl\elements\balk_60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2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O:\DOKUMENT\Diensten\COM\MPR\mpr\Corporate_design\SCKCEN\60jaar SCK•CEN\huisstijl\elements\balk60yond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6425"/>
            <a:ext cx="914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2013-09-21</a:t>
            </a:fld>
            <a:endParaRPr lang="nl-BE" dirty="0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485935" y="6453076"/>
            <a:ext cx="15811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</a:t>
            </a:r>
            <a:r>
              <a:rPr lang="en-GB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2013 </a:t>
            </a: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SCK•CEN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74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 b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007DC3"/>
        </a:buClr>
        <a:buSzPct val="100000"/>
        <a:buFont typeface="Wingdings" pitchFamily="2" charset="2"/>
        <a:buChar char="l"/>
        <a:defRPr sz="2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11AAFF"/>
        </a:buClr>
        <a:buSzPct val="100000"/>
        <a:buFont typeface="Wingdings" pitchFamily="2" charset="2"/>
        <a:buChar char="l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8FD7FF"/>
        </a:buClr>
        <a:buSzPct val="100000"/>
        <a:buFont typeface="Wingdings" pitchFamily="2" charset="2"/>
        <a:buChar char="l"/>
        <a:defRPr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hblowfie\My%20Documents\NTD-Silicon%20Presentations\Movie%20principle%20sidonie%20(light%20blue%20background).avi" TargetMode="Externa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7" y="2882525"/>
            <a:ext cx="8312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dirty="0" err="1" smtClean="0">
                <a:solidFill>
                  <a:srgbClr val="007DC3"/>
                </a:solidFill>
                <a:latin typeface="Segoe UI Light" pitchFamily="34" charset="0"/>
              </a:rPr>
              <a:t>Utilisation</a:t>
            </a:r>
            <a:r>
              <a:rPr lang="nl-BE" sz="6000" dirty="0" smtClean="0">
                <a:solidFill>
                  <a:srgbClr val="007DC3"/>
                </a:solidFill>
                <a:latin typeface="Segoe UI Light" pitchFamily="34" charset="0"/>
              </a:rPr>
              <a:t> of the </a:t>
            </a:r>
            <a:r>
              <a:rPr lang="nl-BE" sz="6000" dirty="0" err="1" smtClean="0">
                <a:solidFill>
                  <a:srgbClr val="007DC3"/>
                </a:solidFill>
                <a:latin typeface="Segoe UI Light" pitchFamily="34" charset="0"/>
              </a:rPr>
              <a:t>BR2</a:t>
            </a:r>
            <a:r>
              <a:rPr lang="nl-BE" sz="6000" dirty="0" smtClean="0">
                <a:solidFill>
                  <a:srgbClr val="007DC3"/>
                </a:solidFill>
                <a:latin typeface="Segoe UI Light" pitchFamily="34" charset="0"/>
              </a:rPr>
              <a:t> reactor</a:t>
            </a:r>
            <a:endParaRPr lang="nl-BE" sz="6000" dirty="0">
              <a:solidFill>
                <a:srgbClr val="007DC3"/>
              </a:solidFill>
              <a:latin typeface="Segoe UI Light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35" y="5178055"/>
            <a:ext cx="2115540" cy="121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14" y="773834"/>
            <a:ext cx="1605018" cy="20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51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R2 reactor vess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t="12794" r="27060" b="9656"/>
          <a:stretch>
            <a:fillRect/>
          </a:stretch>
        </p:blipFill>
        <p:spPr bwMode="auto">
          <a:xfrm>
            <a:off x="3521075" y="1557339"/>
            <a:ext cx="5030788" cy="511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095376" y="2203450"/>
            <a:ext cx="2087563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FF"/>
              </a:buClr>
              <a:buSzPct val="90000"/>
              <a:buFont typeface="Typographic Ext" pitchFamily="34" charset="2"/>
              <a:buNone/>
            </a:pPr>
            <a:r>
              <a:rPr lang="en-GB" sz="1600" dirty="0" smtClean="0"/>
              <a:t> </a:t>
            </a:r>
            <a:endParaRPr lang="en-GB" sz="1600" dirty="0"/>
          </a:p>
          <a:p>
            <a:pPr algn="ctr"/>
            <a:r>
              <a:rPr lang="nl-BE" sz="1600" dirty="0" smtClean="0"/>
              <a:t>Light water </a:t>
            </a:r>
            <a:r>
              <a:rPr lang="nl-BE" sz="1600" dirty="0" err="1" smtClean="0"/>
              <a:t>cooled</a:t>
            </a:r>
            <a:r>
              <a:rPr lang="nl-BE" sz="1600" dirty="0" smtClean="0"/>
              <a:t>, water+ Be </a:t>
            </a:r>
            <a:r>
              <a:rPr lang="nl-BE" sz="1600" dirty="0" err="1" smtClean="0"/>
              <a:t>moderated</a:t>
            </a:r>
            <a:r>
              <a:rPr lang="nl-BE" sz="1600" dirty="0" smtClean="0"/>
              <a:t> </a:t>
            </a:r>
            <a:r>
              <a:rPr lang="nl-BE" sz="1600" dirty="0" err="1" smtClean="0"/>
              <a:t>MTR</a:t>
            </a:r>
            <a:endParaRPr lang="nl-BE" sz="1600" dirty="0" smtClean="0"/>
          </a:p>
          <a:p>
            <a:pPr algn="ctr"/>
            <a:endParaRPr lang="nl-BE" sz="1600" dirty="0"/>
          </a:p>
          <a:p>
            <a:pPr algn="ctr"/>
            <a:r>
              <a:rPr lang="nl-BE" sz="1600" dirty="0" smtClean="0"/>
              <a:t>Maximum </a:t>
            </a:r>
            <a:r>
              <a:rPr lang="nl-BE" sz="1600" dirty="0" err="1" smtClean="0"/>
              <a:t>thermal</a:t>
            </a:r>
            <a:r>
              <a:rPr lang="nl-BE" sz="1600" dirty="0" smtClean="0"/>
              <a:t> power level </a:t>
            </a:r>
            <a:r>
              <a:rPr lang="nl-BE" sz="1600" dirty="0" err="1" smtClean="0"/>
              <a:t>100MW</a:t>
            </a:r>
            <a:endParaRPr lang="nl-BE" sz="1600" dirty="0" smtClean="0"/>
          </a:p>
          <a:p>
            <a:pPr algn="ctr"/>
            <a:endParaRPr lang="nl-BE" sz="1600" dirty="0"/>
          </a:p>
          <a:p>
            <a:pPr algn="ctr"/>
            <a:r>
              <a:rPr lang="en-US" sz="1600" dirty="0" smtClean="0"/>
              <a:t>Typical flux levels</a:t>
            </a:r>
          </a:p>
          <a:p>
            <a:pPr algn="ctr"/>
            <a:r>
              <a:rPr lang="en-US" sz="1600" dirty="0" err="1" smtClean="0"/>
              <a:t>1E15</a:t>
            </a:r>
            <a:r>
              <a:rPr lang="en-US" sz="1600" dirty="0" smtClean="0"/>
              <a:t> n/</a:t>
            </a:r>
            <a:r>
              <a:rPr lang="en-US" sz="1600" dirty="0" err="1" smtClean="0"/>
              <a:t>cm²s</a:t>
            </a:r>
            <a:r>
              <a:rPr lang="en-US" sz="1600" dirty="0" smtClean="0"/>
              <a:t> thermal</a:t>
            </a:r>
          </a:p>
          <a:p>
            <a:pPr algn="ctr"/>
            <a:r>
              <a:rPr lang="en-US" sz="1600" dirty="0" err="1" smtClean="0"/>
              <a:t>6E14</a:t>
            </a:r>
            <a:r>
              <a:rPr lang="en-US" sz="1600" dirty="0" smtClean="0"/>
              <a:t> n/</a:t>
            </a:r>
            <a:r>
              <a:rPr lang="en-US" sz="1600" dirty="0" err="1" smtClean="0"/>
              <a:t>cm²s</a:t>
            </a:r>
            <a:r>
              <a:rPr lang="en-US" sz="1600" dirty="0" smtClean="0"/>
              <a:t> fast (E&gt;</a:t>
            </a:r>
            <a:r>
              <a:rPr lang="en-US" sz="1600" dirty="0" err="1" smtClean="0"/>
              <a:t>0.1MeV</a:t>
            </a:r>
            <a:r>
              <a:rPr lang="en-US" sz="1600" dirty="0" smtClean="0"/>
              <a:t>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Irradiation inside rigs in reactor channel or in axis of fuel element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266949" y="541339"/>
            <a:ext cx="661193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152" tIns="37152" rIns="37152" bIns="37152" anchor="b"/>
          <a:lstStyle/>
          <a:p>
            <a:pPr algn="r" defTabSz="685800" eaLnBrk="1" hangingPunct="1">
              <a:lnSpc>
                <a:spcPct val="80000"/>
              </a:lnSpc>
              <a:tabLst>
                <a:tab pos="6173788" algn="l"/>
              </a:tabLst>
            </a:pPr>
            <a:r>
              <a:rPr lang="nl-BE" sz="2400" dirty="0" smtClean="0">
                <a:solidFill>
                  <a:schemeClr val="accent1"/>
                </a:solidFill>
              </a:rPr>
              <a:t>The </a:t>
            </a:r>
            <a:r>
              <a:rPr lang="nl-BE" sz="2400" dirty="0" err="1" smtClean="0">
                <a:solidFill>
                  <a:schemeClr val="accent1"/>
                </a:solidFill>
              </a:rPr>
              <a:t>essential</a:t>
            </a:r>
            <a:r>
              <a:rPr lang="nl-BE" sz="2400" dirty="0" smtClean="0">
                <a:solidFill>
                  <a:schemeClr val="accent1"/>
                </a:solidFill>
              </a:rPr>
              <a:t> </a:t>
            </a:r>
            <a:r>
              <a:rPr lang="nl-BE" sz="2400" dirty="0" err="1" smtClean="0">
                <a:solidFill>
                  <a:schemeClr val="accent1"/>
                </a:solidFill>
              </a:rPr>
              <a:t>chracteristics</a:t>
            </a:r>
            <a:endParaRPr lang="en-US" sz="2200" b="1" dirty="0">
              <a:solidFill>
                <a:schemeClr val="accent1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68087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Flexibility in applications: variable core configuration</a:t>
            </a:r>
            <a:endParaRPr lang="en-GB" sz="2400" dirty="0" smtClean="0"/>
          </a:p>
        </p:txBody>
      </p:sp>
      <p:sp>
        <p:nvSpPr>
          <p:cNvPr id="33795" name="Rectangle 7"/>
          <p:cNvSpPr>
            <a:spLocks noGrp="1" noChangeArrowheads="1"/>
          </p:cNvSpPr>
          <p:nvPr>
            <p:ph idx="1"/>
          </p:nvPr>
        </p:nvSpPr>
        <p:spPr>
          <a:xfrm>
            <a:off x="4799014" y="1673226"/>
            <a:ext cx="4183063" cy="4508500"/>
          </a:xfrm>
        </p:spPr>
        <p:txBody>
          <a:bodyPr lIns="84138" tIns="41275" rIns="84138" bIns="41275"/>
          <a:lstStyle/>
          <a:p>
            <a:pPr lvl="1" eaLnBrk="1" hangingPunct="1"/>
            <a:r>
              <a:rPr lang="en-US" dirty="0" smtClean="0"/>
              <a:t>Fuel elements</a:t>
            </a:r>
          </a:p>
          <a:p>
            <a:pPr lvl="1" eaLnBrk="1" hangingPunct="1"/>
            <a:r>
              <a:rPr lang="nl-BE" dirty="0" smtClean="0"/>
              <a:t>Control </a:t>
            </a:r>
            <a:r>
              <a:rPr lang="nl-BE" dirty="0" err="1" smtClean="0"/>
              <a:t>rods</a:t>
            </a:r>
            <a:endParaRPr lang="nl-BE" dirty="0" smtClean="0"/>
          </a:p>
          <a:p>
            <a:pPr lvl="1" eaLnBrk="1" hangingPunct="1"/>
            <a:r>
              <a:rPr lang="nl-BE" dirty="0" err="1" smtClean="0"/>
              <a:t>Regulating</a:t>
            </a:r>
            <a:r>
              <a:rPr lang="nl-BE" dirty="0" smtClean="0"/>
              <a:t> </a:t>
            </a:r>
            <a:r>
              <a:rPr lang="nl-BE" dirty="0" err="1" smtClean="0"/>
              <a:t>rod</a:t>
            </a:r>
            <a:endParaRPr lang="nl-BE" dirty="0" smtClean="0"/>
          </a:p>
          <a:p>
            <a:pPr lvl="1" eaLnBrk="1" hangingPunct="1"/>
            <a:r>
              <a:rPr lang="nl-BE" dirty="0" smtClean="0"/>
              <a:t>beryllium matrix</a:t>
            </a:r>
          </a:p>
          <a:p>
            <a:pPr lvl="1" eaLnBrk="1" hangingPunct="1"/>
            <a:r>
              <a:rPr lang="nl-BE" dirty="0" smtClean="0"/>
              <a:t>beryllium plugs</a:t>
            </a:r>
          </a:p>
          <a:p>
            <a:pPr lvl="1" eaLnBrk="1" hangingPunct="1"/>
            <a:r>
              <a:rPr lang="nl-BE" dirty="0" err="1" smtClean="0"/>
              <a:t>PRF</a:t>
            </a:r>
            <a:r>
              <a:rPr lang="nl-BE" dirty="0" smtClean="0"/>
              <a:t> (</a:t>
            </a:r>
            <a:r>
              <a:rPr lang="nl-BE" dirty="0" err="1" smtClean="0"/>
              <a:t>isotope</a:t>
            </a:r>
            <a:r>
              <a:rPr lang="nl-BE" dirty="0" smtClean="0"/>
              <a:t> </a:t>
            </a:r>
            <a:r>
              <a:rPr lang="nl-BE" dirty="0" err="1" smtClean="0"/>
              <a:t>production</a:t>
            </a:r>
            <a:r>
              <a:rPr lang="nl-BE" dirty="0" smtClean="0"/>
              <a:t>)</a:t>
            </a:r>
          </a:p>
          <a:p>
            <a:pPr lvl="1" eaLnBrk="1" hangingPunct="1"/>
            <a:r>
              <a:rPr lang="nl-BE" dirty="0" smtClean="0"/>
              <a:t>DG (</a:t>
            </a:r>
            <a:r>
              <a:rPr lang="nl-BE" dirty="0" err="1" smtClean="0"/>
              <a:t>isotope</a:t>
            </a:r>
            <a:r>
              <a:rPr lang="nl-BE" dirty="0" smtClean="0"/>
              <a:t> </a:t>
            </a:r>
            <a:r>
              <a:rPr lang="nl-BE" dirty="0" err="1" smtClean="0"/>
              <a:t>production</a:t>
            </a:r>
            <a:r>
              <a:rPr lang="nl-BE" dirty="0" smtClean="0"/>
              <a:t>)</a:t>
            </a:r>
          </a:p>
          <a:p>
            <a:pPr lvl="1" eaLnBrk="1" hangingPunct="1"/>
            <a:r>
              <a:rPr lang="nl-BE" dirty="0" smtClean="0"/>
              <a:t>CALLISTO (</a:t>
            </a:r>
            <a:r>
              <a:rPr lang="nl-BE" dirty="0" err="1" smtClean="0"/>
              <a:t>PWR</a:t>
            </a:r>
            <a:r>
              <a:rPr lang="nl-BE" dirty="0" smtClean="0"/>
              <a:t> </a:t>
            </a:r>
            <a:r>
              <a:rPr lang="nl-BE" dirty="0" err="1" smtClean="0"/>
              <a:t>simulation</a:t>
            </a:r>
            <a:r>
              <a:rPr lang="nl-BE" dirty="0" smtClean="0"/>
              <a:t>)</a:t>
            </a:r>
          </a:p>
          <a:p>
            <a:pPr lvl="1" eaLnBrk="1" hangingPunct="1"/>
            <a:r>
              <a:rPr lang="nl-BE" dirty="0" err="1" smtClean="0"/>
              <a:t>SIDONIE</a:t>
            </a:r>
            <a:r>
              <a:rPr lang="nl-BE" dirty="0" smtClean="0"/>
              <a:t> (</a:t>
            </a:r>
            <a:r>
              <a:rPr lang="nl-BE" dirty="0" err="1" smtClean="0"/>
              <a:t>irradiation</a:t>
            </a:r>
            <a:r>
              <a:rPr lang="nl-BE" dirty="0" smtClean="0"/>
              <a:t> of Si 5”)</a:t>
            </a:r>
          </a:p>
          <a:p>
            <a:pPr lvl="1"/>
            <a:r>
              <a:rPr lang="nl-BE" dirty="0" smtClean="0"/>
              <a:t>POSEIDON </a:t>
            </a:r>
            <a:r>
              <a:rPr lang="nl-BE" dirty="0"/>
              <a:t>(</a:t>
            </a:r>
            <a:r>
              <a:rPr lang="nl-BE" dirty="0" err="1"/>
              <a:t>irradiation</a:t>
            </a:r>
            <a:r>
              <a:rPr lang="nl-BE" dirty="0"/>
              <a:t> of </a:t>
            </a:r>
            <a:r>
              <a:rPr lang="nl-BE" dirty="0" smtClean="0"/>
              <a:t>Si 6”-8”)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16020" r="20854" b="24564"/>
          <a:stretch>
            <a:fillRect/>
          </a:stretch>
        </p:blipFill>
        <p:spPr bwMode="auto">
          <a:xfrm>
            <a:off x="263525" y="1663700"/>
            <a:ext cx="4851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67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General characteristics of the </a:t>
            </a:r>
            <a:r>
              <a:rPr lang="en-GB" dirty="0" err="1" smtClean="0"/>
              <a:t>BR2</a:t>
            </a:r>
            <a:r>
              <a:rPr lang="en-GB" dirty="0" smtClean="0"/>
              <a:t> reactor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Historic perspective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Core characteristics</a:t>
            </a:r>
          </a:p>
          <a:p>
            <a:pPr lvl="1"/>
            <a:r>
              <a:rPr lang="en-GB" dirty="0" smtClean="0"/>
              <a:t>Supporting facilities</a:t>
            </a:r>
          </a:p>
          <a:p>
            <a:pPr lvl="1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Utilisation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Radio-isotope production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Semiconductor irradiation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Material testing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Structural materials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Nuclear fuel</a:t>
            </a:r>
          </a:p>
          <a:p>
            <a:pPr lvl="2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874976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Supporting</a:t>
            </a:r>
            <a:r>
              <a:rPr lang="nl-BE" dirty="0" smtClean="0"/>
              <a:t> </a:t>
            </a:r>
            <a:r>
              <a:rPr lang="nl-BE" dirty="0" err="1" smtClean="0"/>
              <a:t>facilities</a:t>
            </a:r>
            <a:r>
              <a:rPr lang="nl-BE" dirty="0" smtClean="0"/>
              <a:t> </a:t>
            </a:r>
            <a:r>
              <a:rPr lang="nl-BE" dirty="0" err="1" smtClean="0"/>
              <a:t>inside</a:t>
            </a:r>
            <a:r>
              <a:rPr lang="nl-BE" dirty="0" smtClean="0"/>
              <a:t> </a:t>
            </a:r>
            <a:r>
              <a:rPr lang="nl-BE" dirty="0" err="1" smtClean="0"/>
              <a:t>BR2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1148317"/>
            <a:ext cx="4880343" cy="5092126"/>
          </a:xfrm>
        </p:spPr>
        <p:txBody>
          <a:bodyPr/>
          <a:lstStyle/>
          <a:p>
            <a:r>
              <a:rPr lang="nl-BE" dirty="0" err="1" smtClean="0"/>
              <a:t>Secondary</a:t>
            </a:r>
            <a:r>
              <a:rPr lang="nl-BE" dirty="0" smtClean="0"/>
              <a:t> </a:t>
            </a:r>
            <a:r>
              <a:rPr lang="nl-BE" dirty="0" err="1" smtClean="0"/>
              <a:t>cooling</a:t>
            </a:r>
            <a:endParaRPr lang="nl-BE" dirty="0" smtClean="0"/>
          </a:p>
          <a:p>
            <a:pPr lvl="1"/>
            <a:r>
              <a:rPr lang="nl-BE" dirty="0" smtClean="0"/>
              <a:t>Reactor</a:t>
            </a:r>
          </a:p>
          <a:p>
            <a:pPr lvl="1"/>
            <a:r>
              <a:rPr lang="nl-BE" dirty="0" smtClean="0"/>
              <a:t>Pool</a:t>
            </a:r>
          </a:p>
          <a:p>
            <a:pPr lvl="1"/>
            <a:r>
              <a:rPr lang="nl-BE" dirty="0" err="1" smtClean="0"/>
              <a:t>Experiments</a:t>
            </a:r>
            <a:endParaRPr lang="nl-BE" dirty="0" smtClean="0"/>
          </a:p>
          <a:p>
            <a:r>
              <a:rPr lang="nl-BE" dirty="0" err="1" smtClean="0"/>
              <a:t>Containment</a:t>
            </a:r>
            <a:r>
              <a:rPr lang="nl-BE" dirty="0" smtClean="0"/>
              <a:t> building</a:t>
            </a:r>
          </a:p>
          <a:p>
            <a:pPr lvl="1"/>
            <a:r>
              <a:rPr lang="nl-BE" dirty="0" smtClean="0"/>
              <a:t>Reactor pool</a:t>
            </a:r>
          </a:p>
          <a:p>
            <a:pPr lvl="1"/>
            <a:r>
              <a:rPr lang="nl-BE" dirty="0" err="1" smtClean="0"/>
              <a:t>Irradiated</a:t>
            </a:r>
            <a:r>
              <a:rPr lang="nl-BE" dirty="0" smtClean="0"/>
              <a:t> </a:t>
            </a:r>
            <a:r>
              <a:rPr lang="nl-BE" dirty="0" err="1" smtClean="0"/>
              <a:t>fuel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experiment storage pools</a:t>
            </a:r>
          </a:p>
          <a:p>
            <a:pPr lvl="1"/>
            <a:r>
              <a:rPr lang="nl-BE" dirty="0" smtClean="0"/>
              <a:t>Transfer tube </a:t>
            </a:r>
            <a:r>
              <a:rPr lang="nl-BE" dirty="0" err="1" smtClean="0"/>
              <a:t>to</a:t>
            </a:r>
            <a:r>
              <a:rPr lang="nl-BE" dirty="0"/>
              <a:t> </a:t>
            </a:r>
            <a:r>
              <a:rPr lang="nl-BE" dirty="0" smtClean="0"/>
              <a:t>storage </a:t>
            </a:r>
            <a:r>
              <a:rPr lang="nl-BE" dirty="0" err="1" smtClean="0"/>
              <a:t>channel</a:t>
            </a:r>
            <a:r>
              <a:rPr lang="nl-BE" dirty="0" smtClean="0"/>
              <a:t> / hot </a:t>
            </a:r>
            <a:r>
              <a:rPr lang="nl-BE" dirty="0" err="1" smtClean="0"/>
              <a:t>cell</a:t>
            </a:r>
            <a:endParaRPr lang="nl-BE" dirty="0" smtClean="0"/>
          </a:p>
          <a:p>
            <a:r>
              <a:rPr lang="nl-BE" dirty="0" smtClean="0"/>
              <a:t>Hot </a:t>
            </a:r>
            <a:r>
              <a:rPr lang="nl-BE" dirty="0" err="1" smtClean="0"/>
              <a:t>cell</a:t>
            </a:r>
            <a:endParaRPr lang="nl-BE" dirty="0" smtClean="0"/>
          </a:p>
          <a:p>
            <a:pPr lvl="1"/>
            <a:r>
              <a:rPr lang="nl-BE" dirty="0" err="1" smtClean="0"/>
              <a:t>Dismantling</a:t>
            </a:r>
            <a:r>
              <a:rPr lang="nl-BE" dirty="0" smtClean="0"/>
              <a:t> of </a:t>
            </a:r>
            <a:r>
              <a:rPr lang="nl-BE" dirty="0" err="1" smtClean="0"/>
              <a:t>experiments</a:t>
            </a:r>
            <a:endParaRPr lang="nl-BE" dirty="0" smtClean="0"/>
          </a:p>
          <a:p>
            <a:r>
              <a:rPr lang="nl-BE" dirty="0" smtClean="0"/>
              <a:t>Gamma </a:t>
            </a:r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facilities</a:t>
            </a:r>
            <a:endParaRPr lang="nl-BE" dirty="0" smtClean="0"/>
          </a:p>
          <a:p>
            <a:pPr lvl="1"/>
            <a:r>
              <a:rPr lang="nl-BE" baseline="30000" dirty="0" err="1" smtClean="0"/>
              <a:t>60</a:t>
            </a:r>
            <a:r>
              <a:rPr lang="nl-BE" dirty="0" err="1" smtClean="0"/>
              <a:t>Co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baseline="30000" dirty="0" err="1" smtClean="0"/>
              <a:t>137</a:t>
            </a:r>
            <a:r>
              <a:rPr lang="nl-BE" dirty="0" err="1" smtClean="0"/>
              <a:t>Cs</a:t>
            </a:r>
            <a:r>
              <a:rPr lang="nl-BE" dirty="0" smtClean="0"/>
              <a:t> sources</a:t>
            </a: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/>
        </p:blipFill>
        <p:spPr bwMode="auto">
          <a:xfrm>
            <a:off x="4827181" y="3055768"/>
            <a:ext cx="4316819" cy="337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SC_AL38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84" y="1097147"/>
            <a:ext cx="3008482" cy="195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55644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2725"/>
            <a:ext cx="9144000" cy="287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341E9D2-7DC6-4185-9E10-0439AD3E46E4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804534" y="220716"/>
            <a:ext cx="7677807" cy="798787"/>
          </a:xfrm>
        </p:spPr>
        <p:txBody>
          <a:bodyPr/>
          <a:lstStyle/>
          <a:p>
            <a:pPr eaLnBrk="1" hangingPunct="1"/>
            <a:r>
              <a:rPr lang="en-GB" dirty="0" smtClean="0"/>
              <a:t>Supporting facilities outside </a:t>
            </a:r>
            <a:r>
              <a:rPr lang="en-GB" dirty="0" err="1" smtClean="0"/>
              <a:t>BR2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Mechanical testing</a:t>
            </a:r>
            <a:endParaRPr lang="en-GB" sz="2800" dirty="0" smtClean="0"/>
          </a:p>
        </p:txBody>
      </p:sp>
      <p:pic>
        <p:nvPicPr>
          <p:cNvPr id="24584" name="Picture 8" descr="mechtest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4479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in c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17319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539750" y="2781300"/>
            <a:ext cx="815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Tensile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Testing</a:t>
            </a:r>
          </a:p>
        </p:txBody>
      </p:sp>
      <p:pic>
        <p:nvPicPr>
          <p:cNvPr id="24587" name="Picture 11" descr="P00009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17287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365625"/>
            <a:ext cx="2735262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9" name="Picture 13" descr="autoclce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557338"/>
            <a:ext cx="2208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reconstitutiemachinedet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13430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 descr="cel 12 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860800"/>
            <a:ext cx="19446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7"/>
          <p:cNvSpPr txBox="1">
            <a:spLocks noChangeArrowheads="1"/>
          </p:cNvSpPr>
          <p:nvPr/>
        </p:nvSpPr>
        <p:spPr bwMode="auto">
          <a:xfrm>
            <a:off x="4643438" y="3644900"/>
            <a:ext cx="1431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Charpy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Reconstitution</a:t>
            </a:r>
          </a:p>
        </p:txBody>
      </p: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3203575" y="3644900"/>
            <a:ext cx="815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Impact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Testing</a:t>
            </a:r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468313" y="5300663"/>
            <a:ext cx="11049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Fracture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Toughness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Testing</a:t>
            </a: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2484438" y="5661025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Fatigue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Testing</a:t>
            </a:r>
          </a:p>
        </p:txBody>
      </p:sp>
      <p:sp>
        <p:nvSpPr>
          <p:cNvPr id="16400" name="Text Box 18"/>
          <p:cNvSpPr txBox="1">
            <a:spLocks noChangeArrowheads="1"/>
          </p:cNvSpPr>
          <p:nvPr/>
        </p:nvSpPr>
        <p:spPr bwMode="auto">
          <a:xfrm>
            <a:off x="6613525" y="1557338"/>
            <a:ext cx="22733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Autoclave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Slow Strain Rate Tensile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Constant Load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Cyclic Load Testing</a:t>
            </a:r>
          </a:p>
        </p:txBody>
      </p:sp>
      <p:sp>
        <p:nvSpPr>
          <p:cNvPr id="16401" name="Text Box 20"/>
          <p:cNvSpPr txBox="1">
            <a:spLocks noChangeArrowheads="1"/>
          </p:cNvSpPr>
          <p:nvPr/>
        </p:nvSpPr>
        <p:spPr bwMode="auto">
          <a:xfrm>
            <a:off x="7164388" y="3933825"/>
            <a:ext cx="18208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Liquid Pb Alloy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Tensile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Constant Load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Cyclic Load Testing</a:t>
            </a:r>
          </a:p>
        </p:txBody>
      </p:sp>
      <p:pic>
        <p:nvPicPr>
          <p:cNvPr id="16402" name="Picture 21" descr="DSC_00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49725"/>
            <a:ext cx="2195512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Text Box 22"/>
          <p:cNvSpPr txBox="1">
            <a:spLocks noChangeArrowheads="1"/>
          </p:cNvSpPr>
          <p:nvPr/>
        </p:nvSpPr>
        <p:spPr bwMode="auto">
          <a:xfrm>
            <a:off x="4824413" y="5013325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Milling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Machine</a:t>
            </a:r>
          </a:p>
        </p:txBody>
      </p:sp>
    </p:spTree>
    <p:extLst>
      <p:ext uri="{BB962C8B-B14F-4D97-AF65-F5344CB8AC3E}">
        <p14:creationId xmlns:p14="http://schemas.microsoft.com/office/powerpoint/2010/main" val="4005199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2725"/>
            <a:ext cx="9144000" cy="287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3D58BF-8911-43A3-8A49-C47AA6745C30}" type="slidenum">
              <a:rPr lang="en-GB"/>
              <a:pPr>
                <a:defRPr/>
              </a:pPr>
              <a:t>15</a:t>
            </a:fld>
            <a:endParaRPr lang="en-GB"/>
          </a:p>
        </p:txBody>
      </p:sp>
      <p:pic>
        <p:nvPicPr>
          <p:cNvPr id="25615" name="Picture 15" descr="XPert%20Pow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323850" y="2924175"/>
            <a:ext cx="2808288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6913562" cy="10525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800" b="1" u="sng" dirty="0" smtClean="0"/>
              <a:t/>
            </a:r>
            <a:br>
              <a:rPr lang="en-GB" sz="2800" b="1" u="sng" dirty="0" smtClean="0"/>
            </a:br>
            <a:r>
              <a:rPr lang="en-GB" sz="2400" dirty="0" smtClean="0"/>
              <a:t>µStructure &amp; Non-destructive Analyses</a:t>
            </a:r>
            <a:br>
              <a:rPr lang="en-GB" sz="2400" dirty="0" smtClean="0"/>
            </a:br>
            <a:r>
              <a:rPr lang="en-GB" sz="2400" dirty="0" smtClean="0"/>
              <a:t>hot laboratory (</a:t>
            </a:r>
            <a:r>
              <a:rPr lang="en-GB" sz="2400" dirty="0" err="1" smtClean="0"/>
              <a:t>LHMA</a:t>
            </a:r>
            <a:r>
              <a:rPr lang="en-GB" sz="2400" dirty="0" smtClean="0"/>
              <a:t>)</a:t>
            </a:r>
            <a:endParaRPr lang="en-GB" sz="2800" dirty="0" smtClean="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050" y="981075"/>
            <a:ext cx="6842125" cy="5032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200" dirty="0" smtClean="0"/>
              <a:t>masters and runs the microscopes with associated preparative </a:t>
            </a:r>
            <a:r>
              <a:rPr lang="en-GB" sz="1200" dirty="0" err="1" smtClean="0"/>
              <a:t>equipments</a:t>
            </a:r>
            <a:endParaRPr lang="en-GB" sz="1200" dirty="0" smtClean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200" dirty="0" smtClean="0"/>
              <a:t> and physical infrastructures (</a:t>
            </a:r>
            <a:r>
              <a:rPr lang="en-GB" sz="1200" dirty="0" err="1" smtClean="0"/>
              <a:t>NDT</a:t>
            </a:r>
            <a:r>
              <a:rPr lang="en-GB" sz="1200" dirty="0" smtClean="0"/>
              <a:t>, fuel </a:t>
            </a:r>
            <a:r>
              <a:rPr lang="en-GB" sz="1200" dirty="0" err="1" smtClean="0"/>
              <a:t>refab</a:t>
            </a:r>
            <a:r>
              <a:rPr lang="en-GB" sz="1200" dirty="0" smtClean="0"/>
              <a:t>./instr.) </a:t>
            </a:r>
          </a:p>
        </p:txBody>
      </p:sp>
      <p:pic>
        <p:nvPicPr>
          <p:cNvPr id="25605" name="Picture 5" descr="DSC_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141663"/>
            <a:ext cx="2233613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646M73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97425"/>
            <a:ext cx="2411413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6932613" y="4076700"/>
            <a:ext cx="149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Preparation for</a:t>
            </a:r>
          </a:p>
          <a:p>
            <a:pPr eaLnBrk="1" hangingPunct="1">
              <a:spcBef>
                <a:spcPct val="0"/>
              </a:spcBef>
            </a:pPr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 metallography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6948488" y="6092825"/>
            <a:ext cx="1530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TEM disc slicing</a:t>
            </a: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2846" r="16267" b="5731"/>
          <a:stretch>
            <a:fillRect/>
          </a:stretch>
        </p:blipFill>
        <p:spPr bwMode="auto">
          <a:xfrm>
            <a:off x="4427538" y="1700213"/>
            <a:ext cx="18573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Text Box 10"/>
          <p:cNvSpPr txBox="1">
            <a:spLocks noChangeArrowheads="1"/>
          </p:cNvSpPr>
          <p:nvPr/>
        </p:nvSpPr>
        <p:spPr bwMode="auto">
          <a:xfrm>
            <a:off x="4932363" y="4508500"/>
            <a:ext cx="51435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EPMA</a:t>
            </a:r>
          </a:p>
        </p:txBody>
      </p:sp>
      <p:pic>
        <p:nvPicPr>
          <p:cNvPr id="25611" name="Picture 11" descr="P00004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" r="11240" b="12218"/>
          <a:stretch>
            <a:fillRect/>
          </a:stretch>
        </p:blipFill>
        <p:spPr bwMode="auto">
          <a:xfrm>
            <a:off x="2843213" y="1484313"/>
            <a:ext cx="16589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2987675" y="3213100"/>
            <a:ext cx="392113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SEM</a:t>
            </a: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2233612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6" name="Picture 16" descr="646M7385_kle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2" r="9993"/>
          <a:stretch>
            <a:fillRect/>
          </a:stretch>
        </p:blipFill>
        <p:spPr bwMode="auto">
          <a:xfrm>
            <a:off x="3138488" y="4437063"/>
            <a:ext cx="19208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8" descr="XP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57338"/>
            <a:ext cx="2366962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3" name="Picture 43" descr="P00030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r="18454"/>
          <a:stretch>
            <a:fillRect/>
          </a:stretch>
        </p:blipFill>
        <p:spPr bwMode="auto">
          <a:xfrm>
            <a:off x="4502150" y="3933825"/>
            <a:ext cx="2008188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45" descr="non_destructive_testing_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57788"/>
            <a:ext cx="2376487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44" descr="646M105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017713" cy="1344613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46"/>
          <p:cNvSpPr txBox="1">
            <a:spLocks noChangeArrowheads="1"/>
          </p:cNvSpPr>
          <p:nvPr/>
        </p:nvSpPr>
        <p:spPr bwMode="auto">
          <a:xfrm>
            <a:off x="627063" y="4724400"/>
            <a:ext cx="13382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Fuel Rod NDT</a:t>
            </a:r>
          </a:p>
        </p:txBody>
      </p:sp>
      <p:sp>
        <p:nvSpPr>
          <p:cNvPr id="17429" name="Text Box 14"/>
          <p:cNvSpPr txBox="1">
            <a:spLocks noChangeArrowheads="1"/>
          </p:cNvSpPr>
          <p:nvPr/>
        </p:nvSpPr>
        <p:spPr bwMode="auto">
          <a:xfrm>
            <a:off x="684213" y="2565400"/>
            <a:ext cx="309562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OM</a:t>
            </a:r>
          </a:p>
        </p:txBody>
      </p:sp>
      <p:sp>
        <p:nvSpPr>
          <p:cNvPr id="17430" name="Text Box 47"/>
          <p:cNvSpPr txBox="1">
            <a:spLocks noChangeArrowheads="1"/>
          </p:cNvSpPr>
          <p:nvPr/>
        </p:nvSpPr>
        <p:spPr bwMode="auto">
          <a:xfrm>
            <a:off x="4830763" y="3429000"/>
            <a:ext cx="51435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EPMA</a:t>
            </a:r>
          </a:p>
        </p:txBody>
      </p:sp>
      <p:sp>
        <p:nvSpPr>
          <p:cNvPr id="17431" name="Text Box 48"/>
          <p:cNvSpPr txBox="1">
            <a:spLocks noChangeArrowheads="1"/>
          </p:cNvSpPr>
          <p:nvPr/>
        </p:nvSpPr>
        <p:spPr bwMode="auto">
          <a:xfrm>
            <a:off x="1000125" y="4005263"/>
            <a:ext cx="39687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XRD</a:t>
            </a:r>
          </a:p>
        </p:txBody>
      </p:sp>
      <p:sp>
        <p:nvSpPr>
          <p:cNvPr id="17432" name="Text Box 49"/>
          <p:cNvSpPr txBox="1">
            <a:spLocks noChangeArrowheads="1"/>
          </p:cNvSpPr>
          <p:nvPr/>
        </p:nvSpPr>
        <p:spPr bwMode="auto">
          <a:xfrm>
            <a:off x="7092950" y="2636838"/>
            <a:ext cx="369888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XPS</a:t>
            </a:r>
          </a:p>
        </p:txBody>
      </p:sp>
      <p:sp>
        <p:nvSpPr>
          <p:cNvPr id="17433" name="Text Box 50"/>
          <p:cNvSpPr txBox="1">
            <a:spLocks noChangeArrowheads="1"/>
          </p:cNvSpPr>
          <p:nvPr/>
        </p:nvSpPr>
        <p:spPr bwMode="auto">
          <a:xfrm>
            <a:off x="3238500" y="4941888"/>
            <a:ext cx="387350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TEM</a:t>
            </a:r>
          </a:p>
        </p:txBody>
      </p:sp>
      <p:sp>
        <p:nvSpPr>
          <p:cNvPr id="17434" name="Text Box 51"/>
          <p:cNvSpPr txBox="1">
            <a:spLocks noChangeArrowheads="1"/>
          </p:cNvSpPr>
          <p:nvPr/>
        </p:nvSpPr>
        <p:spPr bwMode="auto">
          <a:xfrm>
            <a:off x="5026025" y="4868863"/>
            <a:ext cx="265113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72000" rIns="18000" bIns="7200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PA</a:t>
            </a:r>
          </a:p>
        </p:txBody>
      </p:sp>
    </p:spTree>
    <p:extLst>
      <p:ext uri="{BB962C8B-B14F-4D97-AF65-F5344CB8AC3E}">
        <p14:creationId xmlns:p14="http://schemas.microsoft.com/office/powerpoint/2010/main" val="982699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2725"/>
            <a:ext cx="9144000" cy="287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CDDB00-FD5D-4B27-9DD3-E3BCB4AE1D5B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81000"/>
            <a:ext cx="6759575" cy="62799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Radio-Chemical Analyses Laboratory</a:t>
            </a: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1200" dirty="0" err="1" smtClean="0">
                <a:latin typeface="Symbol" pitchFamily="18" charset="2"/>
              </a:rPr>
              <a:t>a</a:t>
            </a:r>
            <a:r>
              <a:rPr lang="en-GB" sz="1200" dirty="0" err="1" smtClean="0"/>
              <a:t>,</a:t>
            </a:r>
            <a:r>
              <a:rPr lang="en-GB" sz="1200" dirty="0" err="1" smtClean="0">
                <a:latin typeface="Symbol" pitchFamily="18" charset="2"/>
              </a:rPr>
              <a:t>b</a:t>
            </a:r>
            <a:r>
              <a:rPr lang="en-GB" sz="1200" dirty="0" err="1" smtClean="0"/>
              <a:t>,</a:t>
            </a:r>
            <a:r>
              <a:rPr lang="en-GB" sz="1200" dirty="0" err="1" smtClean="0">
                <a:latin typeface="Symbol" pitchFamily="18" charset="2"/>
              </a:rPr>
              <a:t>g</a:t>
            </a:r>
            <a:r>
              <a:rPr lang="en-GB" sz="1200" dirty="0" smtClean="0"/>
              <a:t>-Spectrometry / </a:t>
            </a:r>
            <a:r>
              <a:rPr lang="en-US" sz="1200" dirty="0" smtClean="0">
                <a:solidFill>
                  <a:schemeClr val="tx1"/>
                </a:solidFill>
              </a:rPr>
              <a:t>TI-MS, </a:t>
            </a:r>
            <a:r>
              <a:rPr lang="en-US" sz="1200" dirty="0" err="1" smtClean="0">
                <a:solidFill>
                  <a:schemeClr val="tx1"/>
                </a:solidFill>
              </a:rPr>
              <a:t>ICP</a:t>
            </a:r>
            <a:r>
              <a:rPr lang="en-US" sz="1200" dirty="0" smtClean="0">
                <a:solidFill>
                  <a:schemeClr val="tx1"/>
                </a:solidFill>
              </a:rPr>
              <a:t>-MS, AES, </a:t>
            </a:r>
            <a:r>
              <a:rPr lang="en-US" sz="1200" dirty="0" err="1" smtClean="0">
                <a:solidFill>
                  <a:schemeClr val="tx1"/>
                </a:solidFill>
              </a:rPr>
              <a:t>ICP</a:t>
            </a:r>
            <a:r>
              <a:rPr lang="en-US" sz="1200" dirty="0" smtClean="0">
                <a:solidFill>
                  <a:schemeClr val="tx1"/>
                </a:solidFill>
              </a:rPr>
              <a:t>-AES, IC, TOC, </a:t>
            </a:r>
            <a:r>
              <a:rPr lang="en-US" sz="1200" dirty="0" err="1" smtClean="0">
                <a:solidFill>
                  <a:schemeClr val="tx1"/>
                </a:solidFill>
              </a:rPr>
              <a:t>ISE</a:t>
            </a:r>
            <a:r>
              <a:rPr lang="en-US" sz="1200" dirty="0" smtClean="0">
                <a:solidFill>
                  <a:schemeClr val="tx1"/>
                </a:solidFill>
              </a:rPr>
              <a:t>, G-MS / </a:t>
            </a:r>
            <a:r>
              <a:rPr lang="en-US" sz="1200" dirty="0" err="1" smtClean="0">
                <a:solidFill>
                  <a:schemeClr val="tx1"/>
                </a:solidFill>
              </a:rPr>
              <a:t>RGA</a:t>
            </a:r>
            <a:r>
              <a:rPr lang="en-US" sz="1200" dirty="0" smtClean="0">
                <a:solidFill>
                  <a:schemeClr val="tx1"/>
                </a:solidFill>
              </a:rPr>
              <a:t> / </a:t>
            </a:r>
            <a:r>
              <a:rPr lang="en-US" sz="1200" dirty="0" err="1" smtClean="0">
                <a:solidFill>
                  <a:schemeClr val="tx1"/>
                </a:solidFill>
              </a:rPr>
              <a:t>Pycnometry</a:t>
            </a:r>
            <a:endParaRPr lang="en-GB" sz="1200" dirty="0" smtClean="0">
              <a:solidFill>
                <a:schemeClr val="tx1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26574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73463"/>
            <a:ext cx="2160588" cy="28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6" descr="hot_vacuum_extraction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44675"/>
            <a:ext cx="35290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15000" y="3500438"/>
            <a:ext cx="2032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Residual Gas analysis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1811338" y="1844675"/>
            <a:ext cx="622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TIMS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2051050" y="3716338"/>
            <a:ext cx="20907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Sample Dissolution</a:t>
            </a:r>
          </a:p>
          <a:p>
            <a:pPr eaLnBrk="1" hangingPunct="1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&amp; Chemical Treatment</a:t>
            </a:r>
          </a:p>
        </p:txBody>
      </p:sp>
      <p:grpSp>
        <p:nvGrpSpPr>
          <p:cNvPr id="53261" name="Group 13"/>
          <p:cNvGrpSpPr>
            <a:grpSpLocks/>
          </p:cNvGrpSpPr>
          <p:nvPr/>
        </p:nvGrpSpPr>
        <p:grpSpPr bwMode="auto">
          <a:xfrm>
            <a:off x="4932363" y="4365625"/>
            <a:ext cx="3525837" cy="1930400"/>
            <a:chOff x="3107" y="2750"/>
            <a:chExt cx="2221" cy="1216"/>
          </a:xfrm>
        </p:grpSpPr>
        <p:graphicFrame>
          <p:nvGraphicFramePr>
            <p:cNvPr id="18443" name="Object 8"/>
            <p:cNvGraphicFramePr>
              <a:graphicFrameLocks noChangeAspect="1"/>
            </p:cNvGraphicFramePr>
            <p:nvPr/>
          </p:nvGraphicFramePr>
          <p:xfrm>
            <a:off x="3107" y="2750"/>
            <a:ext cx="2221" cy="1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Photo Editor Photo" r:id="rId6" imgW="9104762" imgH="4296375" progId="MSPhotoEd.3">
                    <p:embed/>
                  </p:oleObj>
                </mc:Choice>
                <mc:Fallback>
                  <p:oleObj name="Photo Editor Photo" r:id="rId6" imgW="9104762" imgH="429637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2750"/>
                          <a:ext cx="2221" cy="1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4" name="Text Box 12"/>
            <p:cNvSpPr txBox="1">
              <a:spLocks noChangeArrowheads="1"/>
            </p:cNvSpPr>
            <p:nvPr/>
          </p:nvSpPr>
          <p:spPr bwMode="auto">
            <a:xfrm>
              <a:off x="3606" y="3793"/>
              <a:ext cx="12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sz="1200" b="1">
                  <a:solidFill>
                    <a:schemeClr val="tx1"/>
                  </a:solidFill>
                  <a:latin typeface="Verdana" pitchFamily="34" charset="0"/>
                </a:rPr>
                <a:t>Mercury Pycnometry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081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General characteristics of the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BR2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 reactor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Historic perspective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Core characteristics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Supporting facilities</a:t>
            </a:r>
          </a:p>
          <a:p>
            <a:pPr lvl="1"/>
            <a:endParaRPr lang="en-GB" dirty="0"/>
          </a:p>
          <a:p>
            <a:r>
              <a:rPr lang="en-GB" dirty="0" smtClean="0"/>
              <a:t>Utilisation</a:t>
            </a:r>
          </a:p>
          <a:p>
            <a:pPr lvl="1"/>
            <a:r>
              <a:rPr lang="en-GB" dirty="0" smtClean="0"/>
              <a:t>Radio-isotope production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Semiconductor irradiation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Material testing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Structural materials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Nuclear fuel</a:t>
            </a:r>
          </a:p>
          <a:p>
            <a:pPr lvl="2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870848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Radio-</a:t>
            </a:r>
            <a:r>
              <a:rPr lang="nl-BE" dirty="0" err="1" smtClean="0"/>
              <a:t>isotopes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fission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1148317"/>
            <a:ext cx="4912241" cy="5092126"/>
          </a:xfrm>
        </p:spPr>
        <p:txBody>
          <a:bodyPr/>
          <a:lstStyle/>
          <a:p>
            <a:r>
              <a:rPr lang="nl-BE" dirty="0" err="1" smtClean="0"/>
              <a:t>Irradiation</a:t>
            </a:r>
            <a:r>
              <a:rPr lang="nl-BE" dirty="0" smtClean="0"/>
              <a:t> of (HE) Uranium metallic (</a:t>
            </a:r>
            <a:r>
              <a:rPr lang="nl-BE" dirty="0" err="1" smtClean="0"/>
              <a:t>dispersed</a:t>
            </a:r>
            <a:r>
              <a:rPr lang="nl-BE" dirty="0" smtClean="0"/>
              <a:t>) targets</a:t>
            </a:r>
          </a:p>
          <a:p>
            <a:pPr lvl="1"/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capacity</a:t>
            </a:r>
            <a:r>
              <a:rPr lang="nl-BE" dirty="0" smtClean="0"/>
              <a:t>: 75 targets, 6 </a:t>
            </a:r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facilities</a:t>
            </a:r>
            <a:endParaRPr lang="nl-BE" dirty="0" smtClean="0"/>
          </a:p>
          <a:p>
            <a:pPr lvl="1"/>
            <a:r>
              <a:rPr lang="nl-BE" dirty="0" smtClean="0"/>
              <a:t>Maximum </a:t>
            </a:r>
            <a:r>
              <a:rPr lang="nl-BE" dirty="0" err="1" smtClean="0"/>
              <a:t>production</a:t>
            </a:r>
            <a:r>
              <a:rPr lang="nl-BE" dirty="0" smtClean="0"/>
              <a:t> </a:t>
            </a:r>
            <a:r>
              <a:rPr lang="nl-BE" dirty="0" err="1" smtClean="0"/>
              <a:t>rate</a:t>
            </a:r>
            <a:r>
              <a:rPr lang="nl-BE" dirty="0" smtClean="0"/>
              <a:t> </a:t>
            </a:r>
            <a:r>
              <a:rPr lang="nl-BE" baseline="30000" dirty="0" err="1" smtClean="0"/>
              <a:t>99</a:t>
            </a:r>
            <a:r>
              <a:rPr lang="nl-BE" dirty="0" err="1" smtClean="0"/>
              <a:t>Mo</a:t>
            </a:r>
            <a:r>
              <a:rPr lang="nl-BE" dirty="0" smtClean="0"/>
              <a:t>: </a:t>
            </a:r>
            <a:r>
              <a:rPr lang="nl-BE" dirty="0" err="1" smtClean="0"/>
              <a:t>7800Cie</a:t>
            </a:r>
            <a:r>
              <a:rPr lang="nl-BE" dirty="0" smtClean="0"/>
              <a:t>/week (6 </a:t>
            </a:r>
            <a:r>
              <a:rPr lang="nl-BE" dirty="0" err="1" smtClean="0"/>
              <a:t>day</a:t>
            </a:r>
            <a:r>
              <a:rPr lang="nl-BE" dirty="0" smtClean="0"/>
              <a:t> </a:t>
            </a:r>
            <a:r>
              <a:rPr lang="nl-BE" dirty="0" err="1" smtClean="0"/>
              <a:t>calibrated</a:t>
            </a:r>
            <a:r>
              <a:rPr lang="nl-BE" dirty="0" smtClean="0"/>
              <a:t>)</a:t>
            </a:r>
          </a:p>
          <a:p>
            <a:pPr lvl="1"/>
            <a:r>
              <a:rPr lang="nl-BE" dirty="0" err="1" smtClean="0"/>
              <a:t>Annual</a:t>
            </a:r>
            <a:r>
              <a:rPr lang="nl-BE" dirty="0" smtClean="0"/>
              <a:t> </a:t>
            </a:r>
            <a:r>
              <a:rPr lang="nl-BE" dirty="0" err="1" smtClean="0"/>
              <a:t>production</a:t>
            </a:r>
            <a:r>
              <a:rPr lang="nl-BE" dirty="0" smtClean="0"/>
              <a:t>: 20% of </a:t>
            </a:r>
            <a:r>
              <a:rPr lang="nl-BE" dirty="0" err="1" smtClean="0"/>
              <a:t>global</a:t>
            </a:r>
            <a:r>
              <a:rPr lang="nl-BE" dirty="0" smtClean="0"/>
              <a:t> </a:t>
            </a:r>
            <a:r>
              <a:rPr lang="nl-BE" dirty="0" err="1" smtClean="0"/>
              <a:t>demand</a:t>
            </a:r>
            <a:endParaRPr lang="nl-BE" dirty="0" smtClean="0"/>
          </a:p>
          <a:p>
            <a:pPr lvl="1"/>
            <a:endParaRPr lang="nl-BE" dirty="0"/>
          </a:p>
          <a:p>
            <a:r>
              <a:rPr lang="nl-BE" dirty="0" smtClean="0"/>
              <a:t>Major </a:t>
            </a:r>
            <a:r>
              <a:rPr lang="nl-BE" dirty="0" err="1" smtClean="0"/>
              <a:t>assets</a:t>
            </a:r>
            <a:r>
              <a:rPr lang="nl-BE" dirty="0" smtClean="0"/>
              <a:t> of </a:t>
            </a:r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devices</a:t>
            </a:r>
            <a:endParaRPr lang="nl-BE" dirty="0" smtClean="0"/>
          </a:p>
          <a:p>
            <a:pPr lvl="1"/>
            <a:r>
              <a:rPr lang="nl-BE" dirty="0" smtClean="0"/>
              <a:t>Heat flux limit </a:t>
            </a:r>
            <a:r>
              <a:rPr lang="nl-BE" dirty="0" err="1" smtClean="0"/>
              <a:t>350W</a:t>
            </a:r>
            <a:r>
              <a:rPr lang="nl-BE" dirty="0" smtClean="0"/>
              <a:t>/</a:t>
            </a:r>
            <a:r>
              <a:rPr lang="nl-BE" dirty="0" err="1" smtClean="0"/>
              <a:t>cm²</a:t>
            </a:r>
            <a:endParaRPr lang="nl-BE" dirty="0" smtClean="0"/>
          </a:p>
          <a:p>
            <a:pPr lvl="1"/>
            <a:r>
              <a:rPr lang="nl-BE" dirty="0" err="1" smtClean="0"/>
              <a:t>Loadable</a:t>
            </a:r>
            <a:r>
              <a:rPr lang="nl-BE" dirty="0" smtClean="0"/>
              <a:t> </a:t>
            </a:r>
            <a:r>
              <a:rPr lang="nl-BE" dirty="0" err="1" smtClean="0"/>
              <a:t>during</a:t>
            </a:r>
            <a:r>
              <a:rPr lang="nl-BE" dirty="0" smtClean="0"/>
              <a:t> </a:t>
            </a:r>
            <a:r>
              <a:rPr lang="nl-BE" dirty="0" err="1" smtClean="0"/>
              <a:t>operation</a:t>
            </a:r>
            <a:endParaRPr lang="nl-BE" dirty="0" smtClean="0"/>
          </a:p>
          <a:p>
            <a:pPr lvl="1"/>
            <a:r>
              <a:rPr lang="nl-BE" dirty="0" smtClean="0"/>
              <a:t>In-</a:t>
            </a:r>
            <a:r>
              <a:rPr lang="nl-BE" dirty="0" err="1" smtClean="0"/>
              <a:t>pile</a:t>
            </a:r>
            <a:r>
              <a:rPr lang="nl-BE" dirty="0" smtClean="0"/>
              <a:t> </a:t>
            </a:r>
            <a:r>
              <a:rPr lang="nl-BE" dirty="0" err="1" smtClean="0"/>
              <a:t>cooling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underwater</a:t>
            </a:r>
            <a:r>
              <a:rPr lang="nl-BE" dirty="0" smtClean="0"/>
              <a:t> </a:t>
            </a:r>
            <a:r>
              <a:rPr lang="nl-BE" dirty="0" err="1" smtClean="0"/>
              <a:t>loading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shipment</a:t>
            </a:r>
            <a:endParaRPr lang="nl-BE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15060" r="25075"/>
          <a:stretch>
            <a:fillRect/>
          </a:stretch>
        </p:blipFill>
        <p:spPr bwMode="auto">
          <a:xfrm>
            <a:off x="6295615" y="1153588"/>
            <a:ext cx="1789150" cy="201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50" y="3169865"/>
            <a:ext cx="1497680" cy="210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91" y="5273749"/>
            <a:ext cx="2669156" cy="161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869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Radio-</a:t>
            </a:r>
            <a:r>
              <a:rPr lang="nl-BE" dirty="0" err="1" smtClean="0"/>
              <a:t>isotopes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activation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Irradiation</a:t>
            </a:r>
            <a:r>
              <a:rPr lang="nl-BE" dirty="0" smtClean="0"/>
              <a:t> in </a:t>
            </a:r>
            <a:r>
              <a:rPr lang="nl-BE" dirty="0" err="1" smtClean="0"/>
              <a:t>thimble</a:t>
            </a:r>
            <a:r>
              <a:rPr lang="nl-BE" dirty="0" smtClean="0"/>
              <a:t> tubes:</a:t>
            </a:r>
          </a:p>
          <a:p>
            <a:pPr lvl="1"/>
            <a:r>
              <a:rPr lang="nl-BE" baseline="30000" dirty="0" err="1" smtClean="0"/>
              <a:t>177</a:t>
            </a:r>
            <a:r>
              <a:rPr lang="nl-BE" dirty="0" err="1" smtClean="0"/>
              <a:t>Lu</a:t>
            </a:r>
            <a:r>
              <a:rPr lang="nl-BE" dirty="0" smtClean="0"/>
              <a:t>, </a:t>
            </a:r>
            <a:r>
              <a:rPr lang="nl-BE" baseline="30000" dirty="0" err="1" smtClean="0"/>
              <a:t>186</a:t>
            </a:r>
            <a:r>
              <a:rPr lang="nl-BE" dirty="0" err="1" smtClean="0"/>
              <a:t>Re</a:t>
            </a:r>
            <a:r>
              <a:rPr lang="nl-BE" dirty="0" smtClean="0"/>
              <a:t>, </a:t>
            </a:r>
            <a:r>
              <a:rPr lang="nl-BE" baseline="30000" dirty="0" err="1" smtClean="0"/>
              <a:t>153</a:t>
            </a:r>
            <a:r>
              <a:rPr lang="nl-BE" dirty="0" err="1" smtClean="0"/>
              <a:t>Sm</a:t>
            </a:r>
            <a:r>
              <a:rPr lang="nl-BE" dirty="0" smtClean="0"/>
              <a:t>, </a:t>
            </a:r>
            <a:r>
              <a:rPr lang="nl-BE" baseline="30000" dirty="0" err="1" smtClean="0"/>
              <a:t>169</a:t>
            </a:r>
            <a:r>
              <a:rPr lang="nl-BE" dirty="0" err="1" smtClean="0"/>
              <a:t>Er</a:t>
            </a:r>
            <a:r>
              <a:rPr lang="nl-BE" dirty="0" smtClean="0"/>
              <a:t>, </a:t>
            </a:r>
            <a:r>
              <a:rPr lang="nl-BE" baseline="30000" dirty="0" err="1" smtClean="0"/>
              <a:t>90</a:t>
            </a:r>
            <a:r>
              <a:rPr lang="nl-BE" dirty="0" err="1" smtClean="0"/>
              <a:t>Y</a:t>
            </a:r>
            <a:r>
              <a:rPr lang="nl-BE" dirty="0" smtClean="0"/>
              <a:t>, </a:t>
            </a:r>
            <a:r>
              <a:rPr lang="nl-BE" baseline="30000" dirty="0" err="1" smtClean="0"/>
              <a:t>32</a:t>
            </a:r>
            <a:r>
              <a:rPr lang="nl-BE" dirty="0" err="1" smtClean="0"/>
              <a:t>P</a:t>
            </a:r>
            <a:r>
              <a:rPr lang="nl-BE" dirty="0" smtClean="0"/>
              <a:t>, </a:t>
            </a:r>
            <a:r>
              <a:rPr lang="nl-BE" baseline="30000" dirty="0" err="1" smtClean="0"/>
              <a:t>125</a:t>
            </a:r>
            <a:r>
              <a:rPr lang="nl-BE" dirty="0" err="1" smtClean="0"/>
              <a:t>I</a:t>
            </a:r>
            <a:r>
              <a:rPr lang="nl-BE" dirty="0" smtClean="0"/>
              <a:t>,…</a:t>
            </a:r>
          </a:p>
          <a:p>
            <a:pPr lvl="1"/>
            <a:r>
              <a:rPr lang="nl-BE" dirty="0" smtClean="0"/>
              <a:t>“Small” </a:t>
            </a:r>
            <a:r>
              <a:rPr lang="nl-BE" dirty="0" err="1" smtClean="0"/>
              <a:t>quantities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low heat </a:t>
            </a:r>
            <a:r>
              <a:rPr lang="nl-BE" dirty="0" err="1" smtClean="0"/>
              <a:t>generation</a:t>
            </a:r>
            <a:endParaRPr lang="nl-BE" dirty="0" smtClean="0"/>
          </a:p>
          <a:p>
            <a:pPr lvl="1"/>
            <a:r>
              <a:rPr lang="nl-BE" dirty="0" err="1" smtClean="0"/>
              <a:t>Flexible</a:t>
            </a:r>
            <a:r>
              <a:rPr lang="nl-BE" dirty="0" smtClean="0"/>
              <a:t> </a:t>
            </a:r>
            <a:r>
              <a:rPr lang="nl-BE" dirty="0" err="1" smtClean="0"/>
              <a:t>loading</a:t>
            </a:r>
            <a:r>
              <a:rPr lang="nl-BE" dirty="0" smtClean="0"/>
              <a:t>/</a:t>
            </a:r>
            <a:r>
              <a:rPr lang="nl-BE" dirty="0" err="1" smtClean="0"/>
              <a:t>unloading</a:t>
            </a:r>
            <a:endParaRPr lang="nl-BE" dirty="0" smtClean="0"/>
          </a:p>
          <a:p>
            <a:pPr lvl="1"/>
            <a:r>
              <a:rPr lang="nl-BE" dirty="0" smtClean="0"/>
              <a:t>Low </a:t>
            </a:r>
            <a:r>
              <a:rPr lang="nl-BE" dirty="0" err="1" smtClean="0"/>
              <a:t>to</a:t>
            </a:r>
            <a:r>
              <a:rPr lang="nl-BE" dirty="0" smtClean="0"/>
              <a:t> medium flux (4 </a:t>
            </a:r>
            <a:r>
              <a:rPr lang="nl-BE" dirty="0" err="1" smtClean="0"/>
              <a:t>10</a:t>
            </a:r>
            <a:r>
              <a:rPr lang="nl-BE" baseline="30000" dirty="0" err="1" smtClean="0"/>
              <a:t>14</a:t>
            </a:r>
            <a:r>
              <a:rPr lang="nl-BE" dirty="0" err="1" smtClean="0"/>
              <a:t>n</a:t>
            </a:r>
            <a:r>
              <a:rPr lang="nl-BE" dirty="0" smtClean="0"/>
              <a:t>/</a:t>
            </a:r>
            <a:r>
              <a:rPr lang="nl-BE" dirty="0" err="1" smtClean="0"/>
              <a:t>cm²s</a:t>
            </a:r>
            <a:r>
              <a:rPr lang="nl-BE" dirty="0" smtClean="0"/>
              <a:t>)</a:t>
            </a:r>
          </a:p>
          <a:p>
            <a:r>
              <a:rPr lang="nl-BE" dirty="0" err="1" smtClean="0"/>
              <a:t>Irradiation</a:t>
            </a:r>
            <a:r>
              <a:rPr lang="nl-BE" dirty="0" smtClean="0"/>
              <a:t> in baskets (</a:t>
            </a:r>
            <a:r>
              <a:rPr lang="nl-BE" dirty="0" err="1" smtClean="0"/>
              <a:t>primary</a:t>
            </a:r>
            <a:r>
              <a:rPr lang="nl-BE" dirty="0" smtClean="0"/>
              <a:t> water flow)</a:t>
            </a:r>
          </a:p>
          <a:p>
            <a:pPr lvl="1"/>
            <a:r>
              <a:rPr lang="nl-BE" baseline="30000" dirty="0" err="1" smtClean="0"/>
              <a:t>192</a:t>
            </a:r>
            <a:r>
              <a:rPr lang="nl-BE" dirty="0" err="1" smtClean="0"/>
              <a:t>Ir</a:t>
            </a:r>
            <a:r>
              <a:rPr lang="nl-BE" dirty="0" smtClean="0"/>
              <a:t>, </a:t>
            </a:r>
            <a:r>
              <a:rPr lang="nl-BE" baseline="30000" dirty="0" err="1" smtClean="0"/>
              <a:t>84</a:t>
            </a:r>
            <a:r>
              <a:rPr lang="nl-BE" dirty="0" err="1" smtClean="0"/>
              <a:t>Sr</a:t>
            </a:r>
            <a:r>
              <a:rPr lang="nl-BE" dirty="0" smtClean="0"/>
              <a:t>, </a:t>
            </a:r>
            <a:r>
              <a:rPr lang="nl-BE" baseline="30000" dirty="0" err="1" smtClean="0"/>
              <a:t>188</a:t>
            </a:r>
            <a:r>
              <a:rPr lang="nl-BE" dirty="0" err="1" smtClean="0"/>
              <a:t>W</a:t>
            </a:r>
            <a:r>
              <a:rPr lang="nl-BE" dirty="0" smtClean="0"/>
              <a:t>, </a:t>
            </a:r>
            <a:r>
              <a:rPr lang="nl-BE" baseline="30000" dirty="0" err="1" smtClean="0"/>
              <a:t>117m</a:t>
            </a:r>
            <a:r>
              <a:rPr lang="nl-BE" dirty="0" err="1" smtClean="0"/>
              <a:t>Sn</a:t>
            </a:r>
            <a:r>
              <a:rPr lang="nl-BE" dirty="0" smtClean="0"/>
              <a:t>, </a:t>
            </a:r>
            <a:r>
              <a:rPr lang="nl-BE" baseline="30000" dirty="0" err="1" smtClean="0"/>
              <a:t>67</a:t>
            </a:r>
            <a:r>
              <a:rPr lang="nl-BE" dirty="0" err="1" smtClean="0"/>
              <a:t>Cu</a:t>
            </a:r>
            <a:r>
              <a:rPr lang="nl-BE" dirty="0" smtClean="0"/>
              <a:t>, </a:t>
            </a:r>
            <a:r>
              <a:rPr lang="nl-BE" baseline="30000" dirty="0" err="1" smtClean="0"/>
              <a:t>14</a:t>
            </a:r>
            <a:r>
              <a:rPr lang="nl-BE" dirty="0" err="1" smtClean="0"/>
              <a:t>C</a:t>
            </a:r>
            <a:r>
              <a:rPr lang="nl-BE" dirty="0" smtClean="0"/>
              <a:t>,…</a:t>
            </a:r>
          </a:p>
          <a:p>
            <a:pPr lvl="1"/>
            <a:r>
              <a:rPr lang="nl-BE" dirty="0" smtClean="0"/>
              <a:t>“Large” </a:t>
            </a:r>
            <a:r>
              <a:rPr lang="nl-BE" dirty="0" err="1" smtClean="0"/>
              <a:t>quantities</a:t>
            </a:r>
            <a:r>
              <a:rPr lang="nl-BE" dirty="0" smtClean="0"/>
              <a:t>, high heat </a:t>
            </a:r>
            <a:r>
              <a:rPr lang="nl-BE" dirty="0" err="1" smtClean="0"/>
              <a:t>generation</a:t>
            </a:r>
            <a:endParaRPr lang="nl-BE" dirty="0" smtClean="0"/>
          </a:p>
          <a:p>
            <a:pPr lvl="1"/>
            <a:r>
              <a:rPr lang="nl-BE" dirty="0" smtClean="0"/>
              <a:t>Full </a:t>
            </a:r>
            <a:r>
              <a:rPr lang="nl-BE" dirty="0" err="1" smtClean="0"/>
              <a:t>cycle</a:t>
            </a:r>
            <a:r>
              <a:rPr lang="nl-BE" dirty="0" smtClean="0"/>
              <a:t> </a:t>
            </a:r>
            <a:r>
              <a:rPr lang="nl-BE" dirty="0" err="1" smtClean="0"/>
              <a:t>irradiation</a:t>
            </a:r>
            <a:endParaRPr lang="nl-BE" dirty="0" smtClean="0"/>
          </a:p>
          <a:p>
            <a:pPr lvl="1"/>
            <a:r>
              <a:rPr lang="nl-BE" dirty="0" smtClean="0"/>
              <a:t>Up </a:t>
            </a:r>
            <a:r>
              <a:rPr lang="nl-BE" dirty="0" err="1" smtClean="0"/>
              <a:t>to</a:t>
            </a:r>
            <a:r>
              <a:rPr lang="nl-BE" dirty="0" smtClean="0"/>
              <a:t> maximum neutron flux </a:t>
            </a:r>
            <a:r>
              <a:rPr lang="nl-BE" dirty="0" err="1" smtClean="0"/>
              <a:t>available</a:t>
            </a:r>
            <a:r>
              <a:rPr lang="nl-BE" dirty="0" smtClean="0"/>
              <a:t> in </a:t>
            </a:r>
            <a:r>
              <a:rPr lang="nl-BE" dirty="0" err="1" smtClean="0"/>
              <a:t>BR2</a:t>
            </a:r>
            <a:endParaRPr lang="nl-BE" dirty="0" smtClean="0"/>
          </a:p>
          <a:p>
            <a:pPr lvl="1"/>
            <a:endParaRPr lang="nl-BE" dirty="0" smtClean="0"/>
          </a:p>
          <a:p>
            <a:r>
              <a:rPr lang="nl-BE" dirty="0" err="1" smtClean="0"/>
              <a:t>Decanning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packaging</a:t>
            </a:r>
            <a:r>
              <a:rPr lang="nl-BE" dirty="0" smtClean="0"/>
              <a:t> in </a:t>
            </a:r>
            <a:r>
              <a:rPr lang="nl-BE" dirty="0" err="1" smtClean="0"/>
              <a:t>BR2</a:t>
            </a:r>
            <a:r>
              <a:rPr lang="nl-BE" dirty="0" smtClean="0"/>
              <a:t> hot-</a:t>
            </a:r>
            <a:r>
              <a:rPr lang="nl-BE" dirty="0" err="1" smtClean="0"/>
              <a:t>cell</a:t>
            </a:r>
            <a:endParaRPr lang="nl-BE" dirty="0"/>
          </a:p>
        </p:txBody>
      </p:sp>
      <p:pic>
        <p:nvPicPr>
          <p:cNvPr id="4" name="Content Placeholder 4" descr="DSC_97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823261" y="1679090"/>
            <a:ext cx="1960536" cy="941520"/>
          </a:xfrm>
          <a:prstGeom prst="rect">
            <a:avLst/>
          </a:prstGeom>
        </p:spPr>
      </p:pic>
      <p:pic>
        <p:nvPicPr>
          <p:cNvPr id="2050" name="Picture 2" descr="M:\TOEPASSI\Foto-BR2\U  Bestralingsinrichtingen\Containers\P7220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15" y="3888831"/>
            <a:ext cx="1907628" cy="14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70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330" y="902667"/>
            <a:ext cx="7873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ctr" hangingPunct="1"/>
            <a:r>
              <a:rPr lang="nl-BE" sz="4800" dirty="0" err="1" smtClean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Utilisation</a:t>
            </a:r>
            <a:r>
              <a:rPr lang="nl-BE" sz="4800" dirty="0" smtClean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of the </a:t>
            </a:r>
            <a:r>
              <a:rPr lang="nl-BE" sz="4800" dirty="0" err="1" smtClean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BR2</a:t>
            </a:r>
            <a:r>
              <a:rPr lang="nl-BE" sz="4800" dirty="0" smtClean="0">
                <a:solidFill>
                  <a:srgbClr val="007DC3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reactor</a:t>
            </a:r>
            <a:endParaRPr lang="nl-BE" sz="4800" dirty="0">
              <a:solidFill>
                <a:srgbClr val="007DC3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 eaLnBrk="1" fontAlgn="ctr" hangingPunct="1"/>
            <a:r>
              <a:rPr lang="nl-BE" sz="3600" b="1" dirty="0">
                <a:solidFill>
                  <a:srgbClr val="007DC3"/>
                </a:solidFill>
                <a:latin typeface="Segoe UI Light" pitchFamily="34" charset="0"/>
              </a:rPr>
              <a:t> </a:t>
            </a:r>
            <a:endParaRPr lang="nl-BE" sz="3600" dirty="0">
              <a:solidFill>
                <a:srgbClr val="007DC3"/>
              </a:solidFill>
              <a:latin typeface="Segoe UI Light" pitchFamily="34" charset="0"/>
            </a:endParaRPr>
          </a:p>
          <a:p>
            <a:pPr algn="ctr" eaLnBrk="1" fontAlgn="ctr" hangingPunct="1"/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Steven Van Dyck</a:t>
            </a:r>
          </a:p>
          <a:p>
            <a:pPr algn="ctr" eaLnBrk="1" fontAlgn="ctr" hangingPunct="1"/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Reactor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 manager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BR2</a:t>
            </a: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</a:endParaRPr>
          </a:p>
          <a:p>
            <a:pPr algn="ctr" eaLnBrk="1" fontAlgn="ctr" hangingPunct="1"/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</a:endParaRPr>
          </a:p>
          <a:p>
            <a:pPr algn="ctr" eaLnBrk="1" fontAlgn="ctr" hangingPunct="1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svdyck@sckcen.be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01" y="4417620"/>
            <a:ext cx="2064398" cy="1288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354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General characteristics of the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BR2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 reactor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Historic perspective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Core characteristics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Supporting facilities</a:t>
            </a:r>
          </a:p>
          <a:p>
            <a:pPr lvl="1"/>
            <a:endParaRPr lang="en-GB" dirty="0"/>
          </a:p>
          <a:p>
            <a:r>
              <a:rPr lang="en-GB" dirty="0" smtClean="0"/>
              <a:t>Utilisation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Radio-isotope production</a:t>
            </a:r>
          </a:p>
          <a:p>
            <a:pPr lvl="1"/>
            <a:r>
              <a:rPr lang="en-GB" dirty="0" smtClean="0"/>
              <a:t>Semiconductor irradiation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Material testing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Structural materials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Nuclear fuel</a:t>
            </a:r>
          </a:p>
          <a:p>
            <a:pPr lvl="2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00715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2258458" y="274638"/>
            <a:ext cx="6428343" cy="1143000"/>
          </a:xfrm>
        </p:spPr>
        <p:txBody>
          <a:bodyPr/>
          <a:lstStyle/>
          <a:p>
            <a:r>
              <a:rPr lang="en-US" dirty="0" smtClean="0"/>
              <a:t>Production of high grade semiconductors by neutron transmutation</a:t>
            </a:r>
          </a:p>
        </p:txBody>
      </p:sp>
      <p:sp>
        <p:nvSpPr>
          <p:cNvPr id="43011" name="Content Placeholder 6"/>
          <p:cNvSpPr>
            <a:spLocks noGrp="1"/>
          </p:cNvSpPr>
          <p:nvPr>
            <p:ph sz="half" idx="2"/>
          </p:nvPr>
        </p:nvSpPr>
        <p:spPr>
          <a:xfrm>
            <a:off x="3160714" y="1557339"/>
            <a:ext cx="5203825" cy="5065712"/>
          </a:xfrm>
        </p:spPr>
        <p:txBody>
          <a:bodyPr/>
          <a:lstStyle/>
          <a:p>
            <a:r>
              <a:rPr lang="en-US" b="1" baseline="30000" dirty="0" err="1" smtClean="0"/>
              <a:t>30</a:t>
            </a:r>
            <a:r>
              <a:rPr lang="en-US" b="1" dirty="0" err="1" smtClean="0"/>
              <a:t>Si</a:t>
            </a:r>
            <a:r>
              <a:rPr lang="en-US" b="1" dirty="0" smtClean="0"/>
              <a:t>(n,</a:t>
            </a:r>
            <a:r>
              <a:rPr lang="el-GR" dirty="0" smtClean="0"/>
              <a:t>γ</a:t>
            </a:r>
            <a:r>
              <a:rPr lang="el-GR" b="1" dirty="0" smtClean="0"/>
              <a:t>)</a:t>
            </a:r>
            <a:r>
              <a:rPr lang="el-GR" b="1" baseline="30000" dirty="0" smtClean="0"/>
              <a:t>31</a:t>
            </a:r>
            <a:r>
              <a:rPr lang="en-US" b="1" dirty="0" smtClean="0"/>
              <a:t>Si</a:t>
            </a:r>
            <a:r>
              <a:rPr lang="el-GR" dirty="0" smtClean="0"/>
              <a:t>β</a:t>
            </a:r>
            <a:r>
              <a:rPr lang="el-GR" b="1" dirty="0" smtClean="0"/>
              <a:t>-</a:t>
            </a:r>
            <a:r>
              <a:rPr lang="el-GR" b="1" baseline="30000" dirty="0" smtClean="0"/>
              <a:t>31</a:t>
            </a:r>
            <a:r>
              <a:rPr lang="en-US" b="1" dirty="0" smtClean="0"/>
              <a:t>P </a:t>
            </a:r>
            <a:r>
              <a:rPr lang="en-US" dirty="0" smtClean="0"/>
              <a:t> creates </a:t>
            </a:r>
            <a:r>
              <a:rPr lang="en-US" dirty="0" err="1" smtClean="0"/>
              <a:t>semiconduction</a:t>
            </a:r>
            <a:r>
              <a:rPr lang="en-US" dirty="0" smtClean="0"/>
              <a:t> silicon crystals with high quality.</a:t>
            </a:r>
          </a:p>
          <a:p>
            <a:r>
              <a:rPr lang="en-US" dirty="0" smtClean="0"/>
              <a:t>2 installation in </a:t>
            </a:r>
            <a:r>
              <a:rPr lang="en-US" dirty="0" err="1" smtClean="0"/>
              <a:t>BR2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SIDONIE</a:t>
            </a:r>
            <a:r>
              <a:rPr lang="en-US" dirty="0" smtClean="0"/>
              <a:t>: inside vessel for 4-5” diameter crystals</a:t>
            </a:r>
          </a:p>
          <a:p>
            <a:pPr lvl="1"/>
            <a:r>
              <a:rPr lang="en-US" dirty="0" smtClean="0"/>
              <a:t>POSEIDON pool side facility for 6-8” crystals</a:t>
            </a:r>
          </a:p>
          <a:p>
            <a:r>
              <a:rPr lang="en-US" dirty="0" smtClean="0"/>
              <a:t>Total capacity of 15 and 18 </a:t>
            </a:r>
            <a:r>
              <a:rPr lang="en-US" dirty="0" err="1" smtClean="0"/>
              <a:t>tonnes</a:t>
            </a:r>
            <a:r>
              <a:rPr lang="en-US" dirty="0" smtClean="0"/>
              <a:t>/year respectively</a:t>
            </a:r>
          </a:p>
          <a:p>
            <a:r>
              <a:rPr lang="en-US" dirty="0" smtClean="0"/>
              <a:t>Application of </a:t>
            </a:r>
            <a:r>
              <a:rPr lang="en-US" dirty="0" err="1" smtClean="0"/>
              <a:t>NTD</a:t>
            </a:r>
            <a:r>
              <a:rPr lang="en-US" dirty="0" smtClean="0"/>
              <a:t> Si: transport (electric-hybrid vehicles), energy (solar &amp; wind)</a:t>
            </a:r>
          </a:p>
        </p:txBody>
      </p:sp>
      <p:pic>
        <p:nvPicPr>
          <p:cNvPr id="3" name="Movie principle sidonie (light blue background)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r="42337"/>
          <a:stretch>
            <a:fillRect/>
          </a:stretch>
        </p:blipFill>
        <p:spPr bwMode="auto">
          <a:xfrm>
            <a:off x="418593" y="1042332"/>
            <a:ext cx="1677134" cy="2983130"/>
          </a:xfrm>
          <a:prstGeom prst="rect">
            <a:avLst/>
          </a:prstGeom>
          <a:noFill/>
          <a:ln w="9525">
            <a:solidFill>
              <a:srgbClr val="063D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4" t="10078" r="14186" b="4926"/>
          <a:stretch>
            <a:fillRect/>
          </a:stretch>
        </p:blipFill>
        <p:spPr bwMode="auto">
          <a:xfrm>
            <a:off x="214972" y="4025462"/>
            <a:ext cx="2136684" cy="23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 flipV="1">
            <a:off x="2207172" y="2984938"/>
            <a:ext cx="1397876" cy="3678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Elbow Connector 6"/>
          <p:cNvCxnSpPr/>
          <p:nvPr/>
        </p:nvCxnSpPr>
        <p:spPr bwMode="auto">
          <a:xfrm rot="10800000" flipV="1">
            <a:off x="1283314" y="4025462"/>
            <a:ext cx="2321734" cy="1282262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17128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General characteristics of the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BR2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 reactor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Historic perspective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Core characteristics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Supporting facilities</a:t>
            </a:r>
          </a:p>
          <a:p>
            <a:pPr lvl="1"/>
            <a:endParaRPr lang="en-GB" dirty="0"/>
          </a:p>
          <a:p>
            <a:r>
              <a:rPr lang="en-GB" dirty="0" smtClean="0"/>
              <a:t>Utilisation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Radio-isotope production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Semiconductor irradiation</a:t>
            </a:r>
          </a:p>
          <a:p>
            <a:pPr lvl="1"/>
            <a:r>
              <a:rPr lang="en-GB" dirty="0" smtClean="0"/>
              <a:t>Material testing</a:t>
            </a:r>
          </a:p>
          <a:p>
            <a:pPr lvl="2"/>
            <a:r>
              <a:rPr lang="en-GB" dirty="0" smtClean="0"/>
              <a:t>Structural materials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Nuclear fuel</a:t>
            </a:r>
          </a:p>
          <a:p>
            <a:pPr lvl="2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821536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rigs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structural</a:t>
            </a:r>
            <a:r>
              <a:rPr lang="nl-BE" dirty="0" smtClean="0"/>
              <a:t> </a:t>
            </a:r>
            <a:r>
              <a:rPr lang="nl-BE" dirty="0" err="1" smtClean="0"/>
              <a:t>materials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4" y="1148317"/>
            <a:ext cx="8762571" cy="5092126"/>
          </a:xfrm>
        </p:spPr>
        <p:txBody>
          <a:bodyPr/>
          <a:lstStyle/>
          <a:p>
            <a:r>
              <a:rPr lang="nl-BE" dirty="0" smtClean="0"/>
              <a:t>Standard capsules in </a:t>
            </a:r>
            <a:r>
              <a:rPr lang="nl-BE" dirty="0" err="1" smtClean="0"/>
              <a:t>primary</a:t>
            </a:r>
            <a:r>
              <a:rPr lang="nl-BE" dirty="0" smtClean="0"/>
              <a:t> water</a:t>
            </a:r>
          </a:p>
          <a:p>
            <a:pPr lvl="1"/>
            <a:r>
              <a:rPr lang="nl-BE" dirty="0" smtClean="0"/>
              <a:t>High flexibility in </a:t>
            </a:r>
            <a:r>
              <a:rPr lang="nl-BE" dirty="0" err="1" smtClean="0"/>
              <a:t>nuclear</a:t>
            </a:r>
            <a:r>
              <a:rPr lang="nl-BE" dirty="0" smtClean="0"/>
              <a:t> </a:t>
            </a:r>
            <a:r>
              <a:rPr lang="nl-BE" dirty="0" err="1" smtClean="0"/>
              <a:t>conditions</a:t>
            </a:r>
            <a:r>
              <a:rPr lang="nl-BE" dirty="0" smtClean="0"/>
              <a:t> (reflector or </a:t>
            </a:r>
            <a:r>
              <a:rPr lang="nl-BE" dirty="0" err="1" smtClean="0"/>
              <a:t>fuel</a:t>
            </a:r>
            <a:r>
              <a:rPr lang="nl-BE" dirty="0" smtClean="0"/>
              <a:t> element)</a:t>
            </a:r>
          </a:p>
          <a:p>
            <a:pPr lvl="1"/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temperature</a:t>
            </a:r>
            <a:r>
              <a:rPr lang="nl-BE" dirty="0" smtClean="0"/>
              <a:t> </a:t>
            </a:r>
            <a:r>
              <a:rPr lang="nl-BE" dirty="0" err="1" smtClean="0"/>
              <a:t>determined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design</a:t>
            </a:r>
          </a:p>
          <a:p>
            <a:pPr lvl="1"/>
            <a:r>
              <a:rPr lang="nl-BE" dirty="0" smtClean="0"/>
              <a:t>Full </a:t>
            </a:r>
            <a:r>
              <a:rPr lang="nl-BE" dirty="0" err="1" smtClean="0"/>
              <a:t>cycle</a:t>
            </a:r>
            <a:r>
              <a:rPr lang="nl-BE" dirty="0" smtClean="0"/>
              <a:t>(s) </a:t>
            </a:r>
            <a:r>
              <a:rPr lang="nl-BE" dirty="0" err="1" smtClean="0"/>
              <a:t>irtradiation</a:t>
            </a:r>
            <a:endParaRPr lang="nl-BE" dirty="0" smtClean="0"/>
          </a:p>
          <a:p>
            <a:pPr lvl="1"/>
            <a:r>
              <a:rPr lang="nl-BE" dirty="0" smtClean="0"/>
              <a:t>Environment: gas or (</a:t>
            </a:r>
            <a:r>
              <a:rPr lang="nl-BE" dirty="0" err="1" smtClean="0"/>
              <a:t>primary</a:t>
            </a:r>
            <a:r>
              <a:rPr lang="nl-BE" dirty="0" smtClean="0"/>
              <a:t>) water</a:t>
            </a:r>
          </a:p>
          <a:p>
            <a:r>
              <a:rPr lang="nl-BE" dirty="0" smtClean="0"/>
              <a:t>Capsules in </a:t>
            </a:r>
            <a:r>
              <a:rPr lang="nl-BE" dirty="0" err="1" smtClean="0"/>
              <a:t>thimble</a:t>
            </a:r>
            <a:r>
              <a:rPr lang="nl-BE" dirty="0" smtClean="0"/>
              <a:t> tube (“ROBIN”)</a:t>
            </a:r>
          </a:p>
          <a:p>
            <a:pPr lvl="1"/>
            <a:r>
              <a:rPr lang="nl-BE" dirty="0" smtClean="0"/>
              <a:t>Limited flux levels (0.5 </a:t>
            </a:r>
            <a:r>
              <a:rPr lang="nl-BE" dirty="0" err="1" smtClean="0"/>
              <a:t>to</a:t>
            </a:r>
            <a:r>
              <a:rPr lang="nl-BE" dirty="0" smtClean="0"/>
              <a:t> 5 10</a:t>
            </a:r>
            <a:r>
              <a:rPr lang="nl-BE" baseline="30000" dirty="0" smtClean="0"/>
              <a:t>13</a:t>
            </a:r>
            <a:r>
              <a:rPr lang="nl-BE" dirty="0" smtClean="0"/>
              <a:t> n/</a:t>
            </a:r>
            <a:r>
              <a:rPr lang="nl-BE" dirty="0" err="1" smtClean="0"/>
              <a:t>cm²s</a:t>
            </a:r>
            <a:r>
              <a:rPr lang="nl-BE" dirty="0" smtClean="0"/>
              <a:t> E&gt;</a:t>
            </a:r>
            <a:r>
              <a:rPr lang="nl-BE" dirty="0" err="1" smtClean="0"/>
              <a:t>1MeV</a:t>
            </a:r>
            <a:r>
              <a:rPr lang="nl-BE" dirty="0" smtClean="0"/>
              <a:t>)</a:t>
            </a:r>
          </a:p>
          <a:p>
            <a:pPr lvl="1"/>
            <a:r>
              <a:rPr lang="nl-BE" dirty="0" err="1" smtClean="0"/>
              <a:t>Temperature</a:t>
            </a:r>
            <a:r>
              <a:rPr lang="nl-BE" dirty="0" smtClean="0"/>
              <a:t> control </a:t>
            </a:r>
            <a:r>
              <a:rPr lang="nl-BE" dirty="0" err="1" smtClean="0"/>
              <a:t>by</a:t>
            </a:r>
            <a:r>
              <a:rPr lang="nl-BE" dirty="0" smtClean="0"/>
              <a:t> design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cooling</a:t>
            </a:r>
            <a:r>
              <a:rPr lang="nl-BE" dirty="0" smtClean="0"/>
              <a:t> flow </a:t>
            </a:r>
            <a:r>
              <a:rPr lang="nl-BE" dirty="0" err="1" smtClean="0"/>
              <a:t>adjustment</a:t>
            </a:r>
            <a:r>
              <a:rPr lang="nl-BE" dirty="0" smtClean="0"/>
              <a:t> (+/-</a:t>
            </a:r>
            <a:r>
              <a:rPr lang="nl-BE" dirty="0" err="1" smtClean="0"/>
              <a:t>30°C</a:t>
            </a:r>
            <a:r>
              <a:rPr lang="nl-BE" dirty="0" smtClean="0"/>
              <a:t>)</a:t>
            </a:r>
          </a:p>
          <a:p>
            <a:pPr lvl="1"/>
            <a:r>
              <a:rPr lang="nl-BE" dirty="0" err="1" smtClean="0"/>
              <a:t>Irradiation</a:t>
            </a:r>
            <a:r>
              <a:rPr lang="nl-BE" dirty="0" smtClean="0"/>
              <a:t> time </a:t>
            </a:r>
            <a:r>
              <a:rPr lang="nl-BE" dirty="0" err="1" smtClean="0"/>
              <a:t>flexible</a:t>
            </a:r>
            <a:endParaRPr lang="nl-BE" dirty="0" smtClean="0"/>
          </a:p>
          <a:p>
            <a:r>
              <a:rPr lang="nl-BE" dirty="0" err="1" smtClean="0"/>
              <a:t>Dedicated</a:t>
            </a:r>
            <a:r>
              <a:rPr lang="nl-BE" dirty="0" smtClean="0"/>
              <a:t> </a:t>
            </a:r>
            <a:r>
              <a:rPr lang="nl-BE" dirty="0" err="1" smtClean="0"/>
              <a:t>rigs</a:t>
            </a:r>
            <a:r>
              <a:rPr lang="nl-BE" dirty="0" smtClean="0"/>
              <a:t>: </a:t>
            </a:r>
            <a:r>
              <a:rPr lang="nl-BE" dirty="0" err="1" smtClean="0"/>
              <a:t>boiling</a:t>
            </a:r>
            <a:r>
              <a:rPr lang="nl-BE" dirty="0" smtClean="0"/>
              <a:t> water capsule (“MISTRAL”) / </a:t>
            </a:r>
            <a:r>
              <a:rPr lang="nl-BE" dirty="0" err="1" smtClean="0"/>
              <a:t>pressurised</a:t>
            </a:r>
            <a:r>
              <a:rPr lang="nl-BE" dirty="0" smtClean="0"/>
              <a:t> water loop (“CALLISTO”)</a:t>
            </a:r>
          </a:p>
          <a:p>
            <a:pPr lvl="1"/>
            <a:r>
              <a:rPr lang="nl-BE" dirty="0" err="1" smtClean="0"/>
              <a:t>Stable</a:t>
            </a:r>
            <a:r>
              <a:rPr lang="nl-BE" dirty="0" smtClean="0"/>
              <a:t> </a:t>
            </a:r>
            <a:r>
              <a:rPr lang="nl-BE" dirty="0" err="1" smtClean="0"/>
              <a:t>temperature</a:t>
            </a:r>
            <a:r>
              <a:rPr lang="nl-BE" dirty="0" smtClean="0"/>
              <a:t>, accurate control</a:t>
            </a:r>
          </a:p>
          <a:p>
            <a:pPr lvl="1"/>
            <a:r>
              <a:rPr lang="nl-BE" dirty="0" smtClean="0"/>
              <a:t>Full </a:t>
            </a:r>
            <a:r>
              <a:rPr lang="nl-BE" dirty="0" err="1" smtClean="0"/>
              <a:t>cycle</a:t>
            </a:r>
            <a:r>
              <a:rPr lang="nl-BE" dirty="0" smtClean="0"/>
              <a:t> </a:t>
            </a:r>
            <a:r>
              <a:rPr lang="nl-BE" dirty="0" err="1" smtClean="0"/>
              <a:t>irradiation</a:t>
            </a:r>
            <a:endParaRPr lang="nl-BE" dirty="0" smtClean="0"/>
          </a:p>
          <a:p>
            <a:pPr lvl="1"/>
            <a:r>
              <a:rPr lang="nl-BE" dirty="0" err="1" smtClean="0"/>
              <a:t>Variable</a:t>
            </a:r>
            <a:r>
              <a:rPr lang="nl-BE" dirty="0" smtClean="0"/>
              <a:t> flux levels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9968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Boiling water capsule </a:t>
            </a:r>
            <a:r>
              <a:rPr lang="en-US" dirty="0" smtClean="0"/>
              <a:t>irradiation “MISTRAL”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5284" y="1404201"/>
            <a:ext cx="5683405" cy="4784725"/>
          </a:xfrm>
        </p:spPr>
        <p:txBody>
          <a:bodyPr/>
          <a:lstStyle/>
          <a:p>
            <a:r>
              <a:rPr lang="en-US" dirty="0" err="1" smtClean="0"/>
              <a:t>200-300°C</a:t>
            </a:r>
            <a:r>
              <a:rPr lang="en-US" dirty="0" smtClean="0"/>
              <a:t> irradiation temperature</a:t>
            </a:r>
          </a:p>
          <a:p>
            <a:r>
              <a:rPr lang="en-US" dirty="0" smtClean="0"/>
              <a:t>Boiling water environment</a:t>
            </a:r>
          </a:p>
          <a:p>
            <a:r>
              <a:rPr lang="en-US" dirty="0" smtClean="0"/>
              <a:t>High Fast Flux level</a:t>
            </a:r>
          </a:p>
          <a:p>
            <a:r>
              <a:rPr lang="en-US" dirty="0" smtClean="0"/>
              <a:t>Irradiation temperature monitoring and control by water pressure and heating element</a:t>
            </a:r>
          </a:p>
          <a:p>
            <a:r>
              <a:rPr lang="en-US" dirty="0" smtClean="0"/>
              <a:t>Reloadable with standard specimens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225"/>
            <a:ext cx="3059430" cy="12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9" y="4353297"/>
            <a:ext cx="3573780" cy="238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82" y="4658731"/>
            <a:ext cx="2609029" cy="1530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224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Thimble</a:t>
            </a:r>
            <a:r>
              <a:rPr lang="nl-BE" dirty="0" smtClean="0"/>
              <a:t> tube capsule </a:t>
            </a:r>
            <a:r>
              <a:rPr lang="nl-BE" dirty="0" err="1" smtClean="0"/>
              <a:t>holder</a:t>
            </a:r>
            <a:r>
              <a:rPr lang="nl-BE" dirty="0" smtClean="0"/>
              <a:t> “ROBIN”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1148317"/>
            <a:ext cx="4716088" cy="5092126"/>
          </a:xfrm>
        </p:spPr>
        <p:txBody>
          <a:bodyPr/>
          <a:lstStyle/>
          <a:p>
            <a:r>
              <a:rPr lang="nl-BE" dirty="0" smtClean="0"/>
              <a:t>Specimen </a:t>
            </a:r>
            <a:r>
              <a:rPr lang="nl-BE" dirty="0" err="1" smtClean="0"/>
              <a:t>holder</a:t>
            </a:r>
            <a:r>
              <a:rPr lang="nl-BE" dirty="0" smtClean="0"/>
              <a:t> </a:t>
            </a:r>
            <a:r>
              <a:rPr lang="nl-BE" dirty="0" err="1" smtClean="0"/>
              <a:t>geometry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gas gap </a:t>
            </a:r>
            <a:r>
              <a:rPr lang="nl-BE" dirty="0" err="1" smtClean="0"/>
              <a:t>and</a:t>
            </a:r>
            <a:r>
              <a:rPr lang="nl-BE" dirty="0" smtClean="0"/>
              <a:t> metal matrix sample </a:t>
            </a:r>
            <a:r>
              <a:rPr lang="nl-BE" dirty="0" err="1" smtClean="0"/>
              <a:t>holder</a:t>
            </a:r>
            <a:endParaRPr lang="nl-BE" dirty="0" smtClean="0"/>
          </a:p>
          <a:p>
            <a:r>
              <a:rPr lang="nl-BE" dirty="0" err="1" smtClean="0"/>
              <a:t>Incoporation</a:t>
            </a:r>
            <a:r>
              <a:rPr lang="nl-BE" dirty="0" smtClean="0"/>
              <a:t> in </a:t>
            </a:r>
            <a:r>
              <a:rPr lang="nl-BE" dirty="0" err="1" smtClean="0"/>
              <a:t>closed</a:t>
            </a:r>
            <a:r>
              <a:rPr lang="nl-BE" dirty="0" smtClean="0"/>
              <a:t> </a:t>
            </a:r>
            <a:r>
              <a:rPr lang="nl-BE" dirty="0" err="1" smtClean="0"/>
              <a:t>needle</a:t>
            </a:r>
            <a:endParaRPr lang="nl-BE" dirty="0" smtClean="0"/>
          </a:p>
          <a:p>
            <a:r>
              <a:rPr lang="nl-BE" dirty="0" smtClean="0"/>
              <a:t>Monitoring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measurement</a:t>
            </a:r>
            <a:r>
              <a:rPr lang="nl-BE" dirty="0" smtClean="0"/>
              <a:t> of </a:t>
            </a:r>
            <a:r>
              <a:rPr lang="nl-BE" dirty="0" err="1" smtClean="0"/>
              <a:t>temperature</a:t>
            </a:r>
            <a:r>
              <a:rPr lang="nl-BE" dirty="0" smtClean="0"/>
              <a:t> in dummy specimen</a:t>
            </a:r>
          </a:p>
          <a:p>
            <a:r>
              <a:rPr lang="nl-BE" dirty="0" err="1" smtClean="0"/>
              <a:t>Temperature</a:t>
            </a:r>
            <a:r>
              <a:rPr lang="nl-BE" dirty="0" smtClean="0"/>
              <a:t> control </a:t>
            </a:r>
            <a:r>
              <a:rPr lang="nl-BE" dirty="0" err="1" smtClean="0"/>
              <a:t>by</a:t>
            </a:r>
            <a:r>
              <a:rPr lang="nl-BE" dirty="0" smtClean="0"/>
              <a:t> water flow </a:t>
            </a:r>
            <a:r>
              <a:rPr lang="nl-BE" dirty="0" err="1" smtClean="0"/>
              <a:t>adjustment</a:t>
            </a:r>
            <a:endParaRPr lang="nl-B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17" y="4319752"/>
            <a:ext cx="2138015" cy="168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90" y="1156137"/>
            <a:ext cx="1497271" cy="120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718943"/>
              </p:ext>
            </p:extLst>
          </p:nvPr>
        </p:nvGraphicFramePr>
        <p:xfrm>
          <a:off x="6573498" y="2544032"/>
          <a:ext cx="2286053" cy="1515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Photo Editor Photo" r:id="rId5" imgW="9716856" imgH="6439799" progId="MSPhotoEd.3">
                  <p:embed/>
                </p:oleObj>
              </mc:Choice>
              <mc:Fallback>
                <p:oleObj name="Photo Editor Photo" r:id="rId5" imgW="9716856" imgH="64397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498" y="2544032"/>
                        <a:ext cx="2286053" cy="1515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80" y="4124804"/>
            <a:ext cx="3491579" cy="245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89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General characteristics of the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BR2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 reactor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Historic perspective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Core characteristics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Supporting facilities</a:t>
            </a:r>
          </a:p>
          <a:p>
            <a:pPr lvl="1"/>
            <a:endParaRPr lang="en-GB" dirty="0"/>
          </a:p>
          <a:p>
            <a:r>
              <a:rPr lang="en-GB" dirty="0" smtClean="0"/>
              <a:t>Utilisation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Radio-isotope production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Semiconductor irradiation</a:t>
            </a:r>
          </a:p>
          <a:p>
            <a:pPr lvl="1"/>
            <a:r>
              <a:rPr lang="en-GB" dirty="0" smtClean="0"/>
              <a:t>Material testing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Structural materials</a:t>
            </a:r>
          </a:p>
          <a:p>
            <a:pPr lvl="2"/>
            <a:r>
              <a:rPr lang="en-GB" dirty="0" smtClean="0"/>
              <a:t>Nuclear fuel</a:t>
            </a:r>
          </a:p>
          <a:p>
            <a:pPr lvl="2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108462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fuel irradiation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Objectives</a:t>
            </a:r>
            <a:endParaRPr lang="nl-BE" dirty="0" smtClean="0"/>
          </a:p>
          <a:p>
            <a:pPr lvl="1"/>
            <a:r>
              <a:rPr lang="nl-BE" dirty="0" err="1" smtClean="0"/>
              <a:t>Determine</a:t>
            </a:r>
            <a:r>
              <a:rPr lang="nl-BE" dirty="0" smtClean="0"/>
              <a:t> safe </a:t>
            </a:r>
            <a:r>
              <a:rPr lang="nl-BE" dirty="0" err="1" smtClean="0"/>
              <a:t>operational</a:t>
            </a:r>
            <a:r>
              <a:rPr lang="nl-BE" dirty="0" smtClean="0"/>
              <a:t> </a:t>
            </a:r>
            <a:r>
              <a:rPr lang="nl-BE" dirty="0" err="1" smtClean="0"/>
              <a:t>conditions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fuel</a:t>
            </a:r>
            <a:r>
              <a:rPr lang="nl-BE" dirty="0" smtClean="0"/>
              <a:t> in </a:t>
            </a:r>
            <a:r>
              <a:rPr lang="nl-BE" dirty="0" err="1" smtClean="0"/>
              <a:t>representative</a:t>
            </a:r>
            <a:r>
              <a:rPr lang="nl-BE" dirty="0" smtClean="0"/>
              <a:t> </a:t>
            </a:r>
            <a:r>
              <a:rPr lang="nl-BE" dirty="0" err="1" smtClean="0"/>
              <a:t>conditions</a:t>
            </a:r>
            <a:r>
              <a:rPr lang="nl-BE" dirty="0" smtClean="0"/>
              <a:t> (power, environment, </a:t>
            </a:r>
            <a:r>
              <a:rPr lang="nl-BE" dirty="0" err="1" smtClean="0"/>
              <a:t>dimensions</a:t>
            </a:r>
            <a:r>
              <a:rPr lang="nl-BE" dirty="0" smtClean="0"/>
              <a:t>)</a:t>
            </a:r>
          </a:p>
          <a:p>
            <a:pPr lvl="1"/>
            <a:r>
              <a:rPr lang="nl-BE" dirty="0" smtClean="0"/>
              <a:t>Steady state </a:t>
            </a:r>
            <a:r>
              <a:rPr lang="nl-BE" dirty="0" err="1" smtClean="0"/>
              <a:t>irradiation</a:t>
            </a:r>
            <a:r>
              <a:rPr lang="nl-BE" dirty="0" smtClean="0"/>
              <a:t>: power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burn</a:t>
            </a:r>
            <a:r>
              <a:rPr lang="nl-BE" dirty="0" smtClean="0"/>
              <a:t>-up </a:t>
            </a:r>
            <a:r>
              <a:rPr lang="nl-BE" dirty="0" err="1" smtClean="0"/>
              <a:t>limits</a:t>
            </a:r>
            <a:endParaRPr lang="nl-BE" dirty="0" smtClean="0"/>
          </a:p>
          <a:p>
            <a:pPr lvl="1"/>
            <a:r>
              <a:rPr lang="nl-BE" dirty="0" err="1" smtClean="0"/>
              <a:t>Transient</a:t>
            </a:r>
            <a:r>
              <a:rPr lang="nl-BE" dirty="0" smtClean="0"/>
              <a:t> </a:t>
            </a:r>
            <a:r>
              <a:rPr lang="nl-BE" dirty="0" err="1" smtClean="0"/>
              <a:t>irradiation</a:t>
            </a:r>
            <a:r>
              <a:rPr lang="nl-BE" dirty="0" smtClean="0"/>
              <a:t>: </a:t>
            </a:r>
            <a:r>
              <a:rPr lang="nl-BE" dirty="0" err="1" smtClean="0"/>
              <a:t>safety</a:t>
            </a:r>
            <a:r>
              <a:rPr lang="nl-BE" dirty="0" smtClean="0"/>
              <a:t> </a:t>
            </a:r>
            <a:r>
              <a:rPr lang="nl-BE" dirty="0" err="1" smtClean="0"/>
              <a:t>margin</a:t>
            </a:r>
            <a:endParaRPr lang="nl-BE" dirty="0" smtClean="0"/>
          </a:p>
          <a:p>
            <a:pPr lvl="1"/>
            <a:r>
              <a:rPr lang="nl-BE" i="1" dirty="0" smtClean="0"/>
              <a:t>Accident studies: </a:t>
            </a:r>
            <a:r>
              <a:rPr lang="nl-BE" i="1" dirty="0" err="1" smtClean="0"/>
              <a:t>DBA</a:t>
            </a:r>
            <a:r>
              <a:rPr lang="nl-BE" i="1" dirty="0" smtClean="0"/>
              <a:t> </a:t>
            </a:r>
            <a:r>
              <a:rPr lang="nl-BE" i="1" dirty="0" err="1" smtClean="0"/>
              <a:t>and</a:t>
            </a:r>
            <a:r>
              <a:rPr lang="nl-BE" i="1" dirty="0" smtClean="0"/>
              <a:t> </a:t>
            </a:r>
            <a:r>
              <a:rPr lang="nl-BE" i="1" dirty="0" err="1" smtClean="0"/>
              <a:t>beyond</a:t>
            </a:r>
            <a:r>
              <a:rPr lang="nl-BE" i="1" dirty="0" smtClean="0"/>
              <a:t> </a:t>
            </a:r>
            <a:r>
              <a:rPr lang="nl-BE" i="1" dirty="0" err="1" smtClean="0"/>
              <a:t>DBA</a:t>
            </a:r>
            <a:endParaRPr lang="nl-BE" i="1" dirty="0" smtClean="0"/>
          </a:p>
          <a:p>
            <a:endParaRPr lang="nl-BE" i="1" dirty="0"/>
          </a:p>
          <a:p>
            <a:r>
              <a:rPr lang="nl-BE" dirty="0" smtClean="0"/>
              <a:t>Tools</a:t>
            </a:r>
          </a:p>
          <a:p>
            <a:pPr lvl="1"/>
            <a:r>
              <a:rPr lang="nl-BE" dirty="0" err="1" smtClean="0"/>
              <a:t>Irradiation</a:t>
            </a:r>
            <a:r>
              <a:rPr lang="nl-BE" dirty="0" smtClean="0"/>
              <a:t> loops: CALLISTO, </a:t>
            </a:r>
            <a:r>
              <a:rPr lang="nl-BE" dirty="0" err="1" smtClean="0"/>
              <a:t>EVITA</a:t>
            </a:r>
            <a:endParaRPr lang="nl-BE" dirty="0" smtClean="0"/>
          </a:p>
          <a:p>
            <a:pPr lvl="1"/>
            <a:r>
              <a:rPr lang="nl-BE" dirty="0" err="1" smtClean="0"/>
              <a:t>Irradiation</a:t>
            </a:r>
            <a:r>
              <a:rPr lang="nl-BE" dirty="0" smtClean="0"/>
              <a:t> baskets: </a:t>
            </a:r>
            <a:r>
              <a:rPr lang="nl-BE" dirty="0" err="1" smtClean="0"/>
              <a:t>PWC</a:t>
            </a:r>
            <a:r>
              <a:rPr lang="nl-BE" dirty="0" smtClean="0"/>
              <a:t>, </a:t>
            </a:r>
            <a:r>
              <a:rPr lang="nl-BE" dirty="0" err="1" smtClean="0"/>
              <a:t>FUTURE</a:t>
            </a:r>
            <a:endParaRPr lang="nl-BE" dirty="0" smtClean="0"/>
          </a:p>
          <a:p>
            <a:pPr lvl="1"/>
            <a:r>
              <a:rPr lang="nl-BE" i="1" dirty="0" err="1" smtClean="0"/>
              <a:t>Dedicated</a:t>
            </a:r>
            <a:r>
              <a:rPr lang="nl-BE" i="1" dirty="0" smtClean="0"/>
              <a:t> </a:t>
            </a:r>
            <a:r>
              <a:rPr lang="nl-BE" i="1" dirty="0" err="1" smtClean="0"/>
              <a:t>rigs</a:t>
            </a:r>
            <a:r>
              <a:rPr lang="nl-BE" i="1" dirty="0" smtClean="0"/>
              <a:t> (</a:t>
            </a:r>
            <a:r>
              <a:rPr lang="nl-BE" i="1" dirty="0" err="1" smtClean="0"/>
              <a:t>MOL7C</a:t>
            </a:r>
            <a:r>
              <a:rPr lang="nl-BE" i="1" dirty="0" smtClean="0"/>
              <a:t>, </a:t>
            </a:r>
            <a:r>
              <a:rPr lang="nl-BE" i="1" dirty="0" err="1" smtClean="0"/>
              <a:t>PAHR-PYRAMID</a:t>
            </a:r>
            <a:r>
              <a:rPr lang="nl-BE" i="1" dirty="0" smtClean="0"/>
              <a:t>…)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6046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Simulation of PWR in BR2:</a:t>
            </a:r>
            <a:br>
              <a:rPr lang="nl-BE" smtClean="0"/>
            </a:br>
            <a:r>
              <a:rPr lang="nl-BE" smtClean="0"/>
              <a:t>the CALLISTO loop</a:t>
            </a:r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09550" y="1804988"/>
            <a:ext cx="1814513" cy="4784725"/>
          </a:xfrm>
        </p:spPr>
        <p:txBody>
          <a:bodyPr/>
          <a:lstStyle/>
          <a:p>
            <a:r>
              <a:rPr lang="nl-BE" sz="1800" dirty="0" smtClean="0"/>
              <a:t>Full </a:t>
            </a:r>
            <a:r>
              <a:rPr lang="nl-BE" sz="1800" dirty="0" err="1" smtClean="0"/>
              <a:t>thermal-hydraulic</a:t>
            </a:r>
            <a:r>
              <a:rPr lang="nl-BE" sz="1800" dirty="0" smtClean="0"/>
              <a:t> </a:t>
            </a:r>
            <a:r>
              <a:rPr lang="nl-BE" sz="1800" dirty="0" err="1" smtClean="0"/>
              <a:t>simulation</a:t>
            </a:r>
            <a:r>
              <a:rPr lang="nl-BE" sz="1800" dirty="0" smtClean="0"/>
              <a:t> of </a:t>
            </a:r>
            <a:r>
              <a:rPr lang="nl-BE" sz="1800" dirty="0" err="1" smtClean="0"/>
              <a:t>PWR</a:t>
            </a:r>
            <a:r>
              <a:rPr lang="nl-BE" sz="1800" dirty="0" smtClean="0"/>
              <a:t> </a:t>
            </a:r>
            <a:r>
              <a:rPr lang="nl-BE" sz="1800" dirty="0" err="1" smtClean="0"/>
              <a:t>conditions</a:t>
            </a:r>
            <a:endParaRPr lang="nl-BE" sz="1800" dirty="0" smtClean="0"/>
          </a:p>
          <a:p>
            <a:r>
              <a:rPr lang="nl-BE" sz="1800" dirty="0" smtClean="0"/>
              <a:t>Independent </a:t>
            </a:r>
            <a:r>
              <a:rPr lang="nl-BE" sz="1800" dirty="0" err="1" smtClean="0"/>
              <a:t>cooling</a:t>
            </a:r>
            <a:r>
              <a:rPr lang="nl-BE" sz="1800" dirty="0" smtClean="0"/>
              <a:t> system</a:t>
            </a:r>
          </a:p>
          <a:p>
            <a:r>
              <a:rPr lang="nl-BE" sz="1800" dirty="0" err="1" smtClean="0"/>
              <a:t>Fuel</a:t>
            </a:r>
            <a:r>
              <a:rPr lang="nl-BE" sz="1800" dirty="0" smtClean="0"/>
              <a:t>: </a:t>
            </a:r>
            <a:r>
              <a:rPr lang="nl-BE" sz="1800" dirty="0" err="1" smtClean="0"/>
              <a:t>3x3</a:t>
            </a:r>
            <a:r>
              <a:rPr lang="nl-BE" sz="1800" dirty="0" smtClean="0"/>
              <a:t> </a:t>
            </a:r>
            <a:r>
              <a:rPr lang="nl-BE" sz="1800" dirty="0" err="1" smtClean="0"/>
              <a:t>assembly</a:t>
            </a:r>
            <a:r>
              <a:rPr lang="nl-BE" sz="1800" dirty="0" smtClean="0"/>
              <a:t> </a:t>
            </a:r>
            <a:r>
              <a:rPr lang="nl-BE" sz="1800" dirty="0" err="1" smtClean="0"/>
              <a:t>1m</a:t>
            </a:r>
            <a:r>
              <a:rPr lang="nl-BE" sz="1800" dirty="0" smtClean="0"/>
              <a:t> </a:t>
            </a:r>
            <a:r>
              <a:rPr lang="nl-BE" sz="1800" dirty="0" err="1" smtClean="0"/>
              <a:t>rods</a:t>
            </a:r>
            <a:endParaRPr lang="nl-BE" sz="1800" dirty="0" smtClean="0"/>
          </a:p>
          <a:p>
            <a:r>
              <a:rPr lang="nl-BE" sz="1800" dirty="0" err="1" smtClean="0"/>
              <a:t>Structure</a:t>
            </a:r>
            <a:r>
              <a:rPr lang="nl-BE" sz="1800" dirty="0" smtClean="0"/>
              <a:t> </a:t>
            </a:r>
            <a:r>
              <a:rPr lang="nl-BE" sz="1800" dirty="0" err="1" smtClean="0"/>
              <a:t>materials</a:t>
            </a:r>
            <a:endParaRPr lang="nl-BE" sz="1800" dirty="0" smtClean="0"/>
          </a:p>
          <a:p>
            <a:endParaRPr lang="en-US" sz="1800" dirty="0" smtClean="0"/>
          </a:p>
        </p:txBody>
      </p:sp>
      <p:pic>
        <p:nvPicPr>
          <p:cNvPr id="18436" name="Picture 4" descr="CALLISTO%20L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576388"/>
            <a:ext cx="3186112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CALLISTO%20Cross-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090738"/>
            <a:ext cx="3840162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304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conditions</a:t>
            </a:r>
            <a:endParaRPr lang="en-US" dirty="0"/>
          </a:p>
        </p:txBody>
      </p:sp>
      <p:graphicFrame>
        <p:nvGraphicFramePr>
          <p:cNvPr id="4710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404179"/>
              </p:ext>
            </p:extLst>
          </p:nvPr>
        </p:nvGraphicFramePr>
        <p:xfrm>
          <a:off x="1202985" y="1223908"/>
          <a:ext cx="6207125" cy="252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Worksheet" r:id="rId3" imgW="4629285" imgH="2276565" progId="Excel.Sheet.8">
                  <p:embed/>
                </p:oleObj>
              </mc:Choice>
              <mc:Fallback>
                <p:oleObj name="Worksheet" r:id="rId3" imgW="4629285" imgH="227656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2985" y="1223908"/>
                        <a:ext cx="6207125" cy="2528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938992" y="3574528"/>
            <a:ext cx="6792532" cy="2994437"/>
            <a:chOff x="228600" y="1600200"/>
            <a:chExt cx="8534400" cy="4840288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flipV="1">
              <a:off x="228600" y="1600200"/>
              <a:ext cx="8534400" cy="4840288"/>
            </a:xfrm>
            <a:prstGeom prst="roundRect">
              <a:avLst>
                <a:gd name="adj" fmla="val 0"/>
              </a:avLst>
            </a:prstGeom>
            <a:solidFill>
              <a:srgbClr val="CCFFCC"/>
            </a:solidFill>
            <a:ln w="31623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415925" y="1689100"/>
              <a:ext cx="4738688" cy="80010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b="1" u="sng" dirty="0">
                  <a:solidFill>
                    <a:srgbClr val="000000"/>
                  </a:solidFill>
                </a:rPr>
                <a:t>Parameter</a:t>
              </a:r>
              <a:endParaRPr lang="en-US" dirty="0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4851400" y="1685925"/>
              <a:ext cx="2990850" cy="80010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b="1" u="sng" dirty="0">
                  <a:solidFill>
                    <a:srgbClr val="000000"/>
                  </a:solidFill>
                </a:rPr>
                <a:t>Typical value</a:t>
              </a:r>
              <a:endParaRPr lang="en-US" dirty="0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616825" y="1905000"/>
              <a:ext cx="1069975" cy="80010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b="1" u="sng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15925" y="2298700"/>
              <a:ext cx="4751387" cy="63023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Linear power at hot plane</a:t>
              </a:r>
              <a:endParaRPr lang="en-US" sz="160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868863" y="2232025"/>
              <a:ext cx="2990850" cy="63023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dirty="0" smtClean="0">
                  <a:solidFill>
                    <a:srgbClr val="000000"/>
                  </a:solidFill>
                </a:rPr>
                <a:t>350</a:t>
              </a:r>
              <a:endParaRPr lang="en-US" sz="1600" dirty="0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7502525" y="2232025"/>
              <a:ext cx="1219200" cy="63023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W/cm</a:t>
              </a:r>
              <a:endParaRPr lang="en-US" sz="1600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15925" y="2928938"/>
              <a:ext cx="4800600" cy="557212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Axial shape factor (max/avg)</a:t>
              </a:r>
              <a:endParaRPr lang="en-US" sz="1600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868863" y="2881313"/>
              <a:ext cx="2990850" cy="557212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1.6</a:t>
              </a:r>
              <a:endParaRPr lang="en-US" sz="16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7739063" y="2881313"/>
              <a:ext cx="982662" cy="557212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en-US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415925" y="3462338"/>
              <a:ext cx="5043488" cy="536575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Coolant pressure</a:t>
              </a:r>
              <a:endParaRPr lang="en-US" sz="1600"/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868863" y="3459163"/>
              <a:ext cx="2990850" cy="536575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155</a:t>
              </a:r>
              <a:endParaRPr lang="en-US" sz="1600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7739063" y="3459163"/>
              <a:ext cx="982662" cy="536575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bar</a:t>
              </a:r>
              <a:endParaRPr lang="en-US" sz="1600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15925" y="3995738"/>
              <a:ext cx="5043488" cy="554037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Coolant mass flow rate (in IPS)</a:t>
              </a:r>
              <a:endParaRPr lang="en-US" sz="1600"/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5291138" y="4016375"/>
              <a:ext cx="2117725" cy="55403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2.1</a:t>
              </a:r>
              <a:endParaRPr lang="en-US" sz="1600"/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7380829" y="4016375"/>
              <a:ext cx="1340895" cy="55403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kg/s</a:t>
              </a:r>
              <a:endParaRPr lang="en-US" sz="1600" dirty="0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415925" y="4529138"/>
              <a:ext cx="5043488" cy="55245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Av. coolant velocity along rods</a:t>
              </a:r>
              <a:endParaRPr lang="en-US" sz="1600"/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4868863" y="4591050"/>
              <a:ext cx="2990850" cy="55245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3</a:t>
              </a:r>
              <a:endParaRPr lang="en-US" sz="160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739063" y="4591050"/>
              <a:ext cx="982662" cy="55245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m/s</a:t>
              </a:r>
              <a:endParaRPr lang="en-US" sz="1600" dirty="0"/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339725" y="4910138"/>
              <a:ext cx="5195888" cy="99060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Coolant temperature</a:t>
              </a:r>
            </a:p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     at fuel bundle inlet</a:t>
              </a:r>
            </a:p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     at fuel bundle outlet</a:t>
              </a:r>
              <a:endParaRPr lang="en-US" sz="1600" dirty="0"/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4835525" y="4910138"/>
              <a:ext cx="2990850" cy="661987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endParaRPr lang="en-US" sz="1600">
                <a:solidFill>
                  <a:srgbClr val="000000"/>
                </a:solidFill>
              </a:endParaRPr>
            </a:p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294</a:t>
              </a:r>
            </a:p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313</a:t>
              </a:r>
              <a:endParaRPr lang="en-US" sz="1600"/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7731125" y="4910138"/>
              <a:ext cx="990600" cy="890587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endParaRPr lang="en-US" sz="1600">
                <a:solidFill>
                  <a:srgbClr val="000000"/>
                </a:solidFill>
              </a:endParaRPr>
            </a:p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°C</a:t>
              </a:r>
            </a:p>
            <a:p>
              <a:pPr marL="165100" lvl="1" indent="244475" defTabSz="423863">
                <a:buClr>
                  <a:srgbClr val="104160"/>
                </a:buClr>
                <a:buSzPct val="90000"/>
                <a:buFont typeface="Monotype Sorts"/>
                <a:buNone/>
              </a:pPr>
              <a:r>
                <a:rPr lang="en-US" sz="1600">
                  <a:solidFill>
                    <a:srgbClr val="000000"/>
                  </a:solidFill>
                </a:rPr>
                <a:t>°C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9528293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General characteristics of the </a:t>
            </a:r>
            <a:r>
              <a:rPr lang="en-GB" dirty="0" err="1" smtClean="0"/>
              <a:t>BR2</a:t>
            </a:r>
            <a:r>
              <a:rPr lang="en-GB" dirty="0" smtClean="0"/>
              <a:t> reactor</a:t>
            </a:r>
          </a:p>
          <a:p>
            <a:pPr lvl="1"/>
            <a:r>
              <a:rPr lang="en-GB" dirty="0" smtClean="0"/>
              <a:t>Historic perspective</a:t>
            </a:r>
          </a:p>
          <a:p>
            <a:pPr lvl="1"/>
            <a:r>
              <a:rPr lang="en-GB" dirty="0" smtClean="0"/>
              <a:t>Core characteristics</a:t>
            </a:r>
          </a:p>
          <a:p>
            <a:pPr lvl="1"/>
            <a:r>
              <a:rPr lang="en-GB" dirty="0" smtClean="0"/>
              <a:t>Supporting facilities</a:t>
            </a:r>
          </a:p>
          <a:p>
            <a:pPr lvl="1"/>
            <a:endParaRPr lang="en-GB" dirty="0"/>
          </a:p>
          <a:p>
            <a:r>
              <a:rPr lang="en-GB" dirty="0" smtClean="0"/>
              <a:t>Utilisation</a:t>
            </a:r>
          </a:p>
          <a:p>
            <a:pPr lvl="1"/>
            <a:r>
              <a:rPr lang="en-GB" dirty="0" smtClean="0"/>
              <a:t>Radio-isotope production</a:t>
            </a:r>
          </a:p>
          <a:p>
            <a:pPr lvl="1"/>
            <a:r>
              <a:rPr lang="en-GB" dirty="0" smtClean="0"/>
              <a:t>Semiconductor irradiation</a:t>
            </a:r>
          </a:p>
          <a:p>
            <a:pPr lvl="1"/>
            <a:r>
              <a:rPr lang="en-GB" dirty="0" smtClean="0"/>
              <a:t>Material testing</a:t>
            </a:r>
          </a:p>
          <a:p>
            <a:pPr lvl="2"/>
            <a:r>
              <a:rPr lang="en-GB" dirty="0" smtClean="0"/>
              <a:t>Structural materials</a:t>
            </a:r>
          </a:p>
          <a:p>
            <a:pPr lvl="2"/>
            <a:r>
              <a:rPr lang="en-GB" dirty="0" smtClean="0"/>
              <a:t>Nuclear fuel</a:t>
            </a:r>
          </a:p>
          <a:p>
            <a:pPr lvl="2"/>
            <a:endParaRPr lang="en-GB" dirty="0"/>
          </a:p>
          <a:p>
            <a:r>
              <a:rPr lang="en-GB" dirty="0" smtClean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775259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6"/>
          <p:cNvSpPr txBox="1">
            <a:spLocks noGrp="1"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fld id="{A1CE543E-0795-4231-82C4-709CE1772AEA}" type="slidenum">
              <a:rPr lang="en-GB">
                <a:latin typeface="Times New Roman" pitchFamily="18" charset="0"/>
              </a:rPr>
              <a:pPr algn="ctr"/>
              <a:t>30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7560" y="299599"/>
            <a:ext cx="8249870" cy="714375"/>
          </a:xfrm>
        </p:spPr>
        <p:txBody>
          <a:bodyPr/>
          <a:lstStyle/>
          <a:p>
            <a:r>
              <a:rPr lang="en-US" sz="2800" dirty="0" smtClean="0">
                <a:solidFill>
                  <a:srgbClr val="1E5DFC"/>
                </a:solidFill>
              </a:rPr>
              <a:t>Example of PIE on </a:t>
            </a:r>
            <a:r>
              <a:rPr lang="en-US" sz="2800" dirty="0" err="1" smtClean="0">
                <a:solidFill>
                  <a:srgbClr val="1E5DFC"/>
                </a:solidFill>
              </a:rPr>
              <a:t>LWR</a:t>
            </a:r>
            <a:r>
              <a:rPr lang="en-US" sz="2800" dirty="0" smtClean="0">
                <a:solidFill>
                  <a:srgbClr val="1E5DFC"/>
                </a:solidFill>
              </a:rPr>
              <a:t> Fuel: </a:t>
            </a:r>
            <a:br>
              <a:rPr lang="en-US" sz="2800" dirty="0" smtClean="0">
                <a:solidFill>
                  <a:srgbClr val="1E5DFC"/>
                </a:solidFill>
              </a:rPr>
            </a:br>
            <a:r>
              <a:rPr lang="en-US" sz="2800" dirty="0" smtClean="0">
                <a:solidFill>
                  <a:srgbClr val="1E5DFC"/>
                </a:solidFill>
              </a:rPr>
              <a:t>Geometrical and FP response to power transients</a:t>
            </a:r>
          </a:p>
        </p:txBody>
      </p:sp>
      <p:sp>
        <p:nvSpPr>
          <p:cNvPr id="1280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62600" y="2057399"/>
            <a:ext cx="3472543" cy="4108451"/>
          </a:xfrm>
          <a:noFill/>
        </p:spPr>
        <p:txBody>
          <a:bodyPr/>
          <a:lstStyle/>
          <a:p>
            <a:pPr>
              <a:spcBef>
                <a:spcPts val="600"/>
              </a:spcBef>
              <a:buClr>
                <a:srgbClr val="1E5DFC"/>
              </a:buClr>
            </a:pPr>
            <a:r>
              <a:rPr lang="en-US" sz="2400" dirty="0" smtClean="0"/>
              <a:t>Gross-</a:t>
            </a:r>
            <a:r>
              <a:rPr lang="en-US" sz="2400" dirty="0" smtClean="0">
                <a:latin typeface="Symbol" pitchFamily="18" charset="2"/>
              </a:rPr>
              <a:t>g</a:t>
            </a:r>
          </a:p>
          <a:p>
            <a:pPr lvl="1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Ø"/>
            </a:pPr>
            <a:r>
              <a:rPr lang="en-US" sz="1800" dirty="0" smtClean="0"/>
              <a:t>Power profile</a:t>
            </a:r>
          </a:p>
          <a:p>
            <a:pPr lvl="1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Ø"/>
            </a:pPr>
            <a:r>
              <a:rPr lang="en-US" sz="1800" dirty="0" err="1" smtClean="0"/>
              <a:t>Interpellet</a:t>
            </a:r>
            <a:endParaRPr lang="en-US" sz="1800" dirty="0" smtClean="0"/>
          </a:p>
          <a:p>
            <a:pPr lvl="2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ð"/>
            </a:pPr>
            <a:r>
              <a:rPr lang="en-US" sz="1600" dirty="0" smtClean="0"/>
              <a:t>Pits (dishes, chamfers)</a:t>
            </a:r>
          </a:p>
          <a:p>
            <a:pPr lvl="2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ð"/>
            </a:pPr>
            <a:r>
              <a:rPr lang="en-US" sz="1600" dirty="0" smtClean="0"/>
              <a:t>Peaks (FP migration)   </a:t>
            </a:r>
          </a:p>
          <a:p>
            <a:pPr>
              <a:spcBef>
                <a:spcPts val="600"/>
              </a:spcBef>
              <a:buClr>
                <a:srgbClr val="1E5DFC"/>
              </a:buClr>
            </a:pPr>
            <a:r>
              <a:rPr lang="en-US" sz="2400" dirty="0" err="1" smtClean="0"/>
              <a:t>Profilometry</a:t>
            </a:r>
            <a:endParaRPr lang="en-US" sz="2400" dirty="0" smtClean="0"/>
          </a:p>
          <a:p>
            <a:pPr lvl="1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Ø"/>
            </a:pPr>
            <a:r>
              <a:rPr lang="en-US" sz="1800" dirty="0" smtClean="0"/>
              <a:t>Creep</a:t>
            </a:r>
          </a:p>
          <a:p>
            <a:pPr lvl="2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ð"/>
            </a:pPr>
            <a:r>
              <a:rPr lang="en-US" sz="1600" dirty="0" smtClean="0"/>
              <a:t>Reflecting power profile </a:t>
            </a:r>
          </a:p>
          <a:p>
            <a:pPr lvl="1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Ø"/>
            </a:pPr>
            <a:r>
              <a:rPr lang="en-US" sz="1800" dirty="0" err="1" smtClean="0"/>
              <a:t>PCMI</a:t>
            </a:r>
            <a:endParaRPr lang="en-US" sz="1800" dirty="0" smtClean="0"/>
          </a:p>
          <a:p>
            <a:pPr lvl="2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ð"/>
            </a:pPr>
            <a:r>
              <a:rPr lang="en-US" sz="1600" dirty="0" smtClean="0"/>
              <a:t>Reflecting power profile</a:t>
            </a:r>
          </a:p>
          <a:p>
            <a:pPr lvl="2">
              <a:spcBef>
                <a:spcPts val="600"/>
              </a:spcBef>
              <a:buClr>
                <a:srgbClr val="1E5DFC"/>
              </a:buClr>
              <a:buFont typeface="Wingdings" pitchFamily="2" charset="2"/>
              <a:buChar char="ð"/>
            </a:pPr>
            <a:r>
              <a:rPr lang="en-US" sz="1600" dirty="0" smtClean="0"/>
              <a:t>+ </a:t>
            </a:r>
            <a:r>
              <a:rPr lang="en-US" sz="1600" dirty="0" err="1" smtClean="0"/>
              <a:t>interpellet</a:t>
            </a:r>
            <a:r>
              <a:rPr lang="en-US" sz="1600" dirty="0" smtClean="0"/>
              <a:t> pits/peaks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60563"/>
            <a:ext cx="5619750" cy="42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660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638"/>
          </a:xfrm>
        </p:spPr>
        <p:txBody>
          <a:bodyPr/>
          <a:lstStyle/>
          <a:p>
            <a:r>
              <a:rPr lang="en-US" dirty="0" smtClean="0"/>
              <a:t>MTR fuel </a:t>
            </a:r>
            <a:r>
              <a:rPr lang="en-US" dirty="0" smtClean="0"/>
              <a:t>irradiation</a:t>
            </a:r>
            <a:endParaRPr lang="en-US" dirty="0"/>
          </a:p>
        </p:txBody>
      </p:sp>
      <p:pic>
        <p:nvPicPr>
          <p:cNvPr id="5" name="Image 11" descr="IMG_0866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1" y="1628801"/>
            <a:ext cx="2039734" cy="128256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3804746" y="1628800"/>
            <a:ext cx="4882056" cy="4497363"/>
          </a:xfrm>
        </p:spPr>
        <p:txBody>
          <a:bodyPr>
            <a:normAutofit fontScale="85000" lnSpcReduction="10000"/>
          </a:bodyPr>
          <a:lstStyle/>
          <a:p>
            <a:r>
              <a:rPr lang="nl-BE" dirty="0" smtClean="0"/>
              <a:t>Applications:</a:t>
            </a:r>
          </a:p>
          <a:p>
            <a:pPr lvl="1"/>
            <a:r>
              <a:rPr lang="nl-BE" dirty="0" err="1" smtClean="0"/>
              <a:t>Qualification</a:t>
            </a:r>
            <a:r>
              <a:rPr lang="nl-BE" dirty="0" smtClean="0"/>
              <a:t> </a:t>
            </a:r>
            <a:r>
              <a:rPr lang="nl-BE" dirty="0" smtClean="0"/>
              <a:t>of high </a:t>
            </a:r>
            <a:r>
              <a:rPr lang="nl-BE" dirty="0" err="1" smtClean="0"/>
              <a:t>density</a:t>
            </a:r>
            <a:r>
              <a:rPr lang="nl-BE" dirty="0" smtClean="0"/>
              <a:t> Low </a:t>
            </a:r>
            <a:r>
              <a:rPr lang="nl-BE" dirty="0" err="1" smtClean="0"/>
              <a:t>Enriched</a:t>
            </a:r>
            <a:r>
              <a:rPr lang="nl-BE" dirty="0" smtClean="0"/>
              <a:t> Uranium </a:t>
            </a:r>
            <a:r>
              <a:rPr lang="nl-BE" dirty="0" err="1" smtClean="0"/>
              <a:t>fuel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high performance </a:t>
            </a:r>
            <a:r>
              <a:rPr lang="nl-BE" dirty="0" err="1" smtClean="0"/>
              <a:t>MTRs</a:t>
            </a:r>
            <a:endParaRPr lang="nl-BE" dirty="0" smtClean="0"/>
          </a:p>
          <a:p>
            <a:pPr lvl="1"/>
            <a:r>
              <a:rPr lang="nl-BE" dirty="0" err="1" smtClean="0"/>
              <a:t>Qualification</a:t>
            </a:r>
            <a:r>
              <a:rPr lang="nl-BE" dirty="0" smtClean="0"/>
              <a:t> of new </a:t>
            </a:r>
            <a:r>
              <a:rPr lang="nl-BE" dirty="0" err="1" smtClean="0"/>
              <a:t>fuel</a:t>
            </a:r>
            <a:r>
              <a:rPr lang="nl-BE" dirty="0" smtClean="0"/>
              <a:t> </a:t>
            </a:r>
            <a:r>
              <a:rPr lang="nl-BE" dirty="0" err="1" smtClean="0"/>
              <a:t>elemnt</a:t>
            </a:r>
            <a:r>
              <a:rPr lang="nl-BE" dirty="0" smtClean="0"/>
              <a:t> designs</a:t>
            </a:r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Tools:</a:t>
            </a:r>
          </a:p>
          <a:p>
            <a:pPr lvl="1"/>
            <a:r>
              <a:rPr lang="nl-BE" dirty="0" smtClean="0"/>
              <a:t>Test baskets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plate</a:t>
            </a:r>
            <a:r>
              <a:rPr lang="nl-BE" dirty="0" smtClean="0"/>
              <a:t> </a:t>
            </a:r>
            <a:r>
              <a:rPr lang="nl-BE" dirty="0" err="1" smtClean="0"/>
              <a:t>irradiation</a:t>
            </a:r>
            <a:endParaRPr lang="nl-BE" dirty="0" smtClean="0"/>
          </a:p>
          <a:p>
            <a:pPr lvl="1"/>
            <a:r>
              <a:rPr lang="nl-BE" dirty="0" smtClean="0"/>
              <a:t>Test loops </a:t>
            </a:r>
            <a:r>
              <a:rPr lang="nl-BE" dirty="0" err="1" smtClean="0"/>
              <a:t>for</a:t>
            </a:r>
            <a:r>
              <a:rPr lang="nl-BE" dirty="0" smtClean="0"/>
              <a:t> full element </a:t>
            </a:r>
            <a:r>
              <a:rPr lang="nl-BE" dirty="0" err="1" smtClean="0"/>
              <a:t>irradiations</a:t>
            </a:r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Support:</a:t>
            </a:r>
          </a:p>
          <a:p>
            <a:pPr lvl="1"/>
            <a:r>
              <a:rPr lang="nl-BE" dirty="0" smtClean="0"/>
              <a:t>Advanced </a:t>
            </a:r>
            <a:r>
              <a:rPr lang="nl-BE" dirty="0" err="1" smtClean="0"/>
              <a:t>modelling</a:t>
            </a:r>
            <a:r>
              <a:rPr lang="nl-BE" dirty="0" smtClean="0"/>
              <a:t> of </a:t>
            </a:r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conditions</a:t>
            </a:r>
            <a:endParaRPr lang="nl-BE" dirty="0" smtClean="0"/>
          </a:p>
          <a:p>
            <a:pPr lvl="1"/>
            <a:r>
              <a:rPr lang="nl-BE" dirty="0" err="1" smtClean="0"/>
              <a:t>Inter</a:t>
            </a:r>
            <a:r>
              <a:rPr lang="nl-BE" dirty="0" smtClean="0"/>
              <a:t> </a:t>
            </a:r>
            <a:r>
              <a:rPr lang="nl-BE" dirty="0" err="1" smtClean="0"/>
              <a:t>cycle</a:t>
            </a:r>
            <a:r>
              <a:rPr lang="nl-BE" dirty="0" smtClean="0"/>
              <a:t> </a:t>
            </a:r>
            <a:r>
              <a:rPr lang="nl-BE" dirty="0" err="1" smtClean="0"/>
              <a:t>inspections</a:t>
            </a:r>
            <a:endParaRPr lang="nl-BE" dirty="0" smtClean="0"/>
          </a:p>
          <a:p>
            <a:pPr lvl="1"/>
            <a:r>
              <a:rPr lang="nl-BE" dirty="0" smtClean="0"/>
              <a:t>Non-</a:t>
            </a:r>
            <a:r>
              <a:rPr lang="nl-BE" dirty="0" err="1" smtClean="0"/>
              <a:t>destructive</a:t>
            </a:r>
            <a:r>
              <a:rPr lang="nl-BE" dirty="0" smtClean="0"/>
              <a:t> + </a:t>
            </a:r>
            <a:r>
              <a:rPr lang="nl-BE" dirty="0" err="1" smtClean="0"/>
              <a:t>destructive</a:t>
            </a:r>
            <a:r>
              <a:rPr lang="nl-BE" dirty="0" smtClean="0"/>
              <a:t> </a:t>
            </a:r>
            <a:r>
              <a:rPr lang="nl-BE" dirty="0" err="1" smtClean="0"/>
              <a:t>PIE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704138" y="6562725"/>
            <a:ext cx="1439862" cy="295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BE" smtClean="0"/>
              <a:t>© SCK•CEN</a:t>
            </a:r>
            <a:endParaRPr lang="nl-BE"/>
          </a:p>
        </p:txBody>
      </p:sp>
      <p:pic>
        <p:nvPicPr>
          <p:cNvPr id="7" name="Picture 5" descr="EVITA vooraanzich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5448"/>
            <a:ext cx="4122140" cy="14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3" y="4709230"/>
            <a:ext cx="1695778" cy="158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70" y="4797341"/>
            <a:ext cx="1815286" cy="141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112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2725"/>
            <a:ext cx="9144000" cy="287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341E9D2-7DC6-4185-9E10-0439AD3E46E4}" type="slidenum">
              <a:rPr lang="en-GB"/>
              <a:pPr>
                <a:defRPr/>
              </a:pPr>
              <a:t>32</a:t>
            </a:fld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473182" y="3670558"/>
            <a:ext cx="6981727" cy="2880322"/>
            <a:chOff x="367595" y="3212977"/>
            <a:chExt cx="6981727" cy="2880322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20319" t="16020" r="20854" b="24564"/>
            <a:stretch>
              <a:fillRect/>
            </a:stretch>
          </p:blipFill>
          <p:spPr bwMode="auto">
            <a:xfrm>
              <a:off x="367595" y="3573016"/>
              <a:ext cx="1443488" cy="1459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6" descr="Afbeelding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5372" y="3573016"/>
              <a:ext cx="2070513" cy="1459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12169" r="17586" b="12628"/>
            <a:stretch/>
          </p:blipFill>
          <p:spPr bwMode="auto">
            <a:xfrm>
              <a:off x="4101514" y="3356992"/>
              <a:ext cx="1165354" cy="2236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2" r="17414"/>
            <a:stretch/>
          </p:blipFill>
          <p:spPr bwMode="auto">
            <a:xfrm>
              <a:off x="5387397" y="3212977"/>
              <a:ext cx="915249" cy="2880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9" t="49411" r="11691" b="29837"/>
            <a:stretch/>
          </p:blipFill>
          <p:spPr bwMode="auto">
            <a:xfrm rot="16200000" flipH="1">
              <a:off x="5579166" y="4323143"/>
              <a:ext cx="2851221" cy="689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condition</a:t>
            </a:r>
            <a:r>
              <a:rPr lang="nl-BE" dirty="0" smtClean="0"/>
              <a:t> </a:t>
            </a:r>
            <a:r>
              <a:rPr lang="nl-BE" dirty="0" err="1" smtClean="0"/>
              <a:t>modelling</a:t>
            </a:r>
            <a:endParaRPr lang="nl-BE" dirty="0" smtClean="0"/>
          </a:p>
          <a:p>
            <a:pPr lvl="1"/>
            <a:r>
              <a:rPr lang="nl-BE" dirty="0" err="1" smtClean="0"/>
              <a:t>Neutronics</a:t>
            </a:r>
            <a:r>
              <a:rPr lang="nl-BE" dirty="0" smtClean="0"/>
              <a:t>: </a:t>
            </a:r>
            <a:r>
              <a:rPr lang="nl-BE" dirty="0" err="1" smtClean="0"/>
              <a:t>fluxes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fission</a:t>
            </a:r>
            <a:r>
              <a:rPr lang="nl-BE" dirty="0" smtClean="0"/>
              <a:t> </a:t>
            </a:r>
            <a:r>
              <a:rPr lang="nl-BE" dirty="0" err="1" smtClean="0"/>
              <a:t>density</a:t>
            </a:r>
            <a:endParaRPr lang="nl-BE" dirty="0" smtClean="0"/>
          </a:p>
          <a:p>
            <a:pPr lvl="1"/>
            <a:r>
              <a:rPr lang="nl-BE" dirty="0" err="1" smtClean="0"/>
              <a:t>Thermal</a:t>
            </a:r>
            <a:r>
              <a:rPr lang="nl-BE" dirty="0" smtClean="0"/>
              <a:t> </a:t>
            </a:r>
            <a:r>
              <a:rPr lang="nl-BE" dirty="0" err="1" smtClean="0"/>
              <a:t>hydraulics</a:t>
            </a:r>
            <a:r>
              <a:rPr lang="nl-BE" dirty="0" smtClean="0"/>
              <a:t>: </a:t>
            </a:r>
            <a:r>
              <a:rPr lang="nl-BE" dirty="0" err="1" smtClean="0"/>
              <a:t>temperature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power </a:t>
            </a:r>
            <a:r>
              <a:rPr lang="nl-BE" dirty="0" err="1" smtClean="0"/>
              <a:t>distribution</a:t>
            </a:r>
            <a:endParaRPr lang="nl-BE" dirty="0" smtClean="0"/>
          </a:p>
          <a:p>
            <a:r>
              <a:rPr lang="nl-BE" dirty="0" err="1" smtClean="0"/>
              <a:t>Characterisation</a:t>
            </a:r>
            <a:endParaRPr lang="nl-BE" dirty="0" smtClean="0"/>
          </a:p>
          <a:p>
            <a:pPr lvl="1"/>
            <a:r>
              <a:rPr lang="nl-BE" dirty="0" smtClean="0"/>
              <a:t>Oxide </a:t>
            </a:r>
            <a:r>
              <a:rPr lang="nl-BE" dirty="0" err="1" smtClean="0"/>
              <a:t>thickness</a:t>
            </a:r>
            <a:endParaRPr lang="nl-BE" dirty="0" smtClean="0"/>
          </a:p>
          <a:p>
            <a:pPr lvl="1"/>
            <a:r>
              <a:rPr lang="nl-BE" dirty="0" err="1" smtClean="0"/>
              <a:t>Swelling</a:t>
            </a:r>
            <a:endParaRPr lang="nl-BE" dirty="0" smtClean="0"/>
          </a:p>
          <a:p>
            <a:pPr lvl="1"/>
            <a:r>
              <a:rPr lang="nl-BE" dirty="0" err="1" smtClean="0"/>
              <a:t>Microstructure</a:t>
            </a:r>
            <a:r>
              <a:rPr lang="nl-BE" dirty="0" smtClean="0"/>
              <a:t> en </a:t>
            </a:r>
            <a:r>
              <a:rPr lang="nl-BE" dirty="0" err="1" smtClean="0"/>
              <a:t>FP</a:t>
            </a:r>
            <a:r>
              <a:rPr lang="nl-BE" dirty="0" smtClean="0"/>
              <a:t> </a:t>
            </a:r>
            <a:r>
              <a:rPr lang="nl-BE" dirty="0" err="1" smtClean="0"/>
              <a:t>distribution</a:t>
            </a:r>
            <a:endParaRPr lang="nl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Modelling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experimental</a:t>
            </a:r>
            <a:r>
              <a:rPr lang="nl-BE" dirty="0" smtClean="0"/>
              <a:t> </a:t>
            </a:r>
            <a:r>
              <a:rPr lang="nl-BE" dirty="0" err="1" smtClean="0"/>
              <a:t>characterisation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0900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Dispersed</a:t>
            </a:r>
            <a:r>
              <a:rPr lang="nl-BE" dirty="0" smtClean="0"/>
              <a:t> </a:t>
            </a:r>
            <a:r>
              <a:rPr lang="nl-BE" dirty="0" err="1" smtClean="0"/>
              <a:t>Umo</a:t>
            </a:r>
            <a:r>
              <a:rPr lang="nl-BE" dirty="0" smtClean="0"/>
              <a:t> </a:t>
            </a:r>
            <a:r>
              <a:rPr lang="nl-BE" dirty="0" err="1" smtClean="0"/>
              <a:t>characterisation</a:t>
            </a:r>
            <a:endParaRPr lang="nl-B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375958"/>
            <a:ext cx="70294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6"/>
          <a:stretch/>
        </p:blipFill>
        <p:spPr bwMode="auto">
          <a:xfrm>
            <a:off x="5377272" y="3080278"/>
            <a:ext cx="3682644" cy="218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287627"/>
            <a:ext cx="2414948" cy="231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_Surcharge-N\US-LEONIDAS\MoU\E-FUTURE-II\Hot-Cell BR2\After first cycle\H-Geukens\P10004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3" y="1287627"/>
            <a:ext cx="2350047" cy="14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8444" y="3930869"/>
            <a:ext cx="3888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dirty="0" smtClean="0"/>
              <a:t>Failure modes:</a:t>
            </a:r>
          </a:p>
          <a:p>
            <a:r>
              <a:rPr lang="nl-BE" sz="1800" dirty="0" err="1" smtClean="0"/>
              <a:t>Buckling</a:t>
            </a:r>
            <a:endParaRPr lang="nl-BE" sz="1800" dirty="0" smtClean="0"/>
          </a:p>
          <a:p>
            <a:r>
              <a:rPr lang="nl-BE" sz="1800" dirty="0" err="1" smtClean="0"/>
              <a:t>Blistering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312626105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Simulation of Jules Horowitz Reactor:</a:t>
            </a:r>
            <a:br>
              <a:rPr lang="nl-BE" smtClean="0"/>
            </a:br>
            <a:r>
              <a:rPr lang="nl-BE" smtClean="0"/>
              <a:t>the EVITA loop</a:t>
            </a: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30188" y="1674813"/>
            <a:ext cx="2212975" cy="4784725"/>
          </a:xfrm>
        </p:spPr>
        <p:txBody>
          <a:bodyPr/>
          <a:lstStyle/>
          <a:p>
            <a:r>
              <a:rPr lang="nl-BE" sz="2000" dirty="0" smtClean="0"/>
              <a:t>Full </a:t>
            </a:r>
            <a:r>
              <a:rPr lang="nl-BE" sz="2000" dirty="0" err="1" smtClean="0"/>
              <a:t>scale</a:t>
            </a:r>
            <a:r>
              <a:rPr lang="nl-BE" sz="2000" dirty="0" smtClean="0"/>
              <a:t> </a:t>
            </a:r>
            <a:r>
              <a:rPr lang="nl-BE" sz="2000" dirty="0" err="1" smtClean="0"/>
              <a:t>RJH</a:t>
            </a:r>
            <a:r>
              <a:rPr lang="nl-BE" sz="2000" dirty="0" smtClean="0"/>
              <a:t> element </a:t>
            </a:r>
            <a:r>
              <a:rPr lang="nl-BE" sz="2000" dirty="0" err="1" smtClean="0"/>
              <a:t>qualification</a:t>
            </a:r>
            <a:endParaRPr lang="nl-BE" sz="2000" dirty="0" smtClean="0"/>
          </a:p>
          <a:p>
            <a:r>
              <a:rPr lang="nl-BE" sz="2000" dirty="0" err="1" smtClean="0"/>
              <a:t>Representative</a:t>
            </a:r>
            <a:r>
              <a:rPr lang="nl-BE" sz="2000" dirty="0" smtClean="0"/>
              <a:t> </a:t>
            </a:r>
            <a:r>
              <a:rPr lang="nl-BE" sz="2000" dirty="0" err="1" smtClean="0"/>
              <a:t>thermal</a:t>
            </a:r>
            <a:r>
              <a:rPr lang="nl-BE" sz="2000" dirty="0" smtClean="0"/>
              <a:t> </a:t>
            </a:r>
            <a:r>
              <a:rPr lang="nl-BE" sz="2000" dirty="0" err="1" smtClean="0"/>
              <a:t>hydraulic</a:t>
            </a:r>
            <a:r>
              <a:rPr lang="nl-BE" sz="2000" dirty="0" smtClean="0"/>
              <a:t> </a:t>
            </a:r>
            <a:r>
              <a:rPr lang="nl-BE" sz="2000" dirty="0" err="1" smtClean="0"/>
              <a:t>simulation</a:t>
            </a:r>
            <a:endParaRPr lang="nl-BE" sz="2000" dirty="0" smtClean="0"/>
          </a:p>
          <a:p>
            <a:r>
              <a:rPr lang="nl-BE" sz="2000" dirty="0" smtClean="0"/>
              <a:t>Open </a:t>
            </a:r>
            <a:r>
              <a:rPr lang="nl-BE" sz="2000" dirty="0" err="1" smtClean="0"/>
              <a:t>cooling</a:t>
            </a:r>
            <a:r>
              <a:rPr lang="nl-BE" sz="2000" dirty="0" smtClean="0"/>
              <a:t> system</a:t>
            </a:r>
            <a:endParaRPr lang="en-US" sz="2000" dirty="0" smtClean="0"/>
          </a:p>
        </p:txBody>
      </p:sp>
      <p:grpSp>
        <p:nvGrpSpPr>
          <p:cNvPr id="19460" name="Group 98"/>
          <p:cNvGrpSpPr>
            <a:grpSpLocks noChangeAspect="1"/>
          </p:cNvGrpSpPr>
          <p:nvPr/>
        </p:nvGrpSpPr>
        <p:grpSpPr bwMode="auto">
          <a:xfrm>
            <a:off x="5359400" y="1881188"/>
            <a:ext cx="3529013" cy="3878262"/>
            <a:chOff x="2390" y="11252"/>
            <a:chExt cx="7776" cy="8640"/>
          </a:xfrm>
        </p:grpSpPr>
        <p:sp>
          <p:nvSpPr>
            <p:cNvPr id="19462" name="AutoShape 99"/>
            <p:cNvSpPr>
              <a:spLocks noChangeAspect="1" noChangeArrowheads="1"/>
            </p:cNvSpPr>
            <p:nvPr/>
          </p:nvSpPr>
          <p:spPr bwMode="auto">
            <a:xfrm>
              <a:off x="2390" y="11252"/>
              <a:ext cx="7776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9463" name="Freeform 100"/>
            <p:cNvSpPr>
              <a:spLocks/>
            </p:cNvSpPr>
            <p:nvPr/>
          </p:nvSpPr>
          <p:spPr bwMode="auto">
            <a:xfrm>
              <a:off x="2875" y="11387"/>
              <a:ext cx="6792" cy="5767"/>
            </a:xfrm>
            <a:custGeom>
              <a:avLst/>
              <a:gdLst>
                <a:gd name="T0" fmla="*/ 1125 w 5540"/>
                <a:gd name="T1" fmla="*/ 14 h 6900"/>
                <a:gd name="T2" fmla="*/ 5106 w 5540"/>
                <a:gd name="T3" fmla="*/ 19 h 6900"/>
                <a:gd name="T4" fmla="*/ 10004 w 5540"/>
                <a:gd name="T5" fmla="*/ 67 h 6900"/>
                <a:gd name="T6" fmla="*/ 11944 w 5540"/>
                <a:gd name="T7" fmla="*/ 14 h 6900"/>
                <a:gd name="T8" fmla="*/ 15516 w 5540"/>
                <a:gd name="T9" fmla="*/ 95 h 6900"/>
                <a:gd name="T10" fmla="*/ 20110 w 5540"/>
                <a:gd name="T11" fmla="*/ 9 h 6900"/>
                <a:gd name="T12" fmla="*/ 24191 w 5540"/>
                <a:gd name="T13" fmla="*/ 134 h 6900"/>
                <a:gd name="T14" fmla="*/ 26440 w 5540"/>
                <a:gd name="T15" fmla="*/ 0 h 6900"/>
                <a:gd name="T16" fmla="*/ 28278 w 5540"/>
                <a:gd name="T17" fmla="*/ 33 h 6900"/>
                <a:gd name="T18" fmla="*/ 27663 w 5540"/>
                <a:gd name="T19" fmla="*/ 1643 h 6900"/>
                <a:gd name="T20" fmla="*/ 0 w 5540"/>
                <a:gd name="T21" fmla="*/ 1628 h 6900"/>
                <a:gd name="T22" fmla="*/ 310 w 5540"/>
                <a:gd name="T23" fmla="*/ 58 h 6900"/>
                <a:gd name="T24" fmla="*/ 1125 w 5540"/>
                <a:gd name="T25" fmla="*/ 14 h 69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40"/>
                <a:gd name="T40" fmla="*/ 0 h 6900"/>
                <a:gd name="T41" fmla="*/ 5540 w 5540"/>
                <a:gd name="T42" fmla="*/ 6900 h 69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40" h="6900">
                  <a:moveTo>
                    <a:pt x="220" y="60"/>
                  </a:moveTo>
                  <a:lnTo>
                    <a:pt x="1000" y="80"/>
                  </a:lnTo>
                  <a:lnTo>
                    <a:pt x="1960" y="280"/>
                  </a:lnTo>
                  <a:lnTo>
                    <a:pt x="2340" y="60"/>
                  </a:lnTo>
                  <a:lnTo>
                    <a:pt x="3040" y="400"/>
                  </a:lnTo>
                  <a:lnTo>
                    <a:pt x="3940" y="40"/>
                  </a:lnTo>
                  <a:lnTo>
                    <a:pt x="4740" y="560"/>
                  </a:lnTo>
                  <a:lnTo>
                    <a:pt x="5180" y="0"/>
                  </a:lnTo>
                  <a:lnTo>
                    <a:pt x="5540" y="140"/>
                  </a:lnTo>
                  <a:lnTo>
                    <a:pt x="5420" y="6900"/>
                  </a:lnTo>
                  <a:lnTo>
                    <a:pt x="0" y="6840"/>
                  </a:lnTo>
                  <a:lnTo>
                    <a:pt x="60" y="240"/>
                  </a:lnTo>
                  <a:lnTo>
                    <a:pt x="220" y="60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Rectangle 101"/>
            <p:cNvSpPr>
              <a:spLocks noChangeArrowheads="1"/>
            </p:cNvSpPr>
            <p:nvPr/>
          </p:nvSpPr>
          <p:spPr bwMode="auto">
            <a:xfrm>
              <a:off x="3144" y="13242"/>
              <a:ext cx="6254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65" name="AutoShape 102"/>
            <p:cNvSpPr>
              <a:spLocks noChangeArrowheads="1"/>
            </p:cNvSpPr>
            <p:nvPr/>
          </p:nvSpPr>
          <p:spPr bwMode="auto">
            <a:xfrm flipV="1">
              <a:off x="4285" y="16734"/>
              <a:ext cx="1478" cy="2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45 w 21600"/>
                <a:gd name="T13" fmla="*/ 2630 h 21600"/>
                <a:gd name="T14" fmla="*/ 18955 w 21600"/>
                <a:gd name="T15" fmla="*/ 189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692" y="21600"/>
                  </a:lnTo>
                  <a:lnTo>
                    <a:pt x="199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Rectangle 103" descr="Granite"/>
            <p:cNvSpPr>
              <a:spLocks noChangeArrowheads="1"/>
            </p:cNvSpPr>
            <p:nvPr/>
          </p:nvSpPr>
          <p:spPr bwMode="auto">
            <a:xfrm>
              <a:off x="3118" y="16952"/>
              <a:ext cx="6964" cy="499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67" name="Rectangle 104"/>
            <p:cNvSpPr>
              <a:spLocks noChangeArrowheads="1"/>
            </p:cNvSpPr>
            <p:nvPr/>
          </p:nvSpPr>
          <p:spPr bwMode="auto">
            <a:xfrm>
              <a:off x="4284" y="16952"/>
              <a:ext cx="1486" cy="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grpSp>
          <p:nvGrpSpPr>
            <p:cNvPr id="19468" name="Group 105"/>
            <p:cNvGrpSpPr>
              <a:grpSpLocks/>
            </p:cNvGrpSpPr>
            <p:nvPr/>
          </p:nvGrpSpPr>
          <p:grpSpPr bwMode="auto">
            <a:xfrm>
              <a:off x="4340" y="12897"/>
              <a:ext cx="1383" cy="4911"/>
              <a:chOff x="4183" y="4993"/>
              <a:chExt cx="1254" cy="4405"/>
            </a:xfrm>
          </p:grpSpPr>
          <p:grpSp>
            <p:nvGrpSpPr>
              <p:cNvPr id="19564" name="Group 106"/>
              <p:cNvGrpSpPr>
                <a:grpSpLocks/>
              </p:cNvGrpSpPr>
              <p:nvPr/>
            </p:nvGrpSpPr>
            <p:grpSpPr bwMode="auto">
              <a:xfrm>
                <a:off x="4238" y="5623"/>
                <a:ext cx="1133" cy="2817"/>
                <a:chOff x="4149" y="5600"/>
                <a:chExt cx="1477" cy="2817"/>
              </a:xfrm>
            </p:grpSpPr>
            <p:sp>
              <p:nvSpPr>
                <p:cNvPr id="19572" name="AutoShape 107"/>
                <p:cNvSpPr>
                  <a:spLocks noChangeArrowheads="1"/>
                </p:cNvSpPr>
                <p:nvPr/>
              </p:nvSpPr>
              <p:spPr bwMode="auto">
                <a:xfrm>
                  <a:off x="4149" y="5600"/>
                  <a:ext cx="1465" cy="1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7 w 21600"/>
                    <a:gd name="T13" fmla="*/ 4500 h 21600"/>
                    <a:gd name="T14" fmla="*/ 17103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73" name="Rectangle 108"/>
                <p:cNvSpPr>
                  <a:spLocks noChangeArrowheads="1"/>
                </p:cNvSpPr>
                <p:nvPr/>
              </p:nvSpPr>
              <p:spPr bwMode="auto">
                <a:xfrm>
                  <a:off x="4517" y="6703"/>
                  <a:ext cx="737" cy="59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74" name="AutoShape 109"/>
                <p:cNvSpPr>
                  <a:spLocks noChangeArrowheads="1"/>
                </p:cNvSpPr>
                <p:nvPr/>
              </p:nvSpPr>
              <p:spPr bwMode="auto">
                <a:xfrm flipV="1">
                  <a:off x="4161" y="7313"/>
                  <a:ext cx="1465" cy="1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7 w 21600"/>
                    <a:gd name="T13" fmla="*/ 4500 h 21600"/>
                    <a:gd name="T14" fmla="*/ 17103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565" name="Rectangle 110"/>
              <p:cNvSpPr>
                <a:spLocks noChangeArrowheads="1"/>
              </p:cNvSpPr>
              <p:nvPr/>
            </p:nvSpPr>
            <p:spPr bwMode="auto">
              <a:xfrm>
                <a:off x="4241" y="5336"/>
                <a:ext cx="1126" cy="2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66" name="Arc 111"/>
              <p:cNvSpPr>
                <a:spLocks/>
              </p:cNvSpPr>
              <p:nvPr/>
            </p:nvSpPr>
            <p:spPr bwMode="auto">
              <a:xfrm>
                <a:off x="4244" y="4993"/>
                <a:ext cx="1120" cy="762"/>
              </a:xfrm>
              <a:custGeom>
                <a:avLst/>
                <a:gdLst>
                  <a:gd name="T0" fmla="*/ 0 w 31760"/>
                  <a:gd name="T1" fmla="*/ 0 h 21600"/>
                  <a:gd name="T2" fmla="*/ 0 w 31760"/>
                  <a:gd name="T3" fmla="*/ 0 h 21600"/>
                  <a:gd name="T4" fmla="*/ 0 w 3176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760"/>
                  <a:gd name="T10" fmla="*/ 0 h 21600"/>
                  <a:gd name="T11" fmla="*/ 31760 w 3176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760" h="21600" fill="none" extrusionOk="0">
                    <a:moveTo>
                      <a:pt x="0" y="7130"/>
                    </a:moveTo>
                    <a:cubicBezTo>
                      <a:pt x="4095" y="2590"/>
                      <a:pt x="9923" y="-1"/>
                      <a:pt x="16037" y="0"/>
                    </a:cubicBezTo>
                    <a:cubicBezTo>
                      <a:pt x="21989" y="0"/>
                      <a:pt x="27678" y="2456"/>
                      <a:pt x="31760" y="6789"/>
                    </a:cubicBezTo>
                  </a:path>
                  <a:path w="31760" h="21600" stroke="0" extrusionOk="0">
                    <a:moveTo>
                      <a:pt x="0" y="7130"/>
                    </a:moveTo>
                    <a:cubicBezTo>
                      <a:pt x="4095" y="2590"/>
                      <a:pt x="9923" y="-1"/>
                      <a:pt x="16037" y="0"/>
                    </a:cubicBezTo>
                    <a:cubicBezTo>
                      <a:pt x="21989" y="0"/>
                      <a:pt x="27678" y="2456"/>
                      <a:pt x="31760" y="6789"/>
                    </a:cubicBezTo>
                    <a:lnTo>
                      <a:pt x="1603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7" name="Rectangle 112"/>
              <p:cNvSpPr>
                <a:spLocks noChangeArrowheads="1"/>
              </p:cNvSpPr>
              <p:nvPr/>
            </p:nvSpPr>
            <p:spPr bwMode="auto">
              <a:xfrm>
                <a:off x="4183" y="5198"/>
                <a:ext cx="1242" cy="1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grpSp>
            <p:nvGrpSpPr>
              <p:cNvPr id="19568" name="Group 113"/>
              <p:cNvGrpSpPr>
                <a:grpSpLocks/>
              </p:cNvGrpSpPr>
              <p:nvPr/>
            </p:nvGrpSpPr>
            <p:grpSpPr bwMode="auto">
              <a:xfrm>
                <a:off x="4195" y="8446"/>
                <a:ext cx="1242" cy="952"/>
                <a:chOff x="4184" y="8446"/>
                <a:chExt cx="1242" cy="952"/>
              </a:xfrm>
            </p:grpSpPr>
            <p:sp>
              <p:nvSpPr>
                <p:cNvPr id="19569" name="Rectangle 114"/>
                <p:cNvSpPr>
                  <a:spLocks noChangeArrowheads="1"/>
                </p:cNvSpPr>
                <p:nvPr/>
              </p:nvSpPr>
              <p:spPr bwMode="auto">
                <a:xfrm flipV="1">
                  <a:off x="4242" y="8446"/>
                  <a:ext cx="1125" cy="61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70" name="Arc 115"/>
                <p:cNvSpPr>
                  <a:spLocks/>
                </p:cNvSpPr>
                <p:nvPr/>
              </p:nvSpPr>
              <p:spPr bwMode="auto">
                <a:xfrm flipV="1">
                  <a:off x="4245" y="8637"/>
                  <a:ext cx="1119" cy="761"/>
                </a:xfrm>
                <a:custGeom>
                  <a:avLst/>
                  <a:gdLst>
                    <a:gd name="T0" fmla="*/ 0 w 31760"/>
                    <a:gd name="T1" fmla="*/ 0 h 21600"/>
                    <a:gd name="T2" fmla="*/ 0 w 31760"/>
                    <a:gd name="T3" fmla="*/ 0 h 21600"/>
                    <a:gd name="T4" fmla="*/ 0 w 317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1760"/>
                    <a:gd name="T10" fmla="*/ 0 h 21600"/>
                    <a:gd name="T11" fmla="*/ 31760 w 317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760" h="21600" fill="none" extrusionOk="0">
                      <a:moveTo>
                        <a:pt x="0" y="7130"/>
                      </a:moveTo>
                      <a:cubicBezTo>
                        <a:pt x="4095" y="2590"/>
                        <a:pt x="9923" y="-1"/>
                        <a:pt x="16037" y="0"/>
                      </a:cubicBezTo>
                      <a:cubicBezTo>
                        <a:pt x="21989" y="0"/>
                        <a:pt x="27678" y="2456"/>
                        <a:pt x="31760" y="6789"/>
                      </a:cubicBezTo>
                    </a:path>
                    <a:path w="31760" h="21600" stroke="0" extrusionOk="0">
                      <a:moveTo>
                        <a:pt x="0" y="7130"/>
                      </a:moveTo>
                      <a:cubicBezTo>
                        <a:pt x="4095" y="2590"/>
                        <a:pt x="9923" y="-1"/>
                        <a:pt x="16037" y="0"/>
                      </a:cubicBezTo>
                      <a:cubicBezTo>
                        <a:pt x="21989" y="0"/>
                        <a:pt x="27678" y="2456"/>
                        <a:pt x="31760" y="6789"/>
                      </a:cubicBezTo>
                      <a:lnTo>
                        <a:pt x="16037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71" name="Rectangle 116"/>
                <p:cNvSpPr>
                  <a:spLocks noChangeArrowheads="1"/>
                </p:cNvSpPr>
                <p:nvPr/>
              </p:nvSpPr>
              <p:spPr bwMode="auto">
                <a:xfrm flipV="1">
                  <a:off x="4184" y="9056"/>
                  <a:ext cx="1242" cy="13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</p:grpSp>
        </p:grpSp>
        <p:sp>
          <p:nvSpPr>
            <p:cNvPr id="19469" name="Line 117"/>
            <p:cNvSpPr>
              <a:spLocks noChangeShapeType="1"/>
            </p:cNvSpPr>
            <p:nvPr/>
          </p:nvSpPr>
          <p:spPr bwMode="auto">
            <a:xfrm>
              <a:off x="4348" y="17502"/>
              <a:ext cx="13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18"/>
            <p:cNvSpPr>
              <a:spLocks noChangeShapeType="1"/>
            </p:cNvSpPr>
            <p:nvPr/>
          </p:nvSpPr>
          <p:spPr bwMode="auto">
            <a:xfrm>
              <a:off x="4323" y="13195"/>
              <a:ext cx="13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Rectangle 119"/>
            <p:cNvSpPr>
              <a:spLocks noChangeArrowheads="1"/>
            </p:cNvSpPr>
            <p:nvPr/>
          </p:nvSpPr>
          <p:spPr bwMode="auto">
            <a:xfrm>
              <a:off x="4877" y="17810"/>
              <a:ext cx="204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72" name="Rectangle 120"/>
            <p:cNvSpPr>
              <a:spLocks noChangeArrowheads="1"/>
            </p:cNvSpPr>
            <p:nvPr/>
          </p:nvSpPr>
          <p:spPr bwMode="auto">
            <a:xfrm>
              <a:off x="4815" y="17990"/>
              <a:ext cx="329" cy="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73" name="Rectangle 121" descr="Granite"/>
            <p:cNvSpPr>
              <a:spLocks noChangeArrowheads="1"/>
            </p:cNvSpPr>
            <p:nvPr/>
          </p:nvSpPr>
          <p:spPr bwMode="auto">
            <a:xfrm>
              <a:off x="7179" y="16952"/>
              <a:ext cx="595" cy="2858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74" name="Rectangle 122" descr="Granite"/>
            <p:cNvSpPr>
              <a:spLocks noChangeArrowheads="1"/>
            </p:cNvSpPr>
            <p:nvPr/>
          </p:nvSpPr>
          <p:spPr bwMode="auto">
            <a:xfrm>
              <a:off x="2510" y="11402"/>
              <a:ext cx="596" cy="843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75" name="Rectangle 123"/>
            <p:cNvSpPr>
              <a:spLocks noChangeArrowheads="1"/>
            </p:cNvSpPr>
            <p:nvPr/>
          </p:nvSpPr>
          <p:spPr bwMode="auto">
            <a:xfrm>
              <a:off x="3105" y="19289"/>
              <a:ext cx="4046" cy="2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76" name="Line 124"/>
            <p:cNvSpPr>
              <a:spLocks noChangeShapeType="1"/>
            </p:cNvSpPr>
            <p:nvPr/>
          </p:nvSpPr>
          <p:spPr bwMode="auto">
            <a:xfrm>
              <a:off x="3118" y="19258"/>
              <a:ext cx="403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Rectangle 125"/>
            <p:cNvSpPr>
              <a:spLocks noChangeArrowheads="1"/>
            </p:cNvSpPr>
            <p:nvPr/>
          </p:nvSpPr>
          <p:spPr bwMode="auto">
            <a:xfrm>
              <a:off x="5059" y="12067"/>
              <a:ext cx="59" cy="20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78" name="Rectangle 126"/>
            <p:cNvSpPr>
              <a:spLocks noChangeArrowheads="1"/>
            </p:cNvSpPr>
            <p:nvPr/>
          </p:nvSpPr>
          <p:spPr bwMode="auto">
            <a:xfrm>
              <a:off x="6759" y="16952"/>
              <a:ext cx="291" cy="4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79" name="Rectangle 127"/>
            <p:cNvSpPr>
              <a:spLocks noChangeArrowheads="1"/>
            </p:cNvSpPr>
            <p:nvPr/>
          </p:nvSpPr>
          <p:spPr bwMode="auto">
            <a:xfrm>
              <a:off x="4815" y="18067"/>
              <a:ext cx="329" cy="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80" name="Line 128"/>
            <p:cNvSpPr>
              <a:spLocks noChangeShapeType="1"/>
            </p:cNvSpPr>
            <p:nvPr/>
          </p:nvSpPr>
          <p:spPr bwMode="auto">
            <a:xfrm>
              <a:off x="6860" y="19261"/>
              <a:ext cx="5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81" name="Group 129"/>
            <p:cNvGrpSpPr>
              <a:grpSpLocks/>
            </p:cNvGrpSpPr>
            <p:nvPr/>
          </p:nvGrpSpPr>
          <p:grpSpPr bwMode="auto">
            <a:xfrm>
              <a:off x="6683" y="16789"/>
              <a:ext cx="431" cy="461"/>
              <a:chOff x="6310" y="8496"/>
              <a:chExt cx="391" cy="414"/>
            </a:xfrm>
          </p:grpSpPr>
          <p:sp>
            <p:nvSpPr>
              <p:cNvPr id="19562" name="Rectangle 130"/>
              <p:cNvSpPr>
                <a:spLocks noChangeArrowheads="1"/>
              </p:cNvSpPr>
              <p:nvPr/>
            </p:nvSpPr>
            <p:spPr bwMode="auto">
              <a:xfrm>
                <a:off x="6310" y="8496"/>
                <a:ext cx="391" cy="115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63" name="Rectangle 131"/>
              <p:cNvSpPr>
                <a:spLocks noChangeArrowheads="1"/>
              </p:cNvSpPr>
              <p:nvPr/>
            </p:nvSpPr>
            <p:spPr bwMode="auto">
              <a:xfrm>
                <a:off x="6379" y="8623"/>
                <a:ext cx="253" cy="287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9482" name="Rectangle 132" descr="Granite"/>
            <p:cNvSpPr>
              <a:spLocks noChangeArrowheads="1"/>
            </p:cNvSpPr>
            <p:nvPr/>
          </p:nvSpPr>
          <p:spPr bwMode="auto">
            <a:xfrm>
              <a:off x="9475" y="11337"/>
              <a:ext cx="607" cy="847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9483" name="Line 133"/>
            <p:cNvSpPr>
              <a:spLocks noChangeShapeType="1"/>
            </p:cNvSpPr>
            <p:nvPr/>
          </p:nvSpPr>
          <p:spPr bwMode="auto">
            <a:xfrm>
              <a:off x="6463" y="13646"/>
              <a:ext cx="8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Freeform 134"/>
            <p:cNvSpPr>
              <a:spLocks/>
            </p:cNvSpPr>
            <p:nvPr/>
          </p:nvSpPr>
          <p:spPr bwMode="auto">
            <a:xfrm flipV="1">
              <a:off x="2402" y="11252"/>
              <a:ext cx="7764" cy="283"/>
            </a:xfrm>
            <a:custGeom>
              <a:avLst/>
              <a:gdLst>
                <a:gd name="T0" fmla="*/ 281 w 6585"/>
                <a:gd name="T1" fmla="*/ 0 h 240"/>
                <a:gd name="T2" fmla="*/ 1400 w 6585"/>
                <a:gd name="T3" fmla="*/ 449 h 240"/>
                <a:gd name="T4" fmla="*/ 2241 w 6585"/>
                <a:gd name="T5" fmla="*/ 165 h 240"/>
                <a:gd name="T6" fmla="*/ 2854 w 6585"/>
                <a:gd name="T7" fmla="*/ 619 h 240"/>
                <a:gd name="T8" fmla="*/ 3809 w 6585"/>
                <a:gd name="T9" fmla="*/ 281 h 240"/>
                <a:gd name="T10" fmla="*/ 4815 w 6585"/>
                <a:gd name="T11" fmla="*/ 619 h 240"/>
                <a:gd name="T12" fmla="*/ 20782 w 6585"/>
                <a:gd name="T13" fmla="*/ 165 h 240"/>
                <a:gd name="T14" fmla="*/ 21956 w 6585"/>
                <a:gd name="T15" fmla="*/ 335 h 240"/>
                <a:gd name="T16" fmla="*/ 22687 w 6585"/>
                <a:gd name="T17" fmla="*/ 165 h 240"/>
                <a:gd name="T18" fmla="*/ 23136 w 6585"/>
                <a:gd name="T19" fmla="*/ 393 h 240"/>
                <a:gd name="T20" fmla="*/ 24256 w 6585"/>
                <a:gd name="T21" fmla="*/ 281 h 240"/>
                <a:gd name="T22" fmla="*/ 24590 w 6585"/>
                <a:gd name="T23" fmla="*/ 730 h 240"/>
                <a:gd name="T24" fmla="*/ 23470 w 6585"/>
                <a:gd name="T25" fmla="*/ 899 h 240"/>
                <a:gd name="T26" fmla="*/ 21956 w 6585"/>
                <a:gd name="T27" fmla="*/ 899 h 240"/>
                <a:gd name="T28" fmla="*/ 617 w 6585"/>
                <a:gd name="T29" fmla="*/ 899 h 240"/>
                <a:gd name="T30" fmla="*/ 0 w 6585"/>
                <a:gd name="T31" fmla="*/ 505 h 240"/>
                <a:gd name="T32" fmla="*/ 281 w 6585"/>
                <a:gd name="T33" fmla="*/ 0 h 2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85"/>
                <a:gd name="T52" fmla="*/ 0 h 240"/>
                <a:gd name="T53" fmla="*/ 6585 w 6585"/>
                <a:gd name="T54" fmla="*/ 240 h 2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85" h="240">
                  <a:moveTo>
                    <a:pt x="75" y="0"/>
                  </a:moveTo>
                  <a:lnTo>
                    <a:pt x="375" y="120"/>
                  </a:lnTo>
                  <a:lnTo>
                    <a:pt x="600" y="45"/>
                  </a:lnTo>
                  <a:lnTo>
                    <a:pt x="765" y="165"/>
                  </a:lnTo>
                  <a:lnTo>
                    <a:pt x="1020" y="75"/>
                  </a:lnTo>
                  <a:lnTo>
                    <a:pt x="1290" y="165"/>
                  </a:lnTo>
                  <a:lnTo>
                    <a:pt x="5565" y="45"/>
                  </a:lnTo>
                  <a:lnTo>
                    <a:pt x="5880" y="90"/>
                  </a:lnTo>
                  <a:lnTo>
                    <a:pt x="6075" y="45"/>
                  </a:lnTo>
                  <a:lnTo>
                    <a:pt x="6195" y="105"/>
                  </a:lnTo>
                  <a:lnTo>
                    <a:pt x="6495" y="75"/>
                  </a:lnTo>
                  <a:lnTo>
                    <a:pt x="6585" y="195"/>
                  </a:lnTo>
                  <a:lnTo>
                    <a:pt x="6285" y="240"/>
                  </a:lnTo>
                  <a:lnTo>
                    <a:pt x="5880" y="240"/>
                  </a:lnTo>
                  <a:lnTo>
                    <a:pt x="165" y="240"/>
                  </a:lnTo>
                  <a:lnTo>
                    <a:pt x="0" y="13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Freeform 135"/>
            <p:cNvSpPr>
              <a:spLocks/>
            </p:cNvSpPr>
            <p:nvPr/>
          </p:nvSpPr>
          <p:spPr bwMode="auto">
            <a:xfrm>
              <a:off x="2390" y="19674"/>
              <a:ext cx="7776" cy="218"/>
            </a:xfrm>
            <a:custGeom>
              <a:avLst/>
              <a:gdLst>
                <a:gd name="T0" fmla="*/ 283 w 6585"/>
                <a:gd name="T1" fmla="*/ 0 h 240"/>
                <a:gd name="T2" fmla="*/ 1419 w 6585"/>
                <a:gd name="T3" fmla="*/ 55 h 240"/>
                <a:gd name="T4" fmla="*/ 2268 w 6585"/>
                <a:gd name="T5" fmla="*/ 21 h 240"/>
                <a:gd name="T6" fmla="*/ 2892 w 6585"/>
                <a:gd name="T7" fmla="*/ 77 h 240"/>
                <a:gd name="T8" fmla="*/ 3857 w 6585"/>
                <a:gd name="T9" fmla="*/ 35 h 240"/>
                <a:gd name="T10" fmla="*/ 4873 w 6585"/>
                <a:gd name="T11" fmla="*/ 77 h 240"/>
                <a:gd name="T12" fmla="*/ 21047 w 6585"/>
                <a:gd name="T13" fmla="*/ 21 h 240"/>
                <a:gd name="T14" fmla="*/ 22232 w 6585"/>
                <a:gd name="T15" fmla="*/ 41 h 240"/>
                <a:gd name="T16" fmla="*/ 22970 w 6585"/>
                <a:gd name="T17" fmla="*/ 21 h 240"/>
                <a:gd name="T18" fmla="*/ 23422 w 6585"/>
                <a:gd name="T19" fmla="*/ 48 h 240"/>
                <a:gd name="T20" fmla="*/ 24556 w 6585"/>
                <a:gd name="T21" fmla="*/ 35 h 240"/>
                <a:gd name="T22" fmla="*/ 24897 w 6585"/>
                <a:gd name="T23" fmla="*/ 91 h 240"/>
                <a:gd name="T24" fmla="*/ 23763 w 6585"/>
                <a:gd name="T25" fmla="*/ 112 h 240"/>
                <a:gd name="T26" fmla="*/ 22232 w 6585"/>
                <a:gd name="T27" fmla="*/ 112 h 240"/>
                <a:gd name="T28" fmla="*/ 625 w 6585"/>
                <a:gd name="T29" fmla="*/ 112 h 240"/>
                <a:gd name="T30" fmla="*/ 0 w 6585"/>
                <a:gd name="T31" fmla="*/ 63 h 240"/>
                <a:gd name="T32" fmla="*/ 283 w 6585"/>
                <a:gd name="T33" fmla="*/ 0 h 2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85"/>
                <a:gd name="T52" fmla="*/ 0 h 240"/>
                <a:gd name="T53" fmla="*/ 6585 w 6585"/>
                <a:gd name="T54" fmla="*/ 240 h 2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85" h="240">
                  <a:moveTo>
                    <a:pt x="75" y="0"/>
                  </a:moveTo>
                  <a:lnTo>
                    <a:pt x="375" y="120"/>
                  </a:lnTo>
                  <a:lnTo>
                    <a:pt x="600" y="45"/>
                  </a:lnTo>
                  <a:lnTo>
                    <a:pt x="765" y="165"/>
                  </a:lnTo>
                  <a:lnTo>
                    <a:pt x="1020" y="75"/>
                  </a:lnTo>
                  <a:lnTo>
                    <a:pt x="1290" y="165"/>
                  </a:lnTo>
                  <a:lnTo>
                    <a:pt x="5565" y="45"/>
                  </a:lnTo>
                  <a:lnTo>
                    <a:pt x="5880" y="90"/>
                  </a:lnTo>
                  <a:lnTo>
                    <a:pt x="6075" y="45"/>
                  </a:lnTo>
                  <a:lnTo>
                    <a:pt x="6195" y="105"/>
                  </a:lnTo>
                  <a:lnTo>
                    <a:pt x="6495" y="75"/>
                  </a:lnTo>
                  <a:lnTo>
                    <a:pt x="6585" y="195"/>
                  </a:lnTo>
                  <a:lnTo>
                    <a:pt x="6285" y="240"/>
                  </a:lnTo>
                  <a:lnTo>
                    <a:pt x="5880" y="240"/>
                  </a:lnTo>
                  <a:lnTo>
                    <a:pt x="165" y="240"/>
                  </a:lnTo>
                  <a:lnTo>
                    <a:pt x="0" y="13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86" name="Group 136"/>
            <p:cNvGrpSpPr>
              <a:grpSpLocks/>
            </p:cNvGrpSpPr>
            <p:nvPr/>
          </p:nvGrpSpPr>
          <p:grpSpPr bwMode="auto">
            <a:xfrm>
              <a:off x="4753" y="11488"/>
              <a:ext cx="4666" cy="4098"/>
              <a:chOff x="4753" y="11488"/>
              <a:chExt cx="4666" cy="4098"/>
            </a:xfrm>
          </p:grpSpPr>
          <p:sp>
            <p:nvSpPr>
              <p:cNvPr id="19489" name="Rectangle 137"/>
              <p:cNvSpPr>
                <a:spLocks noChangeArrowheads="1"/>
              </p:cNvSpPr>
              <p:nvPr/>
            </p:nvSpPr>
            <p:spPr bwMode="auto">
              <a:xfrm>
                <a:off x="4887" y="11696"/>
                <a:ext cx="102" cy="389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490" name="Rectangle 138"/>
              <p:cNvSpPr>
                <a:spLocks noChangeArrowheads="1"/>
              </p:cNvSpPr>
              <p:nvPr/>
            </p:nvSpPr>
            <p:spPr bwMode="auto">
              <a:xfrm>
                <a:off x="4843" y="12702"/>
                <a:ext cx="190" cy="22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491" name="Rectangle 139"/>
              <p:cNvSpPr>
                <a:spLocks noChangeArrowheads="1"/>
              </p:cNvSpPr>
              <p:nvPr/>
            </p:nvSpPr>
            <p:spPr bwMode="auto">
              <a:xfrm>
                <a:off x="5435" y="11495"/>
                <a:ext cx="647" cy="11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492" name="Rectangle 140"/>
              <p:cNvSpPr>
                <a:spLocks noChangeArrowheads="1"/>
              </p:cNvSpPr>
              <p:nvPr/>
            </p:nvSpPr>
            <p:spPr bwMode="auto">
              <a:xfrm>
                <a:off x="4792" y="11604"/>
                <a:ext cx="266" cy="1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493" name="AutoShape 141"/>
              <p:cNvSpPr>
                <a:spLocks noChangeArrowheads="1"/>
              </p:cNvSpPr>
              <p:nvPr/>
            </p:nvSpPr>
            <p:spPr bwMode="auto">
              <a:xfrm rot="2794934">
                <a:off x="5892" y="11496"/>
                <a:ext cx="364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305 w 21600"/>
                  <a:gd name="T13" fmla="*/ 0 h 21600"/>
                  <a:gd name="T14" fmla="*/ 20295 w 21600"/>
                  <a:gd name="T15" fmla="*/ 88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811" y="8181"/>
                    </a:moveTo>
                    <a:cubicBezTo>
                      <a:pt x="8565" y="7319"/>
                      <a:pt x="9654" y="6825"/>
                      <a:pt x="10800" y="6826"/>
                    </a:cubicBezTo>
                    <a:cubicBezTo>
                      <a:pt x="11945" y="6826"/>
                      <a:pt x="13034" y="7319"/>
                      <a:pt x="13788" y="8181"/>
                    </a:cubicBezTo>
                    <a:lnTo>
                      <a:pt x="18922" y="3682"/>
                    </a:lnTo>
                    <a:cubicBezTo>
                      <a:pt x="16872" y="1342"/>
                      <a:pt x="13911" y="-1"/>
                      <a:pt x="10799" y="0"/>
                    </a:cubicBezTo>
                    <a:cubicBezTo>
                      <a:pt x="7688" y="0"/>
                      <a:pt x="4727" y="1342"/>
                      <a:pt x="2677" y="3682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4" name="Rectangle 142"/>
              <p:cNvSpPr>
                <a:spLocks noChangeArrowheads="1"/>
              </p:cNvSpPr>
              <p:nvPr/>
            </p:nvSpPr>
            <p:spPr bwMode="auto">
              <a:xfrm rot="10800000" flipV="1">
                <a:off x="5754" y="12816"/>
                <a:ext cx="96" cy="65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495" name="AutoShape 143"/>
              <p:cNvSpPr>
                <a:spLocks noChangeArrowheads="1"/>
              </p:cNvSpPr>
              <p:nvPr/>
            </p:nvSpPr>
            <p:spPr bwMode="auto">
              <a:xfrm rot="13501207" flipV="1">
                <a:off x="5420" y="12641"/>
                <a:ext cx="435" cy="4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688 w 21600"/>
                  <a:gd name="T13" fmla="*/ 0 h 21600"/>
                  <a:gd name="T14" fmla="*/ 19912 w 21600"/>
                  <a:gd name="T15" fmla="*/ 785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868" y="6907"/>
                    </a:moveTo>
                    <a:cubicBezTo>
                      <a:pt x="7907" y="5857"/>
                      <a:pt x="9322" y="5266"/>
                      <a:pt x="10800" y="5267"/>
                    </a:cubicBezTo>
                    <a:cubicBezTo>
                      <a:pt x="12277" y="5267"/>
                      <a:pt x="13692" y="5857"/>
                      <a:pt x="14731" y="6907"/>
                    </a:cubicBezTo>
                    <a:lnTo>
                      <a:pt x="18474" y="3201"/>
                    </a:lnTo>
                    <a:cubicBezTo>
                      <a:pt x="16446" y="1152"/>
                      <a:pt x="13682" y="-1"/>
                      <a:pt x="10799" y="0"/>
                    </a:cubicBezTo>
                    <a:cubicBezTo>
                      <a:pt x="7917" y="0"/>
                      <a:pt x="5153" y="1152"/>
                      <a:pt x="3125" y="3201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6" name="Rectangle 144"/>
              <p:cNvSpPr>
                <a:spLocks noChangeArrowheads="1"/>
              </p:cNvSpPr>
              <p:nvPr/>
            </p:nvSpPr>
            <p:spPr bwMode="auto">
              <a:xfrm rot="-5400000" flipH="1" flipV="1">
                <a:off x="6785" y="12770"/>
                <a:ext cx="95" cy="174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497" name="AutoShape 145"/>
              <p:cNvSpPr>
                <a:spLocks noChangeArrowheads="1"/>
              </p:cNvSpPr>
              <p:nvPr/>
            </p:nvSpPr>
            <p:spPr bwMode="auto">
              <a:xfrm rot="8101207" flipV="1">
                <a:off x="7791" y="12539"/>
                <a:ext cx="428" cy="4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665 w 21600"/>
                  <a:gd name="T13" fmla="*/ 0 h 21600"/>
                  <a:gd name="T14" fmla="*/ 19935 w 21600"/>
                  <a:gd name="T15" fmla="*/ 787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868" y="6907"/>
                    </a:moveTo>
                    <a:cubicBezTo>
                      <a:pt x="7907" y="5857"/>
                      <a:pt x="9322" y="5266"/>
                      <a:pt x="10800" y="5267"/>
                    </a:cubicBezTo>
                    <a:cubicBezTo>
                      <a:pt x="12277" y="5267"/>
                      <a:pt x="13692" y="5857"/>
                      <a:pt x="14731" y="6907"/>
                    </a:cubicBezTo>
                    <a:lnTo>
                      <a:pt x="18474" y="3201"/>
                    </a:lnTo>
                    <a:cubicBezTo>
                      <a:pt x="16446" y="1152"/>
                      <a:pt x="13682" y="-1"/>
                      <a:pt x="10799" y="0"/>
                    </a:cubicBezTo>
                    <a:cubicBezTo>
                      <a:pt x="7917" y="0"/>
                      <a:pt x="5153" y="1152"/>
                      <a:pt x="3125" y="3201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498" name="Group 146"/>
              <p:cNvGrpSpPr>
                <a:grpSpLocks/>
              </p:cNvGrpSpPr>
              <p:nvPr/>
            </p:nvGrpSpPr>
            <p:grpSpPr bwMode="auto">
              <a:xfrm rot="16200000" flipH="1">
                <a:off x="8049" y="11906"/>
                <a:ext cx="1268" cy="1472"/>
                <a:chOff x="8241" y="13490"/>
                <a:chExt cx="1255" cy="1488"/>
              </a:xfrm>
            </p:grpSpPr>
            <p:grpSp>
              <p:nvGrpSpPr>
                <p:cNvPr id="19529" name="Group 147"/>
                <p:cNvGrpSpPr>
                  <a:grpSpLocks/>
                </p:cNvGrpSpPr>
                <p:nvPr/>
              </p:nvGrpSpPr>
              <p:grpSpPr bwMode="auto">
                <a:xfrm>
                  <a:off x="8241" y="13568"/>
                  <a:ext cx="861" cy="1410"/>
                  <a:chOff x="7613" y="5571"/>
                  <a:chExt cx="781" cy="1261"/>
                </a:xfrm>
              </p:grpSpPr>
              <p:sp>
                <p:nvSpPr>
                  <p:cNvPr id="19534" name="AutoShape 14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8033" y="5541"/>
                    <a:ext cx="213" cy="508"/>
                  </a:xfrm>
                  <a:prstGeom prst="roundRect">
                    <a:avLst>
                      <a:gd name="adj" fmla="val 46042"/>
                    </a:avLst>
                  </a:pr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sp>
                <p:nvSpPr>
                  <p:cNvPr id="19535" name="Rectangle 14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8072" y="5848"/>
                    <a:ext cx="138" cy="254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sp>
                <p:nvSpPr>
                  <p:cNvPr id="19536" name="Oval 150"/>
                  <p:cNvSpPr>
                    <a:spLocks noChangeArrowheads="1"/>
                  </p:cNvSpPr>
                  <p:nvPr/>
                </p:nvSpPr>
                <p:spPr bwMode="auto">
                  <a:xfrm rot="5400000" flipH="1" flipV="1">
                    <a:off x="7820" y="5576"/>
                    <a:ext cx="161" cy="438"/>
                  </a:xfrm>
                  <a:prstGeom prst="ellipse">
                    <a:avLst/>
                  </a:pr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sp>
                <p:nvSpPr>
                  <p:cNvPr id="19537" name="Rectangle 15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7651" y="5647"/>
                    <a:ext cx="218" cy="294"/>
                  </a:xfrm>
                  <a:prstGeom prst="rect">
                    <a:avLst/>
                  </a:prstGeom>
                  <a:solidFill>
                    <a:srgbClr val="CC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sp>
                <p:nvSpPr>
                  <p:cNvPr id="19538" name="Rectangle 15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7763" y="5739"/>
                    <a:ext cx="166" cy="110"/>
                  </a:xfrm>
                  <a:prstGeom prst="rect">
                    <a:avLst/>
                  </a:pr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sp>
                <p:nvSpPr>
                  <p:cNvPr id="19539" name="Rectangle 153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7602" y="5766"/>
                    <a:ext cx="317" cy="54"/>
                  </a:xfrm>
                  <a:prstGeom prst="rect">
                    <a:avLst/>
                  </a:pr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sp>
                <p:nvSpPr>
                  <p:cNvPr id="19540" name="Rectangle 15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983" y="5628"/>
                    <a:ext cx="318" cy="53"/>
                  </a:xfrm>
                  <a:prstGeom prst="rect">
                    <a:avLst/>
                  </a:pr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sp>
                <p:nvSpPr>
                  <p:cNvPr id="19541" name="Rectangle 15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982" y="5571"/>
                    <a:ext cx="318" cy="53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  <p:grpSp>
                <p:nvGrpSpPr>
                  <p:cNvPr id="19542" name="Group 156"/>
                  <p:cNvGrpSpPr>
                    <a:grpSpLocks/>
                  </p:cNvGrpSpPr>
                  <p:nvPr/>
                </p:nvGrpSpPr>
                <p:grpSpPr bwMode="auto">
                  <a:xfrm rot="16200000" flipH="1">
                    <a:off x="7718" y="6162"/>
                    <a:ext cx="792" cy="547"/>
                    <a:chOff x="5811" y="10019"/>
                    <a:chExt cx="792" cy="546"/>
                  </a:xfrm>
                </p:grpSpPr>
                <p:sp>
                  <p:nvSpPr>
                    <p:cNvPr id="19544" name="AutoShap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11" y="10109"/>
                      <a:ext cx="729" cy="377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nl-BE"/>
                    </a:p>
                  </p:txBody>
                </p:sp>
                <p:sp>
                  <p:nvSpPr>
                    <p:cNvPr id="19545" name="AutoShap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9" y="10053"/>
                      <a:ext cx="294" cy="489"/>
                    </a:xfrm>
                    <a:prstGeom prst="roundRect">
                      <a:avLst>
                        <a:gd name="adj" fmla="val 36032"/>
                      </a:avLst>
                    </a:prstGeom>
                    <a:solidFill>
                      <a:srgbClr val="CCFFCC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nl-BE"/>
                    </a:p>
                  </p:txBody>
                </p:sp>
                <p:sp>
                  <p:nvSpPr>
                    <p:cNvPr id="19546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64" y="10019"/>
                      <a:ext cx="161" cy="546"/>
                    </a:xfrm>
                    <a:prstGeom prst="rect">
                      <a:avLst/>
                    </a:pr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nl-BE"/>
                    </a:p>
                  </p:txBody>
                </p:sp>
                <p:sp>
                  <p:nvSpPr>
                    <p:cNvPr id="19547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25" y="10059"/>
                      <a:ext cx="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48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30" y="10105"/>
                      <a:ext cx="196" cy="374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nl-BE"/>
                    </a:p>
                  </p:txBody>
                </p:sp>
                <p:sp>
                  <p:nvSpPr>
                    <p:cNvPr id="19549" name="Line 1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126" y="10105"/>
                      <a:ext cx="300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50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95" y="10485"/>
                      <a:ext cx="219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551" name="Group 1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27" y="10223"/>
                      <a:ext cx="500" cy="117"/>
                      <a:chOff x="5927" y="10141"/>
                      <a:chExt cx="500" cy="117"/>
                    </a:xfrm>
                  </p:grpSpPr>
                  <p:sp>
                    <p:nvSpPr>
                      <p:cNvPr id="19558" name="Line 1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7" y="10141"/>
                        <a:ext cx="500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59" name="Line 1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7" y="10170"/>
                        <a:ext cx="500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60" name="Line 1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7" y="10210"/>
                        <a:ext cx="499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61" name="Line 1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8" y="10256"/>
                        <a:ext cx="499" cy="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9552" name="Group 169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5920" y="10336"/>
                      <a:ext cx="501" cy="117"/>
                      <a:chOff x="5927" y="10141"/>
                      <a:chExt cx="500" cy="117"/>
                    </a:xfrm>
                  </p:grpSpPr>
                  <p:sp>
                    <p:nvSpPr>
                      <p:cNvPr id="19554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7" y="10141"/>
                        <a:ext cx="500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55" name="Line 1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7" y="10170"/>
                        <a:ext cx="500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56" name="Line 1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7" y="10210"/>
                        <a:ext cx="499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57" name="Line 1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928" y="10256"/>
                        <a:ext cx="499" cy="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9553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19" y="10289"/>
                      <a:ext cx="50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9543" name="Rectangle 17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7545" y="5767"/>
                    <a:ext cx="317" cy="54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nl-BE"/>
                  </a:p>
                </p:txBody>
              </p:sp>
            </p:grpSp>
            <p:sp>
              <p:nvSpPr>
                <p:cNvPr id="19530" name="Rectangle 176"/>
                <p:cNvSpPr>
                  <a:spLocks noChangeArrowheads="1"/>
                </p:cNvSpPr>
                <p:nvPr/>
              </p:nvSpPr>
              <p:spPr bwMode="auto">
                <a:xfrm rot="1915912">
                  <a:off x="8538" y="14206"/>
                  <a:ext cx="958" cy="8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31" name="Rectangle 177"/>
                <p:cNvSpPr>
                  <a:spLocks noChangeArrowheads="1"/>
                </p:cNvSpPr>
                <p:nvPr/>
              </p:nvSpPr>
              <p:spPr bwMode="auto">
                <a:xfrm rot="-2235984">
                  <a:off x="8808" y="13758"/>
                  <a:ext cx="675" cy="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32" name="Rectangle 178"/>
                <p:cNvSpPr>
                  <a:spLocks noChangeArrowheads="1"/>
                </p:cNvSpPr>
                <p:nvPr/>
              </p:nvSpPr>
              <p:spPr bwMode="auto">
                <a:xfrm>
                  <a:off x="8556" y="13939"/>
                  <a:ext cx="911" cy="8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33" name="Rectangle 179"/>
                <p:cNvSpPr>
                  <a:spLocks noChangeArrowheads="1"/>
                </p:cNvSpPr>
                <p:nvPr/>
              </p:nvSpPr>
              <p:spPr bwMode="auto">
                <a:xfrm>
                  <a:off x="9362" y="13490"/>
                  <a:ext cx="98" cy="129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sp>
            <p:nvSpPr>
              <p:cNvPr id="19499" name="Rectangle 180"/>
              <p:cNvSpPr>
                <a:spLocks noChangeArrowheads="1"/>
              </p:cNvSpPr>
              <p:nvPr/>
            </p:nvSpPr>
            <p:spPr bwMode="auto">
              <a:xfrm rot="302077">
                <a:off x="5252" y="12500"/>
                <a:ext cx="106" cy="306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00" name="Rectangle 181"/>
              <p:cNvSpPr>
                <a:spLocks noChangeArrowheads="1"/>
              </p:cNvSpPr>
              <p:nvPr/>
            </p:nvSpPr>
            <p:spPr bwMode="auto">
              <a:xfrm rot="302077">
                <a:off x="5321" y="12827"/>
                <a:ext cx="187" cy="23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01" name="Rectangle 182"/>
              <p:cNvSpPr>
                <a:spLocks noChangeArrowheads="1"/>
              </p:cNvSpPr>
              <p:nvPr/>
            </p:nvSpPr>
            <p:spPr bwMode="auto">
              <a:xfrm rot="302077">
                <a:off x="5306" y="12508"/>
                <a:ext cx="267" cy="28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02" name="Rectangle 183"/>
              <p:cNvSpPr>
                <a:spLocks noChangeArrowheads="1"/>
              </p:cNvSpPr>
              <p:nvPr/>
            </p:nvSpPr>
            <p:spPr bwMode="auto">
              <a:xfrm rot="302077">
                <a:off x="5582" y="12570"/>
                <a:ext cx="63" cy="20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03" name="AutoShape 184"/>
              <p:cNvSpPr>
                <a:spLocks noChangeArrowheads="1"/>
              </p:cNvSpPr>
              <p:nvPr/>
            </p:nvSpPr>
            <p:spPr bwMode="auto">
              <a:xfrm rot="2698793" flipH="1" flipV="1">
                <a:off x="5752" y="13260"/>
                <a:ext cx="431" cy="4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353 w 21600"/>
                  <a:gd name="T13" fmla="*/ 0 h 21600"/>
                  <a:gd name="T14" fmla="*/ 20247 w 21600"/>
                  <a:gd name="T15" fmla="*/ 79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364" y="6871"/>
                    </a:moveTo>
                    <a:cubicBezTo>
                      <a:pt x="7489" y="5601"/>
                      <a:pt x="9103" y="4874"/>
                      <a:pt x="10800" y="4875"/>
                    </a:cubicBezTo>
                    <a:cubicBezTo>
                      <a:pt x="12496" y="4875"/>
                      <a:pt x="14110" y="5601"/>
                      <a:pt x="15235" y="6871"/>
                    </a:cubicBezTo>
                    <a:lnTo>
                      <a:pt x="18884" y="3639"/>
                    </a:lnTo>
                    <a:cubicBezTo>
                      <a:pt x="16834" y="1324"/>
                      <a:pt x="13891" y="-1"/>
                      <a:pt x="10799" y="0"/>
                    </a:cubicBezTo>
                    <a:cubicBezTo>
                      <a:pt x="7708" y="0"/>
                      <a:pt x="4765" y="1324"/>
                      <a:pt x="2715" y="3639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4" name="AutoShape 185"/>
              <p:cNvSpPr>
                <a:spLocks noChangeArrowheads="1"/>
              </p:cNvSpPr>
              <p:nvPr/>
            </p:nvSpPr>
            <p:spPr bwMode="auto">
              <a:xfrm rot="19282575" flipH="1">
                <a:off x="5199" y="11488"/>
                <a:ext cx="467" cy="49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665 w 21600"/>
                  <a:gd name="T13" fmla="*/ 0 h 21600"/>
                  <a:gd name="T14" fmla="*/ 19935 w 21600"/>
                  <a:gd name="T15" fmla="*/ 786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868" y="6907"/>
                    </a:moveTo>
                    <a:cubicBezTo>
                      <a:pt x="7907" y="5857"/>
                      <a:pt x="9322" y="5266"/>
                      <a:pt x="10800" y="5267"/>
                    </a:cubicBezTo>
                    <a:cubicBezTo>
                      <a:pt x="12277" y="5267"/>
                      <a:pt x="13692" y="5857"/>
                      <a:pt x="14731" y="6907"/>
                    </a:cubicBezTo>
                    <a:lnTo>
                      <a:pt x="18474" y="3201"/>
                    </a:lnTo>
                    <a:cubicBezTo>
                      <a:pt x="16446" y="1152"/>
                      <a:pt x="13682" y="-1"/>
                      <a:pt x="10799" y="0"/>
                    </a:cubicBezTo>
                    <a:cubicBezTo>
                      <a:pt x="7917" y="0"/>
                      <a:pt x="5153" y="1152"/>
                      <a:pt x="3125" y="3201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505" name="Group 186"/>
              <p:cNvGrpSpPr>
                <a:grpSpLocks/>
              </p:cNvGrpSpPr>
              <p:nvPr/>
            </p:nvGrpSpPr>
            <p:grpSpPr bwMode="auto">
              <a:xfrm rot="-4415257">
                <a:off x="5171" y="11650"/>
                <a:ext cx="139" cy="205"/>
                <a:chOff x="6605" y="12059"/>
                <a:chExt cx="139" cy="207"/>
              </a:xfrm>
            </p:grpSpPr>
            <p:sp>
              <p:nvSpPr>
                <p:cNvPr id="19527" name="Rectangle 187"/>
                <p:cNvSpPr>
                  <a:spLocks noChangeArrowheads="1"/>
                </p:cNvSpPr>
                <p:nvPr/>
              </p:nvSpPr>
              <p:spPr bwMode="auto">
                <a:xfrm>
                  <a:off x="6605" y="12062"/>
                  <a:ext cx="62" cy="20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28" name="Rectangle 188"/>
                <p:cNvSpPr>
                  <a:spLocks noChangeArrowheads="1"/>
                </p:cNvSpPr>
                <p:nvPr/>
              </p:nvSpPr>
              <p:spPr bwMode="auto">
                <a:xfrm>
                  <a:off x="6682" y="12059"/>
                  <a:ext cx="62" cy="2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sp>
            <p:nvSpPr>
              <p:cNvPr id="19506" name="AutoShape 189"/>
              <p:cNvSpPr>
                <a:spLocks noChangeArrowheads="1"/>
              </p:cNvSpPr>
              <p:nvPr/>
            </p:nvSpPr>
            <p:spPr bwMode="auto">
              <a:xfrm rot="2794934" flipH="1" flipV="1">
                <a:off x="6148" y="13240"/>
                <a:ext cx="363" cy="3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071 w 21600"/>
                  <a:gd name="T13" fmla="*/ 0 h 21600"/>
                  <a:gd name="T14" fmla="*/ 20529 w 21600"/>
                  <a:gd name="T15" fmla="*/ 90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667" y="8297"/>
                    </a:moveTo>
                    <a:cubicBezTo>
                      <a:pt x="8427" y="7344"/>
                      <a:pt x="9580" y="6789"/>
                      <a:pt x="10800" y="6790"/>
                    </a:cubicBezTo>
                    <a:cubicBezTo>
                      <a:pt x="12019" y="6790"/>
                      <a:pt x="13172" y="7344"/>
                      <a:pt x="13932" y="8297"/>
                    </a:cubicBezTo>
                    <a:lnTo>
                      <a:pt x="19237" y="4058"/>
                    </a:lnTo>
                    <a:cubicBezTo>
                      <a:pt x="17188" y="1493"/>
                      <a:pt x="14083" y="-1"/>
                      <a:pt x="10799" y="0"/>
                    </a:cubicBezTo>
                    <a:cubicBezTo>
                      <a:pt x="7516" y="0"/>
                      <a:pt x="4411" y="1493"/>
                      <a:pt x="2362" y="4058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7" name="AutoShape 190"/>
              <p:cNvSpPr>
                <a:spLocks noChangeArrowheads="1"/>
              </p:cNvSpPr>
              <p:nvPr/>
            </p:nvSpPr>
            <p:spPr bwMode="auto">
              <a:xfrm rot="8101207" flipV="1">
                <a:off x="7599" y="11849"/>
                <a:ext cx="428" cy="4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665 w 21600"/>
                  <a:gd name="T13" fmla="*/ 0 h 21600"/>
                  <a:gd name="T14" fmla="*/ 19935 w 21600"/>
                  <a:gd name="T15" fmla="*/ 787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868" y="6907"/>
                    </a:moveTo>
                    <a:cubicBezTo>
                      <a:pt x="7907" y="5857"/>
                      <a:pt x="9322" y="5266"/>
                      <a:pt x="10800" y="5267"/>
                    </a:cubicBezTo>
                    <a:cubicBezTo>
                      <a:pt x="12277" y="5267"/>
                      <a:pt x="13692" y="5857"/>
                      <a:pt x="14731" y="6907"/>
                    </a:cubicBezTo>
                    <a:lnTo>
                      <a:pt x="18474" y="3201"/>
                    </a:lnTo>
                    <a:cubicBezTo>
                      <a:pt x="16446" y="1152"/>
                      <a:pt x="13682" y="-1"/>
                      <a:pt x="10799" y="0"/>
                    </a:cubicBezTo>
                    <a:cubicBezTo>
                      <a:pt x="7917" y="0"/>
                      <a:pt x="5153" y="1152"/>
                      <a:pt x="3125" y="3201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AutoShape 191"/>
              <p:cNvSpPr>
                <a:spLocks noChangeArrowheads="1"/>
              </p:cNvSpPr>
              <p:nvPr/>
            </p:nvSpPr>
            <p:spPr bwMode="auto">
              <a:xfrm rot="18805066" flipV="1">
                <a:off x="7337" y="13238"/>
                <a:ext cx="357" cy="35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84 w 21600"/>
                  <a:gd name="T13" fmla="*/ 0 h 21600"/>
                  <a:gd name="T14" fmla="*/ 21116 w 21600"/>
                  <a:gd name="T15" fmla="*/ 94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944" y="8444"/>
                    </a:moveTo>
                    <a:cubicBezTo>
                      <a:pt x="7765" y="7101"/>
                      <a:pt x="9225" y="6281"/>
                      <a:pt x="10800" y="6282"/>
                    </a:cubicBezTo>
                    <a:cubicBezTo>
                      <a:pt x="12374" y="6282"/>
                      <a:pt x="13834" y="7101"/>
                      <a:pt x="14655" y="8444"/>
                    </a:cubicBezTo>
                    <a:lnTo>
                      <a:pt x="20015" y="5169"/>
                    </a:lnTo>
                    <a:cubicBezTo>
                      <a:pt x="18054" y="1958"/>
                      <a:pt x="14562" y="-1"/>
                      <a:pt x="10799" y="0"/>
                    </a:cubicBezTo>
                    <a:cubicBezTo>
                      <a:pt x="7037" y="0"/>
                      <a:pt x="3545" y="1958"/>
                      <a:pt x="1584" y="5169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9" name="AutoShape 192"/>
              <p:cNvSpPr>
                <a:spLocks noChangeArrowheads="1"/>
              </p:cNvSpPr>
              <p:nvPr/>
            </p:nvSpPr>
            <p:spPr bwMode="auto">
              <a:xfrm rot="18805066" flipV="1">
                <a:off x="7523" y="13329"/>
                <a:ext cx="363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369 w 21600"/>
                  <a:gd name="T13" fmla="*/ 0 h 21600"/>
                  <a:gd name="T14" fmla="*/ 20231 w 21600"/>
                  <a:gd name="T15" fmla="*/ 8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968" y="7386"/>
                    </a:moveTo>
                    <a:cubicBezTo>
                      <a:pt x="7941" y="6293"/>
                      <a:pt x="9336" y="5667"/>
                      <a:pt x="10800" y="5668"/>
                    </a:cubicBezTo>
                    <a:cubicBezTo>
                      <a:pt x="12263" y="5668"/>
                      <a:pt x="13658" y="6293"/>
                      <a:pt x="14631" y="7386"/>
                    </a:cubicBezTo>
                    <a:lnTo>
                      <a:pt x="18863" y="3615"/>
                    </a:lnTo>
                    <a:cubicBezTo>
                      <a:pt x="16814" y="1315"/>
                      <a:pt x="13880" y="-1"/>
                      <a:pt x="10799" y="0"/>
                    </a:cubicBezTo>
                    <a:cubicBezTo>
                      <a:pt x="7719" y="0"/>
                      <a:pt x="4785" y="1315"/>
                      <a:pt x="2736" y="3615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0" name="Rectangle 193"/>
              <p:cNvSpPr>
                <a:spLocks noChangeArrowheads="1"/>
              </p:cNvSpPr>
              <p:nvPr/>
            </p:nvSpPr>
            <p:spPr bwMode="auto">
              <a:xfrm rot="5400000">
                <a:off x="7461" y="13074"/>
                <a:ext cx="754" cy="9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11" name="AutoShape 194"/>
              <p:cNvSpPr>
                <a:spLocks noChangeArrowheads="1"/>
              </p:cNvSpPr>
              <p:nvPr/>
            </p:nvSpPr>
            <p:spPr bwMode="auto">
              <a:xfrm rot="-8101207" flipH="1" flipV="1">
                <a:off x="7877" y="11856"/>
                <a:ext cx="429" cy="4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662 w 21600"/>
                  <a:gd name="T13" fmla="*/ 0 h 21600"/>
                  <a:gd name="T14" fmla="*/ 19938 w 21600"/>
                  <a:gd name="T15" fmla="*/ 787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868" y="6907"/>
                    </a:moveTo>
                    <a:cubicBezTo>
                      <a:pt x="7907" y="5857"/>
                      <a:pt x="9322" y="5266"/>
                      <a:pt x="10800" y="5267"/>
                    </a:cubicBezTo>
                    <a:cubicBezTo>
                      <a:pt x="12277" y="5267"/>
                      <a:pt x="13692" y="5857"/>
                      <a:pt x="14731" y="6907"/>
                    </a:cubicBezTo>
                    <a:lnTo>
                      <a:pt x="18474" y="3201"/>
                    </a:lnTo>
                    <a:cubicBezTo>
                      <a:pt x="16446" y="1152"/>
                      <a:pt x="13682" y="-1"/>
                      <a:pt x="10799" y="0"/>
                    </a:cubicBezTo>
                    <a:cubicBezTo>
                      <a:pt x="7917" y="0"/>
                      <a:pt x="5153" y="1152"/>
                      <a:pt x="3125" y="3201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2" name="Rectangle 195"/>
              <p:cNvSpPr>
                <a:spLocks noChangeArrowheads="1"/>
              </p:cNvSpPr>
              <p:nvPr/>
            </p:nvSpPr>
            <p:spPr bwMode="auto">
              <a:xfrm>
                <a:off x="7803" y="11849"/>
                <a:ext cx="284" cy="9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13" name="Rectangle 196"/>
              <p:cNvSpPr>
                <a:spLocks noChangeArrowheads="1"/>
              </p:cNvSpPr>
              <p:nvPr/>
            </p:nvSpPr>
            <p:spPr bwMode="auto">
              <a:xfrm rot="10800000" flipH="1">
                <a:off x="6146" y="11679"/>
                <a:ext cx="114" cy="173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14" name="Rectangle 197"/>
              <p:cNvSpPr>
                <a:spLocks noChangeArrowheads="1"/>
              </p:cNvSpPr>
              <p:nvPr/>
            </p:nvSpPr>
            <p:spPr bwMode="auto">
              <a:xfrm rot="5400000" flipH="1" flipV="1">
                <a:off x="6885" y="12946"/>
                <a:ext cx="109" cy="120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15" name="Rectangle 198"/>
              <p:cNvSpPr>
                <a:spLocks noChangeArrowheads="1"/>
              </p:cNvSpPr>
              <p:nvPr/>
            </p:nvSpPr>
            <p:spPr bwMode="auto">
              <a:xfrm rot="5400000">
                <a:off x="6963" y="12671"/>
                <a:ext cx="1363" cy="9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grpSp>
            <p:nvGrpSpPr>
              <p:cNvPr id="19516" name="Group 199"/>
              <p:cNvGrpSpPr>
                <a:grpSpLocks/>
              </p:cNvGrpSpPr>
              <p:nvPr/>
            </p:nvGrpSpPr>
            <p:grpSpPr bwMode="auto">
              <a:xfrm rot="-5400000">
                <a:off x="6130" y="11873"/>
                <a:ext cx="139" cy="205"/>
                <a:chOff x="6605" y="12059"/>
                <a:chExt cx="139" cy="207"/>
              </a:xfrm>
            </p:grpSpPr>
            <p:sp>
              <p:nvSpPr>
                <p:cNvPr id="19525" name="Rectangle 200"/>
                <p:cNvSpPr>
                  <a:spLocks noChangeArrowheads="1"/>
                </p:cNvSpPr>
                <p:nvPr/>
              </p:nvSpPr>
              <p:spPr bwMode="auto">
                <a:xfrm>
                  <a:off x="6605" y="12062"/>
                  <a:ext cx="62" cy="20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26" name="Rectangle 201"/>
                <p:cNvSpPr>
                  <a:spLocks noChangeArrowheads="1"/>
                </p:cNvSpPr>
                <p:nvPr/>
              </p:nvSpPr>
              <p:spPr bwMode="auto">
                <a:xfrm>
                  <a:off x="6682" y="12059"/>
                  <a:ext cx="62" cy="2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grpSp>
            <p:nvGrpSpPr>
              <p:cNvPr id="19517" name="Group 202"/>
              <p:cNvGrpSpPr>
                <a:grpSpLocks/>
              </p:cNvGrpSpPr>
              <p:nvPr/>
            </p:nvGrpSpPr>
            <p:grpSpPr bwMode="auto">
              <a:xfrm rot="-5400000">
                <a:off x="7569" y="12126"/>
                <a:ext cx="139" cy="206"/>
                <a:chOff x="6605" y="12059"/>
                <a:chExt cx="139" cy="207"/>
              </a:xfrm>
            </p:grpSpPr>
            <p:sp>
              <p:nvSpPr>
                <p:cNvPr id="19523" name="Rectangle 203"/>
                <p:cNvSpPr>
                  <a:spLocks noChangeArrowheads="1"/>
                </p:cNvSpPr>
                <p:nvPr/>
              </p:nvSpPr>
              <p:spPr bwMode="auto">
                <a:xfrm>
                  <a:off x="6605" y="12062"/>
                  <a:ext cx="62" cy="20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24" name="Rectangle 204"/>
                <p:cNvSpPr>
                  <a:spLocks noChangeArrowheads="1"/>
                </p:cNvSpPr>
                <p:nvPr/>
              </p:nvSpPr>
              <p:spPr bwMode="auto">
                <a:xfrm>
                  <a:off x="6682" y="12059"/>
                  <a:ext cx="62" cy="2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grpSp>
            <p:nvGrpSpPr>
              <p:cNvPr id="19518" name="Group 205"/>
              <p:cNvGrpSpPr>
                <a:grpSpLocks/>
              </p:cNvGrpSpPr>
              <p:nvPr/>
            </p:nvGrpSpPr>
            <p:grpSpPr bwMode="auto">
              <a:xfrm rot="-5400000">
                <a:off x="5725" y="12837"/>
                <a:ext cx="139" cy="205"/>
                <a:chOff x="6605" y="12059"/>
                <a:chExt cx="139" cy="207"/>
              </a:xfrm>
            </p:grpSpPr>
            <p:sp>
              <p:nvSpPr>
                <p:cNvPr id="19521" name="Rectangle 206"/>
                <p:cNvSpPr>
                  <a:spLocks noChangeArrowheads="1"/>
                </p:cNvSpPr>
                <p:nvPr/>
              </p:nvSpPr>
              <p:spPr bwMode="auto">
                <a:xfrm>
                  <a:off x="6605" y="12062"/>
                  <a:ext cx="62" cy="20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9522" name="Rectangle 207"/>
                <p:cNvSpPr>
                  <a:spLocks noChangeArrowheads="1"/>
                </p:cNvSpPr>
                <p:nvPr/>
              </p:nvSpPr>
              <p:spPr bwMode="auto">
                <a:xfrm>
                  <a:off x="6682" y="12059"/>
                  <a:ext cx="62" cy="20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sp>
            <p:nvSpPr>
              <p:cNvPr id="19519" name="Rectangle 208"/>
              <p:cNvSpPr>
                <a:spLocks noChangeArrowheads="1"/>
              </p:cNvSpPr>
              <p:nvPr/>
            </p:nvSpPr>
            <p:spPr bwMode="auto">
              <a:xfrm rot="-4392949">
                <a:off x="4748" y="12057"/>
                <a:ext cx="702" cy="16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520" name="Rectangle 209"/>
              <p:cNvSpPr>
                <a:spLocks noChangeArrowheads="1"/>
              </p:cNvSpPr>
              <p:nvPr/>
            </p:nvSpPr>
            <p:spPr bwMode="auto">
              <a:xfrm>
                <a:off x="4753" y="12016"/>
                <a:ext cx="337" cy="581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9487" name="Line 210"/>
            <p:cNvSpPr>
              <a:spLocks noChangeShapeType="1"/>
            </p:cNvSpPr>
            <p:nvPr/>
          </p:nvSpPr>
          <p:spPr bwMode="auto">
            <a:xfrm flipH="1">
              <a:off x="6610" y="13542"/>
              <a:ext cx="77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211"/>
            <p:cNvSpPr>
              <a:spLocks noChangeShapeType="1"/>
            </p:cNvSpPr>
            <p:nvPr/>
          </p:nvSpPr>
          <p:spPr bwMode="auto">
            <a:xfrm flipH="1">
              <a:off x="5398" y="11554"/>
              <a:ext cx="59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61" name="Picture 9" descr="Elément RJ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98042">
            <a:off x="1685132" y="3775869"/>
            <a:ext cx="45989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931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power and flux monitoring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8" y="1553379"/>
            <a:ext cx="3451621" cy="245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08" y="3759293"/>
            <a:ext cx="5144877" cy="279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67" y="1704861"/>
            <a:ext cx="2618343" cy="1963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393" y="4162098"/>
            <a:ext cx="309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00" dirty="0" smtClean="0"/>
              <a:t>Silicide </a:t>
            </a:r>
            <a:r>
              <a:rPr lang="nl-BE" sz="1800" dirty="0" err="1" smtClean="0"/>
              <a:t>fuel</a:t>
            </a:r>
            <a:r>
              <a:rPr lang="nl-BE" sz="1800" dirty="0" smtClean="0"/>
              <a:t> was </a:t>
            </a:r>
            <a:r>
              <a:rPr lang="nl-BE" sz="1800" dirty="0" err="1" smtClean="0"/>
              <a:t>qualified</a:t>
            </a:r>
            <a:r>
              <a:rPr lang="nl-BE" sz="1800" dirty="0" smtClean="0"/>
              <a:t> up </a:t>
            </a:r>
            <a:r>
              <a:rPr lang="nl-BE" sz="1800" dirty="0" err="1" smtClean="0"/>
              <a:t>to</a:t>
            </a:r>
            <a:r>
              <a:rPr lang="nl-BE" sz="1800" dirty="0" smtClean="0"/>
              <a:t> </a:t>
            </a:r>
            <a:r>
              <a:rPr lang="nl-BE" sz="1800" dirty="0" err="1" smtClean="0"/>
              <a:t>nominal</a:t>
            </a:r>
            <a:r>
              <a:rPr lang="nl-BE" sz="1800" dirty="0" smtClean="0"/>
              <a:t> power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burn</a:t>
            </a:r>
            <a:r>
              <a:rPr lang="nl-BE" sz="1800" dirty="0" smtClean="0"/>
              <a:t>-up of the Jules </a:t>
            </a:r>
            <a:r>
              <a:rPr lang="nl-BE" sz="1800" dirty="0" err="1" smtClean="0"/>
              <a:t>Horowitz</a:t>
            </a:r>
            <a:r>
              <a:rPr lang="nl-BE" sz="1800" dirty="0" smtClean="0"/>
              <a:t> Reactor!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2930182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General characteristics of the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BR2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 reactor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Historic perspective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Core characteristics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Supporting facilities</a:t>
            </a:r>
          </a:p>
          <a:p>
            <a:pPr lvl="1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Utilisation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Radio-isotope production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Semiconductor irradiation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Material testing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Structural materials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Nuclear fuel</a:t>
            </a:r>
          </a:p>
          <a:p>
            <a:pPr lvl="2"/>
            <a:endParaRPr lang="en-GB" dirty="0"/>
          </a:p>
          <a:p>
            <a:r>
              <a:rPr lang="en-GB" dirty="0" smtClean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202449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BR2</a:t>
            </a:r>
            <a:r>
              <a:rPr lang="nl-BE" dirty="0" smtClean="0"/>
              <a:t> </a:t>
            </a:r>
            <a:r>
              <a:rPr lang="nl-BE" dirty="0" err="1" smtClean="0"/>
              <a:t>provides</a:t>
            </a:r>
            <a:r>
              <a:rPr lang="nl-BE" dirty="0" smtClean="0"/>
              <a:t> </a:t>
            </a:r>
            <a:r>
              <a:rPr lang="nl-BE" dirty="0" err="1" smtClean="0"/>
              <a:t>SCK●CEN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 </a:t>
            </a:r>
            <a:r>
              <a:rPr lang="nl-BE" dirty="0" err="1" smtClean="0"/>
              <a:t>powerfull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flexible</a:t>
            </a:r>
            <a:r>
              <a:rPr lang="nl-BE" dirty="0" smtClean="0"/>
              <a:t> tool </a:t>
            </a:r>
            <a:r>
              <a:rPr lang="nl-BE" dirty="0" err="1" smtClean="0"/>
              <a:t>for</a:t>
            </a:r>
            <a:endParaRPr lang="nl-BE" dirty="0" smtClean="0"/>
          </a:p>
          <a:p>
            <a:pPr lvl="1"/>
            <a:r>
              <a:rPr lang="nl-BE" dirty="0" err="1" smtClean="0"/>
              <a:t>Production</a:t>
            </a:r>
            <a:r>
              <a:rPr lang="nl-BE" dirty="0" smtClean="0"/>
              <a:t> of radio-</a:t>
            </a:r>
            <a:r>
              <a:rPr lang="nl-BE" dirty="0" err="1" smtClean="0"/>
              <a:t>isotopes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semi-</a:t>
            </a:r>
            <a:r>
              <a:rPr lang="nl-BE" dirty="0" err="1" smtClean="0"/>
              <a:t>condutors</a:t>
            </a:r>
            <a:endParaRPr lang="nl-BE" dirty="0" smtClean="0"/>
          </a:p>
          <a:p>
            <a:pPr lvl="1"/>
            <a:r>
              <a:rPr lang="nl-BE" dirty="0" smtClean="0"/>
              <a:t>Studies of </a:t>
            </a:r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induced</a:t>
            </a:r>
            <a:r>
              <a:rPr lang="nl-BE" dirty="0" smtClean="0"/>
              <a:t> </a:t>
            </a:r>
            <a:r>
              <a:rPr lang="nl-BE" dirty="0" err="1" smtClean="0"/>
              <a:t>ageing</a:t>
            </a:r>
            <a:r>
              <a:rPr lang="nl-BE" dirty="0" smtClean="0"/>
              <a:t> of reactor </a:t>
            </a:r>
            <a:r>
              <a:rPr lang="nl-BE" dirty="0" err="1" smtClean="0"/>
              <a:t>construction</a:t>
            </a:r>
            <a:r>
              <a:rPr lang="nl-BE" dirty="0" smtClean="0"/>
              <a:t> </a:t>
            </a:r>
            <a:r>
              <a:rPr lang="nl-BE" dirty="0" err="1" smtClean="0"/>
              <a:t>materials</a:t>
            </a:r>
            <a:endParaRPr lang="nl-BE" dirty="0" smtClean="0"/>
          </a:p>
          <a:p>
            <a:pPr lvl="1"/>
            <a:r>
              <a:rPr lang="nl-BE" dirty="0" smtClean="0"/>
              <a:t>Performance studies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qualification</a:t>
            </a:r>
            <a:r>
              <a:rPr lang="nl-BE" dirty="0" smtClean="0"/>
              <a:t> of </a:t>
            </a:r>
            <a:r>
              <a:rPr lang="nl-BE" dirty="0" err="1" smtClean="0"/>
              <a:t>nuclear</a:t>
            </a:r>
            <a:r>
              <a:rPr lang="nl-BE" dirty="0" smtClean="0"/>
              <a:t> </a:t>
            </a:r>
            <a:r>
              <a:rPr lang="nl-BE" dirty="0" err="1" smtClean="0"/>
              <a:t>fuel</a:t>
            </a:r>
            <a:r>
              <a:rPr lang="nl-BE" dirty="0" smtClean="0"/>
              <a:t> in </a:t>
            </a:r>
            <a:r>
              <a:rPr lang="nl-BE" dirty="0" err="1" smtClean="0"/>
              <a:t>normal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abnormal</a:t>
            </a:r>
            <a:r>
              <a:rPr lang="nl-BE" dirty="0" smtClean="0"/>
              <a:t> </a:t>
            </a:r>
            <a:r>
              <a:rPr lang="nl-BE" dirty="0" err="1" smtClean="0"/>
              <a:t>conditions</a:t>
            </a:r>
            <a:endParaRPr lang="nl-BE" dirty="0" smtClean="0"/>
          </a:p>
          <a:p>
            <a:pPr lvl="1"/>
            <a:endParaRPr lang="nl-BE" dirty="0"/>
          </a:p>
          <a:p>
            <a:r>
              <a:rPr lang="nl-BE" dirty="0" smtClean="0"/>
              <a:t>In order </a:t>
            </a:r>
            <a:r>
              <a:rPr lang="nl-BE" dirty="0" err="1" smtClean="0"/>
              <a:t>to</a:t>
            </a:r>
            <a:r>
              <a:rPr lang="nl-BE" dirty="0" smtClean="0"/>
              <a:t> do </a:t>
            </a:r>
            <a:r>
              <a:rPr lang="nl-BE" dirty="0" err="1" smtClean="0"/>
              <a:t>so</a:t>
            </a:r>
            <a:r>
              <a:rPr lang="nl-BE" dirty="0" smtClean="0"/>
              <a:t>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needs</a:t>
            </a:r>
            <a:endParaRPr lang="nl-BE" dirty="0" smtClean="0"/>
          </a:p>
          <a:p>
            <a:pPr lvl="1"/>
            <a:r>
              <a:rPr lang="nl-BE" dirty="0" smtClean="0"/>
              <a:t>High performance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efficient</a:t>
            </a:r>
            <a:r>
              <a:rPr lang="nl-BE" dirty="0" smtClean="0"/>
              <a:t> </a:t>
            </a:r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rigs</a:t>
            </a:r>
            <a:r>
              <a:rPr lang="nl-BE" dirty="0" smtClean="0"/>
              <a:t>, </a:t>
            </a:r>
            <a:r>
              <a:rPr lang="nl-BE" dirty="0" err="1" smtClean="0"/>
              <a:t>supported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an</a:t>
            </a:r>
            <a:r>
              <a:rPr lang="nl-BE" dirty="0" smtClean="0"/>
              <a:t> in-house design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construction</a:t>
            </a:r>
            <a:r>
              <a:rPr lang="nl-BE" dirty="0" smtClean="0"/>
              <a:t> </a:t>
            </a:r>
            <a:r>
              <a:rPr lang="nl-BE" dirty="0" err="1" smtClean="0"/>
              <a:t>capability</a:t>
            </a:r>
            <a:endParaRPr lang="nl-BE" dirty="0" smtClean="0"/>
          </a:p>
          <a:p>
            <a:pPr lvl="1"/>
            <a:r>
              <a:rPr lang="nl-BE" dirty="0" smtClean="0"/>
              <a:t>Top level pre- </a:t>
            </a:r>
            <a:r>
              <a:rPr lang="nl-BE" dirty="0" err="1" smtClean="0"/>
              <a:t>and</a:t>
            </a:r>
            <a:r>
              <a:rPr lang="nl-BE" dirty="0" smtClean="0"/>
              <a:t> post </a:t>
            </a:r>
            <a:r>
              <a:rPr lang="nl-BE" dirty="0" err="1" smtClean="0"/>
              <a:t>irradiation</a:t>
            </a:r>
            <a:r>
              <a:rPr lang="nl-BE" dirty="0" smtClean="0"/>
              <a:t> </a:t>
            </a:r>
            <a:r>
              <a:rPr lang="nl-BE" dirty="0" err="1" smtClean="0"/>
              <a:t>testing</a:t>
            </a:r>
            <a:r>
              <a:rPr lang="nl-BE" dirty="0" smtClean="0"/>
              <a:t> </a:t>
            </a:r>
            <a:r>
              <a:rPr lang="nl-BE" dirty="0" err="1" smtClean="0"/>
              <a:t>facilities</a:t>
            </a:r>
            <a:endParaRPr lang="nl-BE" dirty="0" smtClean="0"/>
          </a:p>
          <a:p>
            <a:pPr lvl="1"/>
            <a:r>
              <a:rPr lang="nl-BE" dirty="0" err="1" smtClean="0"/>
              <a:t>Efficient</a:t>
            </a:r>
            <a:r>
              <a:rPr lang="nl-BE" dirty="0" smtClean="0"/>
              <a:t> </a:t>
            </a:r>
            <a:r>
              <a:rPr lang="nl-BE" dirty="0" err="1" smtClean="0"/>
              <a:t>logistics</a:t>
            </a:r>
            <a:endParaRPr lang="nl-BE" dirty="0" smtClean="0"/>
          </a:p>
          <a:p>
            <a:pPr lvl="1"/>
            <a:r>
              <a:rPr lang="nl-BE" dirty="0" smtClean="0"/>
              <a:t>An </a:t>
            </a:r>
            <a:r>
              <a:rPr lang="nl-BE" dirty="0" err="1" smtClean="0"/>
              <a:t>effective</a:t>
            </a:r>
            <a:r>
              <a:rPr lang="nl-BE" dirty="0" smtClean="0"/>
              <a:t> maintenance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renewal</a:t>
            </a:r>
            <a:r>
              <a:rPr lang="nl-BE" dirty="0" smtClean="0"/>
              <a:t> </a:t>
            </a:r>
            <a:r>
              <a:rPr lang="nl-BE" dirty="0" err="1" smtClean="0"/>
              <a:t>programme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9257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 </a:t>
            </a:r>
            <a:r>
              <a:rPr lang="nl-BE" dirty="0" err="1" smtClean="0"/>
              <a:t>future</a:t>
            </a:r>
            <a:r>
              <a:rPr lang="nl-BE" dirty="0" smtClean="0"/>
              <a:t> of </a:t>
            </a:r>
            <a:r>
              <a:rPr lang="nl-BE" dirty="0" err="1" smtClean="0"/>
              <a:t>BR2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Although</a:t>
            </a:r>
            <a:r>
              <a:rPr lang="nl-BE" dirty="0" smtClean="0"/>
              <a:t> the facility </a:t>
            </a:r>
            <a:r>
              <a:rPr lang="nl-BE" dirty="0" err="1" smtClean="0"/>
              <a:t>celebrated</a:t>
            </a:r>
            <a:r>
              <a:rPr lang="nl-BE" dirty="0" smtClean="0"/>
              <a:t> </a:t>
            </a:r>
            <a:r>
              <a:rPr lang="nl-BE" dirty="0" err="1" smtClean="0"/>
              <a:t>its</a:t>
            </a:r>
            <a:r>
              <a:rPr lang="nl-BE" dirty="0" smtClean="0"/>
              <a:t> </a:t>
            </a:r>
            <a:r>
              <a:rPr lang="nl-BE" dirty="0" err="1" smtClean="0"/>
              <a:t>50th</a:t>
            </a:r>
            <a:r>
              <a:rPr lang="nl-BE" dirty="0" smtClean="0"/>
              <a:t> </a:t>
            </a:r>
            <a:r>
              <a:rPr lang="nl-BE" dirty="0" err="1" smtClean="0"/>
              <a:t>aniversary</a:t>
            </a:r>
            <a:r>
              <a:rPr lang="nl-BE" dirty="0" smtClean="0"/>
              <a:t> in 2013</a:t>
            </a:r>
          </a:p>
          <a:p>
            <a:endParaRPr lang="nl-BE" dirty="0"/>
          </a:p>
          <a:p>
            <a:pPr lvl="1"/>
            <a:r>
              <a:rPr lang="nl-BE" dirty="0" smtClean="0"/>
              <a:t>It is </a:t>
            </a:r>
            <a:r>
              <a:rPr lang="nl-BE" dirty="0" err="1" smtClean="0"/>
              <a:t>permanently</a:t>
            </a:r>
            <a:r>
              <a:rPr lang="nl-BE" dirty="0" smtClean="0"/>
              <a:t> </a:t>
            </a:r>
            <a:r>
              <a:rPr lang="nl-BE" dirty="0" err="1" smtClean="0"/>
              <a:t>kept</a:t>
            </a:r>
            <a:r>
              <a:rPr lang="nl-BE" dirty="0" smtClean="0"/>
              <a:t> in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shape</a:t>
            </a:r>
            <a:endParaRPr lang="nl-BE" dirty="0" smtClean="0"/>
          </a:p>
          <a:p>
            <a:pPr lvl="1"/>
            <a:r>
              <a:rPr lang="nl-BE" dirty="0" smtClean="0"/>
              <a:t>It is </a:t>
            </a:r>
            <a:r>
              <a:rPr lang="nl-BE" dirty="0" err="1" smtClean="0"/>
              <a:t>being</a:t>
            </a:r>
            <a:r>
              <a:rPr lang="nl-BE" dirty="0" smtClean="0"/>
              <a:t> </a:t>
            </a:r>
            <a:r>
              <a:rPr lang="nl-BE" dirty="0" err="1" smtClean="0"/>
              <a:t>prepared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the </a:t>
            </a:r>
            <a:r>
              <a:rPr lang="nl-BE" dirty="0" err="1" smtClean="0"/>
              <a:t>future</a:t>
            </a:r>
            <a:r>
              <a:rPr lang="nl-BE" dirty="0" smtClean="0"/>
              <a:t> </a:t>
            </a:r>
            <a:r>
              <a:rPr lang="nl-BE" dirty="0" err="1" smtClean="0"/>
              <a:t>periodic</a:t>
            </a:r>
            <a:r>
              <a:rPr lang="nl-BE" dirty="0" smtClean="0"/>
              <a:t> </a:t>
            </a:r>
            <a:r>
              <a:rPr lang="nl-BE" dirty="0" err="1" smtClean="0"/>
              <a:t>safety</a:t>
            </a:r>
            <a:r>
              <a:rPr lang="nl-BE" dirty="0" smtClean="0"/>
              <a:t> </a:t>
            </a:r>
            <a:r>
              <a:rPr lang="nl-BE" dirty="0" err="1" smtClean="0"/>
              <a:t>reassessment</a:t>
            </a:r>
            <a:r>
              <a:rPr lang="nl-BE" dirty="0" smtClean="0"/>
              <a:t> </a:t>
            </a:r>
            <a:r>
              <a:rPr lang="nl-BE" dirty="0" err="1" smtClean="0"/>
              <a:t>period</a:t>
            </a:r>
            <a:r>
              <a:rPr lang="nl-BE" dirty="0" smtClean="0"/>
              <a:t> (2016-2026)</a:t>
            </a:r>
          </a:p>
          <a:p>
            <a:pPr lvl="1"/>
            <a:endParaRPr lang="nl-BE" dirty="0"/>
          </a:p>
          <a:p>
            <a:r>
              <a:rPr lang="nl-BE" dirty="0" smtClean="0"/>
              <a:t>The </a:t>
            </a:r>
            <a:r>
              <a:rPr lang="nl-BE" dirty="0" err="1" smtClean="0"/>
              <a:t>BR2</a:t>
            </a:r>
            <a:r>
              <a:rPr lang="nl-BE" dirty="0" smtClean="0"/>
              <a:t> reactor </a:t>
            </a:r>
            <a:r>
              <a:rPr lang="nl-BE" dirty="0" err="1" smtClean="0"/>
              <a:t>will</a:t>
            </a:r>
            <a:r>
              <a:rPr lang="nl-BE" dirty="0" smtClean="0"/>
              <a:t> </a:t>
            </a:r>
            <a:r>
              <a:rPr lang="nl-BE" dirty="0" err="1" smtClean="0"/>
              <a:t>undergo</a:t>
            </a:r>
            <a:r>
              <a:rPr lang="nl-BE" dirty="0" smtClean="0"/>
              <a:t> </a:t>
            </a:r>
            <a:r>
              <a:rPr lang="nl-BE" dirty="0" err="1" smtClean="0"/>
              <a:t>an</a:t>
            </a:r>
            <a:r>
              <a:rPr lang="nl-BE" dirty="0" smtClean="0"/>
              <a:t> </a:t>
            </a:r>
            <a:r>
              <a:rPr lang="nl-BE" dirty="0" err="1" smtClean="0"/>
              <a:t>extensive</a:t>
            </a:r>
            <a:r>
              <a:rPr lang="nl-BE" dirty="0" smtClean="0"/>
              <a:t> </a:t>
            </a:r>
            <a:r>
              <a:rPr lang="nl-BE" dirty="0" err="1" smtClean="0"/>
              <a:t>overhaul</a:t>
            </a:r>
            <a:r>
              <a:rPr lang="nl-BE" dirty="0" smtClean="0"/>
              <a:t> in 2015</a:t>
            </a:r>
          </a:p>
          <a:p>
            <a:pPr lvl="1"/>
            <a:endParaRPr lang="nl-BE" dirty="0" smtClean="0"/>
          </a:p>
          <a:p>
            <a:pPr lvl="1"/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replace</a:t>
            </a:r>
            <a:r>
              <a:rPr lang="nl-BE" dirty="0" smtClean="0"/>
              <a:t> </a:t>
            </a:r>
            <a:r>
              <a:rPr lang="nl-BE" dirty="0" err="1" smtClean="0"/>
              <a:t>its</a:t>
            </a:r>
            <a:r>
              <a:rPr lang="nl-BE" dirty="0" smtClean="0"/>
              <a:t> Be </a:t>
            </a:r>
            <a:r>
              <a:rPr lang="nl-BE" dirty="0" err="1" smtClean="0"/>
              <a:t>core</a:t>
            </a:r>
            <a:endParaRPr lang="nl-BE" dirty="0" smtClean="0"/>
          </a:p>
          <a:p>
            <a:pPr lvl="1"/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perform</a:t>
            </a:r>
            <a:r>
              <a:rPr lang="nl-BE" dirty="0" smtClean="0"/>
              <a:t> major </a:t>
            </a:r>
            <a:r>
              <a:rPr lang="nl-BE" dirty="0" err="1" smtClean="0"/>
              <a:t>maintence</a:t>
            </a:r>
            <a:r>
              <a:rPr lang="nl-BE" dirty="0" smtClean="0"/>
              <a:t> operations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inspections</a:t>
            </a:r>
            <a:endParaRPr lang="nl-BE" dirty="0" smtClean="0"/>
          </a:p>
          <a:p>
            <a:pPr lvl="1"/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</a:t>
            </a:r>
            <a:r>
              <a:rPr lang="nl-BE" dirty="0" err="1" smtClean="0"/>
              <a:t>upgraded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smtClean="0"/>
              <a:t>conform </a:t>
            </a:r>
            <a:r>
              <a:rPr lang="nl-BE" dirty="0" err="1" smtClean="0"/>
              <a:t>to</a:t>
            </a:r>
            <a:r>
              <a:rPr lang="nl-BE" dirty="0" smtClean="0"/>
              <a:t> the </a:t>
            </a:r>
            <a:r>
              <a:rPr lang="nl-BE" dirty="0" err="1" smtClean="0"/>
              <a:t>future’s</a:t>
            </a:r>
            <a:r>
              <a:rPr lang="nl-BE" dirty="0" smtClean="0"/>
              <a:t> </a:t>
            </a:r>
            <a:r>
              <a:rPr lang="nl-BE" dirty="0" err="1" smtClean="0"/>
              <a:t>challenges</a:t>
            </a: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98365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96827" y="901221"/>
            <a:ext cx="7743825" cy="3929062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</a:rPr>
              <a:t>Copyright © </a:t>
            </a:r>
            <a:r>
              <a:rPr lang="en-US" sz="1200" b="1" dirty="0" smtClean="0">
                <a:solidFill>
                  <a:schemeClr val="tx1"/>
                </a:solidFill>
              </a:rPr>
              <a:t>2013 </a:t>
            </a:r>
            <a:r>
              <a:rPr lang="en-US" sz="1200" b="1" dirty="0">
                <a:solidFill>
                  <a:schemeClr val="tx1"/>
                </a:solidFill>
              </a:rPr>
              <a:t>- </a:t>
            </a:r>
            <a:r>
              <a:rPr lang="en-US" sz="1200" b="1" dirty="0" err="1">
                <a:solidFill>
                  <a:schemeClr val="tx1"/>
                </a:solidFill>
              </a:rPr>
              <a:t>SCK</a:t>
            </a:r>
            <a:r>
              <a:rPr lang="en-US" sz="1200" b="1" dirty="0" err="1">
                <a:solidFill>
                  <a:schemeClr val="tx1"/>
                </a:solidFill>
                <a:sym typeface="Wingdings" pitchFamily="2" charset="2"/>
              </a:rPr>
              <a:t></a:t>
            </a:r>
            <a:r>
              <a:rPr lang="en-US" sz="1200" b="1" dirty="0" err="1">
                <a:solidFill>
                  <a:schemeClr val="tx1"/>
                </a:solidFill>
              </a:rPr>
              <a:t>CEN</a:t>
            </a:r>
            <a:endParaRPr lang="en-GB" sz="1200" b="1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GB" sz="1200" b="1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GB" sz="1200" dirty="0" smtClean="0">
                <a:solidFill>
                  <a:schemeClr val="tx1"/>
                </a:solidFill>
              </a:rPr>
              <a:t>PLEASE NOTE!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200" dirty="0" smtClean="0">
                <a:solidFill>
                  <a:schemeClr val="tx1"/>
                </a:solidFill>
              </a:rPr>
              <a:t>This </a:t>
            </a:r>
            <a:r>
              <a:rPr lang="en-GB" sz="1200" dirty="0">
                <a:solidFill>
                  <a:schemeClr val="tx1"/>
                </a:solidFill>
              </a:rPr>
              <a:t>presentation contains data, information and formats for dedicated use ONLY and may not be copied, distributed or cited without the explicit permission of the </a:t>
            </a:r>
            <a:r>
              <a:rPr lang="en-GB" sz="1200" dirty="0" err="1">
                <a:solidFill>
                  <a:schemeClr val="tx1"/>
                </a:solidFill>
              </a:rPr>
              <a:t>SCK•CEN</a:t>
            </a:r>
            <a:r>
              <a:rPr lang="en-GB" sz="1200" dirty="0">
                <a:solidFill>
                  <a:schemeClr val="tx1"/>
                </a:solidFill>
              </a:rPr>
              <a:t>. If this has been obtained, please reference it as a “personal communication. </a:t>
            </a:r>
            <a:r>
              <a:rPr lang="en-US" sz="1200" dirty="0">
                <a:solidFill>
                  <a:schemeClr val="tx1"/>
                </a:solidFill>
              </a:rPr>
              <a:t>By c</a:t>
            </a:r>
            <a:r>
              <a:rPr lang="nl-BE" sz="1200" dirty="0" err="1">
                <a:solidFill>
                  <a:schemeClr val="tx1"/>
                </a:solidFill>
              </a:rPr>
              <a:t>ourtesy</a:t>
            </a:r>
            <a:r>
              <a:rPr lang="nl-BE" sz="1200" dirty="0">
                <a:solidFill>
                  <a:schemeClr val="tx1"/>
                </a:solidFill>
              </a:rPr>
              <a:t> of </a:t>
            </a:r>
            <a:r>
              <a:rPr lang="nl-BE" sz="1200" dirty="0" err="1" smtClean="0">
                <a:solidFill>
                  <a:schemeClr val="tx1"/>
                </a:solidFill>
              </a:rPr>
              <a:t>SCK•CEN</a:t>
            </a:r>
            <a:r>
              <a:rPr lang="nl-BE" sz="1200" dirty="0" smtClean="0">
                <a:solidFill>
                  <a:schemeClr val="tx1"/>
                </a:solidFill>
              </a:rPr>
              <a:t>”.</a:t>
            </a:r>
            <a:endParaRPr lang="nl-BE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nl-BE" sz="1200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nl-BE" sz="1200" b="1" dirty="0" err="1">
                <a:solidFill>
                  <a:schemeClr val="tx1"/>
                </a:solidFill>
              </a:rPr>
              <a:t>SCK•CEN</a:t>
            </a:r>
            <a:endParaRPr lang="nl-BE" sz="1200" b="1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nl-BE" sz="1200" dirty="0">
                <a:solidFill>
                  <a:schemeClr val="tx1"/>
                </a:solidFill>
              </a:rPr>
              <a:t>Studiecentrum voor Kernenergie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200" dirty="0">
                <a:solidFill>
                  <a:schemeClr val="tx1"/>
                </a:solidFill>
              </a:rPr>
              <a:t>Centre </a:t>
            </a:r>
            <a:r>
              <a:rPr lang="nl-BE" sz="1200" dirty="0" err="1">
                <a:solidFill>
                  <a:schemeClr val="tx1"/>
                </a:solidFill>
              </a:rPr>
              <a:t>d'Etude</a:t>
            </a:r>
            <a:r>
              <a:rPr lang="nl-BE" sz="1200" dirty="0">
                <a:solidFill>
                  <a:schemeClr val="tx1"/>
                </a:solidFill>
              </a:rPr>
              <a:t> de </a:t>
            </a:r>
            <a:r>
              <a:rPr lang="nl-BE" sz="1200" dirty="0" err="1">
                <a:solidFill>
                  <a:schemeClr val="tx1"/>
                </a:solidFill>
              </a:rPr>
              <a:t>l'Energie</a:t>
            </a:r>
            <a:r>
              <a:rPr lang="nl-BE" sz="1200" dirty="0">
                <a:solidFill>
                  <a:schemeClr val="tx1"/>
                </a:solidFill>
              </a:rPr>
              <a:t> </a:t>
            </a:r>
            <a:r>
              <a:rPr lang="nl-BE" sz="1200" dirty="0" err="1" smtClean="0">
                <a:solidFill>
                  <a:schemeClr val="tx1"/>
                </a:solidFill>
              </a:rPr>
              <a:t>Nucléaire</a:t>
            </a:r>
            <a:endParaRPr lang="nl-BE" sz="1200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nl-BE" sz="1200" dirty="0" err="1" smtClean="0">
                <a:solidFill>
                  <a:schemeClr val="tx1"/>
                </a:solidFill>
              </a:rPr>
              <a:t>Belgian</a:t>
            </a:r>
            <a:r>
              <a:rPr lang="nl-BE" sz="1200" dirty="0" smtClean="0">
                <a:solidFill>
                  <a:schemeClr val="tx1"/>
                </a:solidFill>
              </a:rPr>
              <a:t> </a:t>
            </a:r>
            <a:r>
              <a:rPr lang="nl-BE" sz="1200" dirty="0" err="1" smtClean="0">
                <a:solidFill>
                  <a:schemeClr val="tx1"/>
                </a:solidFill>
              </a:rPr>
              <a:t>Nuclear</a:t>
            </a:r>
            <a:r>
              <a:rPr lang="nl-BE" sz="1200" dirty="0" smtClean="0">
                <a:solidFill>
                  <a:schemeClr val="tx1"/>
                </a:solidFill>
              </a:rPr>
              <a:t> Research Centre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1200" dirty="0" err="1">
                <a:solidFill>
                  <a:schemeClr val="tx1"/>
                </a:solidFill>
              </a:rPr>
              <a:t>Stichting</a:t>
            </a:r>
            <a:r>
              <a:rPr lang="en-US" sz="1200" dirty="0">
                <a:solidFill>
                  <a:schemeClr val="tx1"/>
                </a:solidFill>
              </a:rPr>
              <a:t> van </a:t>
            </a:r>
            <a:r>
              <a:rPr lang="en-US" sz="1200" dirty="0" err="1">
                <a:solidFill>
                  <a:schemeClr val="tx1"/>
                </a:solidFill>
              </a:rPr>
              <a:t>Openbaar</a:t>
            </a:r>
            <a:r>
              <a:rPr lang="en-US" sz="1200" dirty="0">
                <a:solidFill>
                  <a:schemeClr val="tx1"/>
                </a:solidFill>
              </a:rPr>
              <a:t> Nut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200" dirty="0" err="1">
                <a:solidFill>
                  <a:schemeClr val="tx1"/>
                </a:solidFill>
              </a:rPr>
              <a:t>Fondation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d'Utilité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Publique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/>
                </a:solidFill>
              </a:rPr>
              <a:t>Foundation of Public Utility</a:t>
            </a:r>
            <a:endParaRPr lang="en-GB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GB" sz="1200" dirty="0">
                <a:solidFill>
                  <a:schemeClr val="tx1"/>
                </a:solidFill>
              </a:rPr>
              <a:t>Registered Office: </a:t>
            </a:r>
            <a:r>
              <a:rPr lang="en-GB" sz="1200" dirty="0" smtClean="0">
                <a:solidFill>
                  <a:schemeClr val="tx1"/>
                </a:solidFill>
              </a:rPr>
              <a:t>Avenue </a:t>
            </a:r>
            <a:r>
              <a:rPr lang="en-GB" sz="1200" dirty="0">
                <a:solidFill>
                  <a:schemeClr val="tx1"/>
                </a:solidFill>
              </a:rPr>
              <a:t>Herrmann-</a:t>
            </a:r>
            <a:r>
              <a:rPr lang="en-GB" sz="1200" dirty="0" err="1">
                <a:solidFill>
                  <a:schemeClr val="tx1"/>
                </a:solidFill>
              </a:rPr>
              <a:t>Debrouxlaan</a:t>
            </a:r>
            <a:r>
              <a:rPr lang="en-GB" sz="1200" dirty="0">
                <a:solidFill>
                  <a:schemeClr val="tx1"/>
                </a:solidFill>
              </a:rPr>
              <a:t> 40 – BE-1160 </a:t>
            </a:r>
            <a:r>
              <a:rPr lang="en-GB" sz="1200" dirty="0" smtClean="0">
                <a:solidFill>
                  <a:schemeClr val="tx1"/>
                </a:solidFill>
              </a:rPr>
              <a:t>BRUSSELS</a:t>
            </a:r>
            <a:endParaRPr lang="en-GB" sz="1200" dirty="0">
              <a:solidFill>
                <a:schemeClr val="tx1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GB" sz="1200" dirty="0" smtClean="0">
                <a:solidFill>
                  <a:schemeClr val="tx1"/>
                </a:solidFill>
              </a:rPr>
              <a:t>Operational </a:t>
            </a:r>
            <a:r>
              <a:rPr lang="en-GB" sz="1200" dirty="0">
                <a:solidFill>
                  <a:schemeClr val="tx1"/>
                </a:solidFill>
              </a:rPr>
              <a:t>Office: </a:t>
            </a:r>
            <a:r>
              <a:rPr lang="en-GB" sz="1200" dirty="0" err="1" smtClean="0">
                <a:solidFill>
                  <a:schemeClr val="tx1"/>
                </a:solidFill>
              </a:rPr>
              <a:t>Boeretang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tx1"/>
                </a:solidFill>
              </a:rPr>
              <a:t>200 – BE-2400 MOL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nl-BE" sz="1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59" y="5018568"/>
            <a:ext cx="1802697" cy="1124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34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General characteristics of the </a:t>
            </a:r>
            <a:r>
              <a:rPr lang="en-GB" dirty="0" err="1" smtClean="0"/>
              <a:t>BR2</a:t>
            </a:r>
            <a:r>
              <a:rPr lang="en-GB" dirty="0" smtClean="0"/>
              <a:t> reactor</a:t>
            </a:r>
          </a:p>
          <a:p>
            <a:pPr lvl="1"/>
            <a:r>
              <a:rPr lang="en-GB" dirty="0" smtClean="0"/>
              <a:t>Historic perspective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Core characteristics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Supporting facilities</a:t>
            </a:r>
          </a:p>
          <a:p>
            <a:pPr lvl="1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Utilisation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Radio-isotope production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Semiconductor irradiation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Material testing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Structural materials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Nuclear fuel</a:t>
            </a:r>
          </a:p>
          <a:p>
            <a:pPr lvl="2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900411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83" y="4556185"/>
            <a:ext cx="3286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and commissioning period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580" y="1556792"/>
            <a:ext cx="8250620" cy="4980533"/>
          </a:xfrm>
        </p:spPr>
        <p:txBody>
          <a:bodyPr/>
          <a:lstStyle/>
          <a:p>
            <a:r>
              <a:rPr lang="nl-BE" sz="2400" dirty="0" smtClean="0">
                <a:sym typeface="Symbol"/>
              </a:rPr>
              <a:t>1956: start of </a:t>
            </a:r>
            <a:r>
              <a:rPr lang="nl-BE" sz="2400" dirty="0" err="1" smtClean="0">
                <a:sym typeface="Symbol"/>
              </a:rPr>
              <a:t>BR1</a:t>
            </a:r>
            <a:r>
              <a:rPr lang="nl-BE" sz="2400" dirty="0" smtClean="0">
                <a:sym typeface="Symbol"/>
              </a:rPr>
              <a:t> (nat. U – </a:t>
            </a:r>
            <a:r>
              <a:rPr lang="nl-BE" sz="2400" dirty="0" err="1" smtClean="0">
                <a:sym typeface="Symbol"/>
              </a:rPr>
              <a:t>graphite</a:t>
            </a:r>
            <a:r>
              <a:rPr lang="nl-BE" sz="2400" dirty="0" smtClean="0">
                <a:sym typeface="Symbol"/>
              </a:rPr>
              <a:t>)</a:t>
            </a:r>
            <a:endParaRPr lang="en-US" sz="2400" dirty="0" smtClean="0">
              <a:sym typeface="Symbol"/>
            </a:endParaRPr>
          </a:p>
          <a:p>
            <a:r>
              <a:rPr lang="en-US" sz="2400" dirty="0" smtClean="0">
                <a:sym typeface="Symbol"/>
              </a:rPr>
              <a:t>Construction</a:t>
            </a:r>
            <a:r>
              <a:rPr lang="en-US" sz="2400" dirty="0">
                <a:sym typeface="Symbol"/>
              </a:rPr>
              <a:t>: 1957-1960</a:t>
            </a:r>
          </a:p>
          <a:p>
            <a:r>
              <a:rPr lang="nl-BE" sz="2400" dirty="0" smtClean="0">
                <a:sym typeface="Symbol"/>
              </a:rPr>
              <a:t>First </a:t>
            </a:r>
            <a:r>
              <a:rPr lang="nl-BE" sz="2400" dirty="0" err="1" smtClean="0">
                <a:sym typeface="Symbol"/>
              </a:rPr>
              <a:t>criticality</a:t>
            </a:r>
            <a:r>
              <a:rPr lang="nl-BE" sz="2400" dirty="0" smtClean="0">
                <a:sym typeface="Symbol"/>
              </a:rPr>
              <a:t> 06/07/1961</a:t>
            </a:r>
            <a:endParaRPr lang="en-US" sz="2400" dirty="0" smtClean="0">
              <a:sym typeface="Symbol"/>
            </a:endParaRPr>
          </a:p>
          <a:p>
            <a:r>
              <a:rPr lang="en-US" sz="2400" dirty="0" smtClean="0">
                <a:sym typeface="Symbol"/>
              </a:rPr>
              <a:t>Commissioning</a:t>
            </a:r>
            <a:r>
              <a:rPr lang="en-US" sz="2400" dirty="0">
                <a:sym typeface="Symbol"/>
              </a:rPr>
              <a:t>: </a:t>
            </a:r>
            <a:r>
              <a:rPr lang="en-US" sz="2400" dirty="0" smtClean="0">
                <a:sym typeface="Symbol"/>
              </a:rPr>
              <a:t>1961-1962</a:t>
            </a:r>
          </a:p>
          <a:p>
            <a:r>
              <a:rPr lang="nl-BE" sz="2400" dirty="0" smtClean="0">
                <a:sym typeface="Symbol"/>
              </a:rPr>
              <a:t>1962: first </a:t>
            </a:r>
            <a:r>
              <a:rPr lang="nl-BE" sz="2400" dirty="0" err="1" smtClean="0">
                <a:sym typeface="Symbol"/>
              </a:rPr>
              <a:t>criticality</a:t>
            </a:r>
            <a:r>
              <a:rPr lang="nl-BE" sz="2400" dirty="0" smtClean="0">
                <a:sym typeface="Symbol"/>
              </a:rPr>
              <a:t> of </a:t>
            </a:r>
            <a:r>
              <a:rPr lang="nl-BE" sz="2400" dirty="0" err="1" smtClean="0">
                <a:sym typeface="Symbol"/>
              </a:rPr>
              <a:t>BR3</a:t>
            </a:r>
            <a:r>
              <a:rPr lang="nl-BE" sz="2400" dirty="0" smtClean="0">
                <a:sym typeface="Symbol"/>
              </a:rPr>
              <a:t> (first </a:t>
            </a:r>
            <a:r>
              <a:rPr lang="nl-BE" sz="2400" dirty="0" err="1" smtClean="0">
                <a:sym typeface="Symbol"/>
              </a:rPr>
              <a:t>PWR</a:t>
            </a:r>
            <a:r>
              <a:rPr lang="nl-BE" sz="2400" dirty="0" smtClean="0">
                <a:sym typeface="Symbol"/>
              </a:rPr>
              <a:t> Europe)</a:t>
            </a:r>
            <a:endParaRPr lang="en-US" sz="2400" dirty="0" smtClean="0">
              <a:sym typeface="Symbol"/>
            </a:endParaRPr>
          </a:p>
          <a:p>
            <a:r>
              <a:rPr lang="en-US" sz="2400" dirty="0" smtClean="0">
                <a:sym typeface="Symbol"/>
              </a:rPr>
              <a:t>Full power operation and initial operation license for 25 years issued in 1963</a:t>
            </a:r>
            <a:endParaRPr lang="en-US" sz="2400" dirty="0">
              <a:sym typeface="Symbol"/>
            </a:endParaRPr>
          </a:p>
          <a:p>
            <a:endParaRPr lang="nl-BE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499350" y="6562725"/>
            <a:ext cx="1439863" cy="295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BE" smtClean="0">
                <a:solidFill>
                  <a:srgbClr val="618FFD"/>
                </a:solidFill>
              </a:rPr>
              <a:t>© SCK•CEN</a:t>
            </a:r>
            <a:endParaRPr lang="nl-BE">
              <a:solidFill>
                <a:srgbClr val="618FF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" y="4590652"/>
            <a:ext cx="2827991" cy="19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08" y="4409354"/>
            <a:ext cx="33337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1434" y="1027822"/>
            <a:ext cx="8272231" cy="4784399"/>
            <a:chOff x="441434" y="1027822"/>
            <a:chExt cx="8272231" cy="4784399"/>
          </a:xfrm>
        </p:grpSpPr>
        <p:pic>
          <p:nvPicPr>
            <p:cNvPr id="8" name="Content Placeholder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0" t="4531" r="3831" b="61417"/>
            <a:stretch/>
          </p:blipFill>
          <p:spPr bwMode="auto">
            <a:xfrm>
              <a:off x="441434" y="1027822"/>
              <a:ext cx="8272231" cy="4784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576552" y="4687614"/>
              <a:ext cx="4382814" cy="283779"/>
            </a:xfrm>
            <a:prstGeom prst="rect">
              <a:avLst/>
            </a:prstGeom>
            <a:solidFill>
              <a:srgbClr val="FFFF00">
                <a:alpha val="51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841531" y="5485857"/>
              <a:ext cx="4661338" cy="283779"/>
            </a:xfrm>
            <a:prstGeom prst="rect">
              <a:avLst/>
            </a:prstGeom>
            <a:solidFill>
              <a:srgbClr val="FFFF00">
                <a:alpha val="51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146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First </a:t>
            </a:r>
            <a:r>
              <a:rPr lang="nl-BE" dirty="0" err="1" smtClean="0"/>
              <a:t>operation</a:t>
            </a:r>
            <a:r>
              <a:rPr lang="nl-BE" dirty="0" smtClean="0"/>
              <a:t> </a:t>
            </a:r>
            <a:r>
              <a:rPr lang="nl-BE" dirty="0" err="1" smtClean="0"/>
              <a:t>period</a:t>
            </a:r>
            <a:r>
              <a:rPr lang="nl-BE" dirty="0" smtClean="0"/>
              <a:t> 1963-1978</a:t>
            </a:r>
            <a:endParaRPr lang="nl-B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40962" y="1137683"/>
            <a:ext cx="6840280" cy="4811172"/>
          </a:xfrm>
        </p:spPr>
        <p:txBody>
          <a:bodyPr/>
          <a:lstStyle/>
          <a:p>
            <a:r>
              <a:rPr lang="nl-BE" dirty="0" smtClean="0"/>
              <a:t>Prototype </a:t>
            </a:r>
            <a:r>
              <a:rPr lang="nl-BE" dirty="0" err="1" smtClean="0"/>
              <a:t>experiments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endParaRPr lang="nl-BE" dirty="0"/>
          </a:p>
          <a:p>
            <a:pPr lvl="1"/>
            <a:r>
              <a:rPr lang="nl-BE" dirty="0" smtClean="0"/>
              <a:t>Light water reactor</a:t>
            </a:r>
          </a:p>
          <a:p>
            <a:pPr lvl="1"/>
            <a:r>
              <a:rPr lang="nl-BE" dirty="0" smtClean="0"/>
              <a:t>Gas </a:t>
            </a:r>
            <a:r>
              <a:rPr lang="nl-BE" dirty="0" err="1" smtClean="0"/>
              <a:t>cooled</a:t>
            </a:r>
            <a:r>
              <a:rPr lang="nl-BE" dirty="0" smtClean="0"/>
              <a:t> reactor</a:t>
            </a:r>
          </a:p>
          <a:p>
            <a:pPr lvl="1"/>
            <a:r>
              <a:rPr lang="nl-BE" dirty="0" err="1" smtClean="0"/>
              <a:t>Sodium</a:t>
            </a:r>
            <a:r>
              <a:rPr lang="nl-BE" dirty="0" smtClean="0"/>
              <a:t> </a:t>
            </a:r>
            <a:r>
              <a:rPr lang="nl-BE" dirty="0" err="1" smtClean="0"/>
              <a:t>cooled</a:t>
            </a:r>
            <a:r>
              <a:rPr lang="nl-BE" dirty="0" smtClean="0"/>
              <a:t> reactor</a:t>
            </a:r>
          </a:p>
          <a:p>
            <a:r>
              <a:rPr lang="nl-BE" dirty="0" smtClean="0"/>
              <a:t>First </a:t>
            </a:r>
            <a:r>
              <a:rPr lang="nl-BE" dirty="0" err="1" smtClean="0"/>
              <a:t>irradiations</a:t>
            </a:r>
            <a:r>
              <a:rPr lang="nl-BE" dirty="0" smtClean="0"/>
              <a:t> of </a:t>
            </a:r>
            <a:r>
              <a:rPr lang="nl-BE" dirty="0" err="1" smtClean="0"/>
              <a:t>MOX</a:t>
            </a:r>
            <a:r>
              <a:rPr lang="nl-BE" dirty="0" smtClean="0"/>
              <a:t> </a:t>
            </a:r>
            <a:r>
              <a:rPr lang="nl-BE" dirty="0" err="1" smtClean="0"/>
              <a:t>fuel</a:t>
            </a:r>
            <a:endParaRPr lang="nl-BE" dirty="0" smtClean="0"/>
          </a:p>
          <a:p>
            <a:r>
              <a:rPr lang="nl-BE" dirty="0" err="1" smtClean="0"/>
              <a:t>Production</a:t>
            </a:r>
            <a:r>
              <a:rPr lang="nl-BE" dirty="0" smtClean="0"/>
              <a:t> of </a:t>
            </a:r>
            <a:r>
              <a:rPr lang="nl-BE" dirty="0" err="1" smtClean="0"/>
              <a:t>isotopes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energetic</a:t>
            </a:r>
            <a:r>
              <a:rPr lang="nl-BE" dirty="0" smtClean="0"/>
              <a:t> </a:t>
            </a:r>
            <a:r>
              <a:rPr lang="nl-BE" dirty="0" err="1" smtClean="0"/>
              <a:t>applications</a:t>
            </a:r>
            <a:endParaRPr lang="nl-BE" dirty="0" smtClean="0"/>
          </a:p>
          <a:p>
            <a:r>
              <a:rPr lang="nl-BE" dirty="0" smtClean="0"/>
              <a:t>1978-1980: </a:t>
            </a:r>
            <a:r>
              <a:rPr lang="nl-BE" dirty="0" err="1" smtClean="0"/>
              <a:t>replacement</a:t>
            </a:r>
            <a:r>
              <a:rPr lang="nl-BE" dirty="0" smtClean="0"/>
              <a:t> of Be matrix</a:t>
            </a: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5" y="1137683"/>
            <a:ext cx="1428896" cy="20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2696" y="3125185"/>
            <a:ext cx="1981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738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Second </a:t>
            </a:r>
            <a:r>
              <a:rPr lang="nl-BE" dirty="0" err="1" smtClean="0"/>
              <a:t>operational</a:t>
            </a:r>
            <a:r>
              <a:rPr lang="nl-BE" dirty="0" smtClean="0"/>
              <a:t> </a:t>
            </a:r>
            <a:r>
              <a:rPr lang="nl-BE" dirty="0" err="1" smtClean="0"/>
              <a:t>period</a:t>
            </a:r>
            <a:r>
              <a:rPr lang="nl-BE" dirty="0" smtClean="0"/>
              <a:t> (1980-1995)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Legislation</a:t>
            </a:r>
            <a:r>
              <a:rPr lang="nl-BE" dirty="0" smtClean="0"/>
              <a:t> change in 1984: no </a:t>
            </a:r>
            <a:r>
              <a:rPr lang="nl-BE" dirty="0" err="1" smtClean="0"/>
              <a:t>operational</a:t>
            </a:r>
            <a:r>
              <a:rPr lang="nl-BE" dirty="0" smtClean="0"/>
              <a:t> limit in </a:t>
            </a:r>
            <a:r>
              <a:rPr lang="nl-BE" dirty="0" err="1" smtClean="0"/>
              <a:t>license</a:t>
            </a:r>
            <a:r>
              <a:rPr lang="nl-BE" dirty="0" smtClean="0"/>
              <a:t>, </a:t>
            </a:r>
            <a:r>
              <a:rPr lang="nl-BE" dirty="0" err="1" smtClean="0"/>
              <a:t>periodic</a:t>
            </a:r>
            <a:r>
              <a:rPr lang="nl-BE" dirty="0" smtClean="0"/>
              <a:t> </a:t>
            </a:r>
            <a:r>
              <a:rPr lang="nl-BE" dirty="0" err="1" smtClean="0"/>
              <a:t>safety</a:t>
            </a:r>
            <a:r>
              <a:rPr lang="nl-BE" dirty="0" smtClean="0"/>
              <a:t> re-assessment (10 </a:t>
            </a:r>
            <a:r>
              <a:rPr lang="nl-BE" dirty="0" err="1" smtClean="0"/>
              <a:t>year</a:t>
            </a:r>
            <a:r>
              <a:rPr lang="nl-BE" dirty="0" smtClean="0"/>
              <a:t> </a:t>
            </a:r>
            <a:r>
              <a:rPr lang="nl-BE" dirty="0" err="1" smtClean="0"/>
              <a:t>periods</a:t>
            </a:r>
            <a:r>
              <a:rPr lang="nl-BE" dirty="0" smtClean="0"/>
              <a:t>)</a:t>
            </a:r>
          </a:p>
          <a:p>
            <a:endParaRPr lang="nl-BE" dirty="0"/>
          </a:p>
          <a:p>
            <a:r>
              <a:rPr lang="nl-BE" dirty="0" smtClean="0"/>
              <a:t>Safety </a:t>
            </a:r>
            <a:r>
              <a:rPr lang="nl-BE" dirty="0" err="1" smtClean="0"/>
              <a:t>experiments</a:t>
            </a:r>
            <a:r>
              <a:rPr lang="nl-BE" dirty="0" smtClean="0"/>
              <a:t> Na </a:t>
            </a:r>
            <a:r>
              <a:rPr lang="nl-BE" dirty="0" err="1" smtClean="0"/>
              <a:t>cooled</a:t>
            </a:r>
            <a:r>
              <a:rPr lang="nl-BE" dirty="0" smtClean="0"/>
              <a:t> reactors</a:t>
            </a:r>
          </a:p>
          <a:p>
            <a:pPr lvl="1"/>
            <a:r>
              <a:rPr lang="nl-BE" dirty="0" err="1" smtClean="0"/>
              <a:t>Loss</a:t>
            </a:r>
            <a:r>
              <a:rPr lang="nl-BE" dirty="0" smtClean="0"/>
              <a:t> of Flow accident</a:t>
            </a:r>
          </a:p>
          <a:p>
            <a:pPr lvl="1"/>
            <a:r>
              <a:rPr lang="nl-BE" dirty="0" smtClean="0"/>
              <a:t>Post Accident Heat </a:t>
            </a:r>
            <a:r>
              <a:rPr lang="nl-BE" dirty="0" err="1" smtClean="0"/>
              <a:t>Removal</a:t>
            </a:r>
            <a:endParaRPr lang="nl-BE" dirty="0" smtClean="0"/>
          </a:p>
          <a:p>
            <a:pPr lvl="1"/>
            <a:endParaRPr lang="nl-BE" dirty="0"/>
          </a:p>
          <a:p>
            <a:r>
              <a:rPr lang="nl-BE" dirty="0" err="1" smtClean="0"/>
              <a:t>BR3</a:t>
            </a:r>
            <a:r>
              <a:rPr lang="nl-BE" dirty="0" smtClean="0"/>
              <a:t> </a:t>
            </a:r>
            <a:r>
              <a:rPr lang="nl-BE" dirty="0" err="1" smtClean="0"/>
              <a:t>shut</a:t>
            </a:r>
            <a:r>
              <a:rPr lang="nl-BE" dirty="0" smtClean="0"/>
              <a:t>-down </a:t>
            </a:r>
            <a:r>
              <a:rPr lang="nl-BE" dirty="0" smtClean="0"/>
              <a:t>(1987)</a:t>
            </a:r>
            <a:endParaRPr lang="nl-BE" dirty="0" smtClean="0"/>
          </a:p>
          <a:p>
            <a:pPr lvl="1"/>
            <a:r>
              <a:rPr lang="nl-BE" dirty="0" err="1" smtClean="0"/>
              <a:t>PWR</a:t>
            </a:r>
            <a:r>
              <a:rPr lang="nl-BE" dirty="0" smtClean="0"/>
              <a:t> loop in </a:t>
            </a:r>
            <a:r>
              <a:rPr lang="nl-BE" dirty="0" err="1" smtClean="0"/>
              <a:t>BR2</a:t>
            </a:r>
            <a:endParaRPr lang="nl-BE" dirty="0" smtClean="0"/>
          </a:p>
          <a:p>
            <a:pPr lvl="1"/>
            <a:r>
              <a:rPr lang="nl-BE" dirty="0" err="1" smtClean="0"/>
              <a:t>LWR</a:t>
            </a:r>
            <a:r>
              <a:rPr lang="nl-BE" dirty="0" smtClean="0"/>
              <a:t> </a:t>
            </a:r>
            <a:r>
              <a:rPr lang="nl-BE" dirty="0" err="1" smtClean="0"/>
              <a:t>MOX</a:t>
            </a:r>
            <a:r>
              <a:rPr lang="nl-BE" dirty="0" smtClean="0"/>
              <a:t> studies</a:t>
            </a:r>
          </a:p>
          <a:p>
            <a:endParaRPr lang="nl-BE" dirty="0" smtClean="0"/>
          </a:p>
          <a:p>
            <a:r>
              <a:rPr lang="nl-BE" dirty="0" err="1" smtClean="0"/>
              <a:t>Material</a:t>
            </a:r>
            <a:r>
              <a:rPr lang="nl-BE" dirty="0" smtClean="0"/>
              <a:t> </a:t>
            </a:r>
            <a:r>
              <a:rPr lang="nl-BE" dirty="0" err="1" smtClean="0"/>
              <a:t>irradiations</a:t>
            </a:r>
            <a:endParaRPr lang="nl-BE" dirty="0" smtClean="0"/>
          </a:p>
          <a:p>
            <a:endParaRPr lang="nl-BE" dirty="0"/>
          </a:p>
          <a:p>
            <a:r>
              <a:rPr lang="nl-BE" dirty="0" smtClean="0"/>
              <a:t>Second Be </a:t>
            </a:r>
            <a:r>
              <a:rPr lang="nl-BE" dirty="0" err="1" smtClean="0"/>
              <a:t>replacement</a:t>
            </a:r>
            <a:r>
              <a:rPr lang="nl-BE" dirty="0" smtClean="0"/>
              <a:t> 1995-1997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87" y="1925674"/>
            <a:ext cx="3114522" cy="2055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88" y="4374921"/>
            <a:ext cx="2560320" cy="17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74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Content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General characteristics of the </a:t>
            </a:r>
            <a:r>
              <a:rPr lang="en-GB" dirty="0" err="1" smtClean="0"/>
              <a:t>BR2</a:t>
            </a:r>
            <a:r>
              <a:rPr lang="en-GB" dirty="0" smtClean="0"/>
              <a:t> reactor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Historic perspective</a:t>
            </a:r>
          </a:p>
          <a:p>
            <a:pPr lvl="1"/>
            <a:r>
              <a:rPr lang="en-GB" dirty="0" smtClean="0"/>
              <a:t>Core characteristics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Supporting facilities</a:t>
            </a:r>
          </a:p>
          <a:p>
            <a:pPr lvl="1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Utilisation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Radio-isotope production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Semiconductor irradiation</a:t>
            </a:r>
          </a:p>
          <a:p>
            <a:pPr lvl="1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Material testing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Structural materials</a:t>
            </a:r>
          </a:p>
          <a:p>
            <a:pPr lvl="2"/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Nuclear fuel</a:t>
            </a:r>
          </a:p>
          <a:p>
            <a:pPr lvl="2"/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033731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Essential</a:t>
            </a:r>
            <a:r>
              <a:rPr lang="nl-BE" dirty="0" smtClean="0"/>
              <a:t> </a:t>
            </a:r>
            <a:r>
              <a:rPr lang="nl-BE" dirty="0" err="1" smtClean="0"/>
              <a:t>characteristics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Geometry</a:t>
            </a:r>
            <a:r>
              <a:rPr lang="nl-BE" dirty="0" smtClean="0"/>
              <a:t>: tank in pool</a:t>
            </a:r>
          </a:p>
          <a:p>
            <a:pPr lvl="1"/>
            <a:r>
              <a:rPr lang="nl-BE" dirty="0" smtClean="0"/>
              <a:t>78 </a:t>
            </a:r>
            <a:r>
              <a:rPr lang="nl-BE" dirty="0" err="1" smtClean="0"/>
              <a:t>channels</a:t>
            </a:r>
            <a:r>
              <a:rPr lang="nl-BE" dirty="0" smtClean="0"/>
              <a:t> in </a:t>
            </a:r>
            <a:r>
              <a:rPr lang="nl-BE" dirty="0" err="1" smtClean="0"/>
              <a:t>hyperboloid</a:t>
            </a:r>
            <a:r>
              <a:rPr lang="nl-BE" dirty="0" smtClean="0"/>
              <a:t> arrangement </a:t>
            </a:r>
            <a:r>
              <a:rPr lang="nl-BE" dirty="0" err="1" smtClean="0"/>
              <a:t>inside</a:t>
            </a:r>
            <a:r>
              <a:rPr lang="nl-BE" dirty="0" smtClean="0"/>
              <a:t> </a:t>
            </a:r>
            <a:r>
              <a:rPr lang="nl-BE" dirty="0" err="1" smtClean="0"/>
              <a:t>vessel</a:t>
            </a:r>
            <a:endParaRPr lang="nl-BE" dirty="0" smtClean="0"/>
          </a:p>
          <a:p>
            <a:pPr lvl="1"/>
            <a:r>
              <a:rPr lang="nl-BE" dirty="0" err="1" smtClean="0"/>
              <a:t>Core</a:t>
            </a:r>
            <a:r>
              <a:rPr lang="nl-BE" dirty="0" smtClean="0"/>
              <a:t> diameter: </a:t>
            </a:r>
            <a:r>
              <a:rPr lang="nl-BE" dirty="0" err="1" smtClean="0"/>
              <a:t>1m</a:t>
            </a:r>
            <a:r>
              <a:rPr lang="nl-BE" dirty="0" smtClean="0"/>
              <a:t> - Top &amp; </a:t>
            </a:r>
            <a:r>
              <a:rPr lang="nl-BE" dirty="0" err="1" smtClean="0"/>
              <a:t>bottom</a:t>
            </a:r>
            <a:r>
              <a:rPr lang="nl-BE" dirty="0" smtClean="0"/>
              <a:t> cover: </a:t>
            </a:r>
            <a:r>
              <a:rPr lang="nl-BE" dirty="0" err="1" smtClean="0"/>
              <a:t>2m</a:t>
            </a:r>
            <a:endParaRPr lang="nl-BE" dirty="0" smtClean="0"/>
          </a:p>
          <a:p>
            <a:pPr lvl="1"/>
            <a:r>
              <a:rPr lang="nl-BE" dirty="0" err="1" smtClean="0"/>
              <a:t>Vessel</a:t>
            </a:r>
            <a:r>
              <a:rPr lang="nl-BE" dirty="0" smtClean="0"/>
              <a:t> </a:t>
            </a:r>
            <a:r>
              <a:rPr lang="nl-BE" dirty="0" err="1" smtClean="0"/>
              <a:t>height</a:t>
            </a:r>
            <a:r>
              <a:rPr lang="nl-BE" dirty="0" smtClean="0"/>
              <a:t>: </a:t>
            </a:r>
            <a:r>
              <a:rPr lang="nl-BE" dirty="0" err="1" smtClean="0"/>
              <a:t>14m</a:t>
            </a:r>
            <a:endParaRPr lang="nl-BE" dirty="0" smtClean="0"/>
          </a:p>
          <a:p>
            <a:pPr lvl="1"/>
            <a:r>
              <a:rPr lang="nl-BE" dirty="0" err="1" smtClean="0"/>
              <a:t>Cilindric</a:t>
            </a:r>
            <a:r>
              <a:rPr lang="nl-BE" dirty="0" smtClean="0"/>
              <a:t> </a:t>
            </a:r>
            <a:r>
              <a:rPr lang="nl-BE" dirty="0" err="1" smtClean="0"/>
              <a:t>fuel</a:t>
            </a:r>
            <a:r>
              <a:rPr lang="nl-BE" dirty="0" smtClean="0"/>
              <a:t> </a:t>
            </a:r>
            <a:r>
              <a:rPr lang="nl-BE" dirty="0" err="1" smtClean="0"/>
              <a:t>elements</a:t>
            </a:r>
            <a:r>
              <a:rPr lang="nl-BE" dirty="0" smtClean="0"/>
              <a:t>, </a:t>
            </a:r>
            <a:r>
              <a:rPr lang="nl-BE" dirty="0" err="1" smtClean="0"/>
              <a:t>fueled</a:t>
            </a:r>
            <a:r>
              <a:rPr lang="nl-BE" dirty="0" smtClean="0"/>
              <a:t> zone </a:t>
            </a:r>
            <a:r>
              <a:rPr lang="nl-BE" dirty="0" err="1" smtClean="0"/>
              <a:t>800mm</a:t>
            </a:r>
            <a:endParaRPr lang="nl-BE" dirty="0" smtClean="0"/>
          </a:p>
          <a:p>
            <a:r>
              <a:rPr lang="nl-BE" dirty="0" err="1" smtClean="0"/>
              <a:t>Materials</a:t>
            </a:r>
            <a:endParaRPr lang="nl-BE" dirty="0" smtClean="0"/>
          </a:p>
          <a:p>
            <a:pPr lvl="1"/>
            <a:r>
              <a:rPr lang="nl-BE" dirty="0" smtClean="0"/>
              <a:t>Be </a:t>
            </a:r>
            <a:r>
              <a:rPr lang="nl-BE" dirty="0" err="1" smtClean="0"/>
              <a:t>prisms</a:t>
            </a:r>
            <a:r>
              <a:rPr lang="nl-BE" dirty="0" smtClean="0"/>
              <a:t> in </a:t>
            </a:r>
            <a:r>
              <a:rPr lang="nl-BE" dirty="0" err="1" smtClean="0"/>
              <a:t>core</a:t>
            </a:r>
            <a:r>
              <a:rPr lang="nl-BE" dirty="0" smtClean="0"/>
              <a:t>, </a:t>
            </a:r>
            <a:r>
              <a:rPr lang="nl-BE" dirty="0" err="1" smtClean="0"/>
              <a:t>stainless</a:t>
            </a:r>
            <a:r>
              <a:rPr lang="nl-BE" dirty="0" smtClean="0"/>
              <a:t> steel extension tubes</a:t>
            </a:r>
          </a:p>
          <a:p>
            <a:pPr lvl="1"/>
            <a:r>
              <a:rPr lang="nl-BE" dirty="0" err="1" smtClean="0"/>
              <a:t>Aluminum</a:t>
            </a:r>
            <a:r>
              <a:rPr lang="nl-BE" dirty="0" smtClean="0"/>
              <a:t> 5052 </a:t>
            </a:r>
            <a:r>
              <a:rPr lang="nl-BE" dirty="0" err="1" smtClean="0"/>
              <a:t>vessel</a:t>
            </a:r>
            <a:endParaRPr lang="nl-BE" dirty="0" smtClean="0"/>
          </a:p>
          <a:p>
            <a:pPr lvl="1"/>
            <a:r>
              <a:rPr lang="nl-BE" dirty="0" smtClean="0"/>
              <a:t>High </a:t>
            </a:r>
            <a:r>
              <a:rPr lang="nl-BE" dirty="0" err="1" smtClean="0"/>
              <a:t>enriched</a:t>
            </a:r>
            <a:r>
              <a:rPr lang="nl-BE" dirty="0" smtClean="0"/>
              <a:t> uranium (</a:t>
            </a:r>
            <a:r>
              <a:rPr lang="nl-BE" dirty="0" err="1" smtClean="0"/>
              <a:t>Ualx</a:t>
            </a:r>
            <a:r>
              <a:rPr lang="nl-BE" dirty="0" smtClean="0"/>
              <a:t> </a:t>
            </a:r>
            <a:r>
              <a:rPr lang="nl-BE" dirty="0" err="1" smtClean="0"/>
              <a:t>fuel</a:t>
            </a:r>
            <a:r>
              <a:rPr lang="nl-BE" dirty="0" smtClean="0"/>
              <a:t> </a:t>
            </a:r>
            <a:r>
              <a:rPr lang="nl-BE" dirty="0" err="1" smtClean="0"/>
              <a:t>disperion</a:t>
            </a:r>
            <a:r>
              <a:rPr lang="nl-BE" dirty="0" smtClean="0"/>
              <a:t>)</a:t>
            </a:r>
          </a:p>
          <a:p>
            <a:r>
              <a:rPr lang="nl-BE" dirty="0" err="1" smtClean="0"/>
              <a:t>Cooling</a:t>
            </a:r>
            <a:endParaRPr lang="nl-BE" dirty="0" smtClean="0"/>
          </a:p>
          <a:p>
            <a:pPr lvl="1"/>
            <a:r>
              <a:rPr lang="nl-BE" dirty="0" smtClean="0"/>
              <a:t>Light water </a:t>
            </a:r>
            <a:r>
              <a:rPr lang="nl-BE" dirty="0" err="1" smtClean="0"/>
              <a:t>cooling</a:t>
            </a:r>
            <a:r>
              <a:rPr lang="nl-BE" dirty="0" smtClean="0"/>
              <a:t>: </a:t>
            </a:r>
            <a:r>
              <a:rPr lang="nl-BE" dirty="0" err="1" smtClean="0"/>
              <a:t>nominal</a:t>
            </a:r>
            <a:r>
              <a:rPr lang="nl-BE" dirty="0" smtClean="0"/>
              <a:t> power 100 MW + 25 MW</a:t>
            </a:r>
            <a:endParaRPr lang="nl-BE" dirty="0" smtClean="0"/>
          </a:p>
          <a:p>
            <a:pPr lvl="1"/>
            <a:r>
              <a:rPr lang="nl-BE" dirty="0" err="1" smtClean="0"/>
              <a:t>35-50°C</a:t>
            </a:r>
            <a:r>
              <a:rPr lang="nl-BE" dirty="0" smtClean="0"/>
              <a:t>, </a:t>
            </a:r>
            <a:r>
              <a:rPr lang="nl-BE" dirty="0" err="1" smtClean="0"/>
              <a:t>120MPa</a:t>
            </a:r>
            <a:r>
              <a:rPr lang="nl-BE" dirty="0" smtClean="0"/>
              <a:t> </a:t>
            </a:r>
            <a:r>
              <a:rPr lang="nl-BE" dirty="0" err="1" smtClean="0"/>
              <a:t>pressure</a:t>
            </a:r>
            <a:r>
              <a:rPr lang="nl-BE" dirty="0" smtClean="0"/>
              <a:t>, </a:t>
            </a:r>
            <a:r>
              <a:rPr lang="nl-BE" dirty="0" err="1" smtClean="0"/>
              <a:t>10m</a:t>
            </a:r>
            <a:r>
              <a:rPr lang="nl-BE" dirty="0" smtClean="0"/>
              <a:t>/s</a:t>
            </a:r>
          </a:p>
          <a:p>
            <a:pPr lvl="1"/>
            <a:r>
              <a:rPr lang="nl-BE" dirty="0" smtClean="0"/>
              <a:t>Maximum heat flux </a:t>
            </a:r>
            <a:r>
              <a:rPr lang="nl-BE" dirty="0" err="1" smtClean="0"/>
              <a:t>470W</a:t>
            </a:r>
            <a:r>
              <a:rPr lang="nl-BE" dirty="0" smtClean="0"/>
              <a:t>/</a:t>
            </a:r>
            <a:r>
              <a:rPr lang="nl-BE" dirty="0" err="1" smtClean="0"/>
              <a:t>cm²</a:t>
            </a:r>
            <a:r>
              <a:rPr lang="nl-BE" dirty="0" smtClean="0"/>
              <a:t> (</a:t>
            </a:r>
            <a:r>
              <a:rPr lang="nl-BE" dirty="0" err="1" smtClean="0"/>
              <a:t>600W</a:t>
            </a:r>
            <a:r>
              <a:rPr lang="nl-BE" dirty="0" smtClean="0"/>
              <a:t>/</a:t>
            </a:r>
            <a:r>
              <a:rPr lang="nl-BE" dirty="0" err="1" smtClean="0"/>
              <a:t>cm²</a:t>
            </a:r>
            <a:r>
              <a:rPr lang="nl-BE" dirty="0" smtClean="0"/>
              <a:t> in </a:t>
            </a:r>
            <a:r>
              <a:rPr lang="nl-BE" dirty="0" err="1" smtClean="0"/>
              <a:t>experiments</a:t>
            </a:r>
            <a:r>
              <a:rPr lang="nl-BE" dirty="0" smtClean="0"/>
              <a:t>)</a:t>
            </a:r>
            <a:endParaRPr lang="nl-BE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7110556" y="3643198"/>
            <a:ext cx="2205800" cy="1640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752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_SCK">
  <a:themeElements>
    <a:clrScheme name="SCKCEN">
      <a:dk1>
        <a:srgbClr val="000000"/>
      </a:dk1>
      <a:lt1>
        <a:srgbClr val="ABE1FF"/>
      </a:lt1>
      <a:dk2>
        <a:srgbClr val="0DA9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000000"/>
      </a:folHlink>
    </a:clrScheme>
    <a:fontScheme name="SCK•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_SCK</Template>
  <TotalTime>880</TotalTime>
  <Pages>22</Pages>
  <Words>1614</Words>
  <Application>Microsoft Office PowerPoint</Application>
  <PresentationFormat>On-screen Show (4:3)</PresentationFormat>
  <Paragraphs>443</Paragraphs>
  <Slides>39</Slides>
  <Notes>14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_SCK</vt:lpstr>
      <vt:lpstr>Photo Editor Photo</vt:lpstr>
      <vt:lpstr>Worksheet</vt:lpstr>
      <vt:lpstr>PowerPoint Presentation</vt:lpstr>
      <vt:lpstr>PowerPoint Presentation</vt:lpstr>
      <vt:lpstr>Content</vt:lpstr>
      <vt:lpstr>Content</vt:lpstr>
      <vt:lpstr>Construction and commissioning period</vt:lpstr>
      <vt:lpstr>First operation period 1963-1978</vt:lpstr>
      <vt:lpstr>Second operational period (1980-1995)</vt:lpstr>
      <vt:lpstr>Content</vt:lpstr>
      <vt:lpstr>Essential characteristics</vt:lpstr>
      <vt:lpstr>PowerPoint Presentation</vt:lpstr>
      <vt:lpstr>Flexibility in applications: variable core configuration</vt:lpstr>
      <vt:lpstr>Content</vt:lpstr>
      <vt:lpstr>Supporting facilities inside BR2</vt:lpstr>
      <vt:lpstr>Supporting facilities outside BR2 Mechanical testing</vt:lpstr>
      <vt:lpstr> µStructure &amp; Non-destructive Analyses hot laboratory (LHMA)</vt:lpstr>
      <vt:lpstr>Radio-Chemical Analyses Laboratory a,b,g-Spectrometry / TI-MS, ICP-MS, AES, ICP-AES, IC, TOC, ISE, G-MS / RGA / Pycnometry</vt:lpstr>
      <vt:lpstr>Content</vt:lpstr>
      <vt:lpstr>Radio-isotopes from fission</vt:lpstr>
      <vt:lpstr>Radio-isotopes from activation</vt:lpstr>
      <vt:lpstr>Content</vt:lpstr>
      <vt:lpstr>Production of high grade semiconductors by neutron transmutation</vt:lpstr>
      <vt:lpstr>Content</vt:lpstr>
      <vt:lpstr>Irradiation rigs for structural materials</vt:lpstr>
      <vt:lpstr>Boiling water capsule irradiation “MISTRAL”</vt:lpstr>
      <vt:lpstr>Thimble tube capsule holder “ROBIN”</vt:lpstr>
      <vt:lpstr>Content</vt:lpstr>
      <vt:lpstr>Nuclear fuel irradiation experiments</vt:lpstr>
      <vt:lpstr>Simulation of PWR in BR2: the CALLISTO loop</vt:lpstr>
      <vt:lpstr>Irradiation conditions</vt:lpstr>
      <vt:lpstr>Example of PIE on LWR Fuel:  Geometrical and FP response to power transients</vt:lpstr>
      <vt:lpstr>MTR fuel irradiation</vt:lpstr>
      <vt:lpstr>Modelling and experimental characterisation</vt:lpstr>
      <vt:lpstr>Dispersed Umo characterisation</vt:lpstr>
      <vt:lpstr>Simulation of Jules Horowitz Reactor: the EVITA loop</vt:lpstr>
      <vt:lpstr>On-line power and flux monitoring</vt:lpstr>
      <vt:lpstr>Content</vt:lpstr>
      <vt:lpstr>BR2 provides SCK●CEN with</vt:lpstr>
      <vt:lpstr>The future of BR2</vt:lpstr>
      <vt:lpstr>PowerPoint Presentation</vt:lpstr>
    </vt:vector>
  </TitlesOfParts>
  <Company>SCK-CEN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svdyck</dc:creator>
  <cp:lastModifiedBy>svdyck</cp:lastModifiedBy>
  <cp:revision>23</cp:revision>
  <cp:lastPrinted>2011-12-22T07:31:06Z</cp:lastPrinted>
  <dcterms:created xsi:type="dcterms:W3CDTF">2013-09-18T18:00:54Z</dcterms:created>
  <dcterms:modified xsi:type="dcterms:W3CDTF">2013-09-21T08:04:11Z</dcterms:modified>
</cp:coreProperties>
</file>