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121F0-603D-45E0-8B94-39BA574EE20E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4B863-AE54-48DA-A602-6B54DCB80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8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EECA33-C610-4511-AC8F-653AF5354D61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9532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5FE048-9D58-4951-AECC-962A826684C8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370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F4727C-413F-4BD3-9C65-B58F3FF00619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0272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6D2DEB-E1DA-47D8-B34C-57AE8C15A341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0934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787158-5D47-4767-BE3A-1406856F79A5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2428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7E0060-86EB-4FA3-B36A-9A917214ACD5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2640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B077B1-9F8B-4793-9006-7744427AC232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6611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EAE149-8ABA-47FD-A80A-56BADCD118FA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8524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43B96D-7E9C-433D-8486-2BB8B5130D99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2172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550199-C2F0-4070-8014-A5437317BFAD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9091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EB0E41-0112-42E8-8ABD-C806ED33A191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446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C103C7-9F16-4364-AA28-A0E4615289E5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3547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54F905-8FCF-41FD-B70E-9E3C62A9FE54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7669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A4AA61-E932-4CFD-A490-540637B50BA1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701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55BD7E-A16C-4540-9154-2CA19D837BE3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64159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41610F-2C98-4975-BEEE-4B46AD5559E5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6371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25E9A0-243D-4F91-80ED-FDDECDA7B126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47779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3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34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ED1591-F314-4C4D-84A6-0723F5E6E91C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Show fueled region.</a:t>
            </a:r>
          </a:p>
          <a:p>
            <a:pPr eaLnBrk="1" hangingPunct="1"/>
            <a:r>
              <a:rPr lang="en-US" altLang="en-US" sz="1800"/>
              <a:t>Show flux trap area.</a:t>
            </a:r>
          </a:p>
          <a:p>
            <a:pPr eaLnBrk="1" hangingPunct="1"/>
            <a:r>
              <a:rPr lang="en-US" altLang="en-US" sz="1800"/>
              <a:t>Show primary coolant flow path.</a:t>
            </a:r>
          </a:p>
          <a:p>
            <a:pPr eaLnBrk="1" hangingPunct="1"/>
            <a:r>
              <a:rPr lang="en-US" altLang="en-US" sz="1800"/>
              <a:t>Show pool coolant flow path.</a:t>
            </a:r>
          </a:p>
        </p:txBody>
      </p:sp>
    </p:spTree>
    <p:extLst>
      <p:ext uri="{BB962C8B-B14F-4D97-AF65-F5344CB8AC3E}">
        <p14:creationId xmlns:p14="http://schemas.microsoft.com/office/powerpoint/2010/main" val="2342957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9273C-B8C5-4CA5-AD54-ECC8D56C3ED3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8660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E49CA6-2E2E-4988-B083-A434439047CC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274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83F53A-D4D4-4513-94A1-E4311874029E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975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ADA-97C6-48CA-80C8-EC54FFF2F025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1C1A-3AC7-49E6-A3C8-A016DA0E4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1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ADA-97C6-48CA-80C8-EC54FFF2F025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1C1A-3AC7-49E6-A3C8-A016DA0E4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4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ADA-97C6-48CA-80C8-EC54FFF2F025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1C1A-3AC7-49E6-A3C8-A016DA0E4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5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ADA-97C6-48CA-80C8-EC54FFF2F025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1C1A-3AC7-49E6-A3C8-A016DA0E4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ADA-97C6-48CA-80C8-EC54FFF2F025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1C1A-3AC7-49E6-A3C8-A016DA0E4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ADA-97C6-48CA-80C8-EC54FFF2F025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1C1A-3AC7-49E6-A3C8-A016DA0E4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ADA-97C6-48CA-80C8-EC54FFF2F025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1C1A-3AC7-49E6-A3C8-A016DA0E4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9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ADA-97C6-48CA-80C8-EC54FFF2F025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1C1A-3AC7-49E6-A3C8-A016DA0E4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9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ADA-97C6-48CA-80C8-EC54FFF2F025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1C1A-3AC7-49E6-A3C8-A016DA0E4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0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ADA-97C6-48CA-80C8-EC54FFF2F025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1C1A-3AC7-49E6-A3C8-A016DA0E4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4ADA-97C6-48CA-80C8-EC54FFF2F025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1C1A-3AC7-49E6-A3C8-A016DA0E4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4ADA-97C6-48CA-80C8-EC54FFF2F025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61C1A-3AC7-49E6-A3C8-A016DA0E4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1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2" name="Rectangle 4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3" name="Picture 14" descr="D:\center stuff\GRAPHICS-formatting\murr shots\APPROVED MURR SHOTS 01-09-09\MURR_10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981200"/>
            <a:ext cx="52197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0" y="381000"/>
            <a:ext cx="9144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Control Blade Design and Fabrication Improvements using Laser Welding</a:t>
            </a:r>
            <a:endParaRPr lang="en-US" altLang="en-US" sz="36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grpSp>
        <p:nvGrpSpPr>
          <p:cNvPr id="2055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059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2639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Text Box 16"/>
          <p:cNvSpPr txBox="1">
            <a:spLocks noChangeArrowheads="1"/>
          </p:cNvSpPr>
          <p:nvPr/>
        </p:nvSpPr>
        <p:spPr bwMode="auto">
          <a:xfrm>
            <a:off x="152400" y="4724400"/>
            <a:ext cx="5486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Les </a:t>
            </a:r>
            <a:r>
              <a:rPr lang="en-US" altLang="en-US" sz="2400" dirty="0" err="1">
                <a:solidFill>
                  <a:srgbClr val="0000FF"/>
                </a:solidFill>
                <a:latin typeface="+mn-lt"/>
              </a:rPr>
              <a:t>Foyto</a:t>
            </a: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, Associate Director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John Fruits, Reactor Manager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+mn-lt"/>
              </a:rPr>
              <a:t>Carl Herbold, Assistant Reactor Manager</a:t>
            </a:r>
          </a:p>
        </p:txBody>
      </p:sp>
    </p:spTree>
    <p:extLst>
      <p:ext uri="{BB962C8B-B14F-4D97-AF65-F5344CB8AC3E}">
        <p14:creationId xmlns:p14="http://schemas.microsoft.com/office/powerpoint/2010/main" val="25366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The Part</a:t>
            </a:r>
          </a:p>
        </p:txBody>
      </p:sp>
      <p:grpSp>
        <p:nvGrpSpPr>
          <p:cNvPr id="11268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11272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10537" cy="4295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359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The Part</a:t>
            </a:r>
          </a:p>
        </p:txBody>
      </p:sp>
      <p:grpSp>
        <p:nvGrpSpPr>
          <p:cNvPr id="12292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12296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An edge channel is welded to the entire perimeter of the BORAL® plate.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536825"/>
            <a:ext cx="5543550" cy="3308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02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The Part</a:t>
            </a:r>
          </a:p>
        </p:txBody>
      </p:sp>
      <p:grpSp>
        <p:nvGrpSpPr>
          <p:cNvPr id="13316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13320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TIG welding produced a large heat-affected zone, required grinding and often resulted in boron contamination of the weld.</a:t>
            </a:r>
          </a:p>
        </p:txBody>
      </p:sp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4525962" cy="33940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17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The Idea</a:t>
            </a:r>
          </a:p>
        </p:txBody>
      </p:sp>
      <p:grpSp>
        <p:nvGrpSpPr>
          <p:cNvPr id="14340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14345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Laser welding offered a much smaller heat-affected zone, no grinding and the promise of preventing weld contamination.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64013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95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Making It Happen</a:t>
            </a:r>
          </a:p>
        </p:txBody>
      </p:sp>
      <p:grpSp>
        <p:nvGrpSpPr>
          <p:cNvPr id="15364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15367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Laser welding came with the tradeoff that a better fit between parts was needed.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Alloy 1100 needed alloy 4047 to work.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err="1" smtClean="0"/>
              <a:t>Fixturing</a:t>
            </a:r>
            <a:r>
              <a:rPr lang="en-US" sz="2800" dirty="0" smtClean="0"/>
              <a:t> was developed to ensure better fitments.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The outside channel was replaced with alloy 4047, including the top channel, which was incorporated into the top mounting plate.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0525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Logobackground"/>
          <p:cNvSpPr>
            <a:spLocks noChangeArrowheads="1"/>
          </p:cNvSpPr>
          <p:nvPr/>
        </p:nvSpPr>
        <p:spPr bwMode="auto">
          <a:xfrm>
            <a:off x="152400" y="246063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Making It Happen</a:t>
            </a:r>
          </a:p>
        </p:txBody>
      </p:sp>
      <p:grpSp>
        <p:nvGrpSpPr>
          <p:cNvPr id="16388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16392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3" descr="\\MURR-SERVER1\Engineering\Litron Blade Welding\1st Blade\100_23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09733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 descr="\\MURR-SERVER1\Engineering\Litron Blade Welding\1st Blade\100_23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27513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295400" y="4800600"/>
            <a:ext cx="1524000" cy="1333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49338" y="2368538"/>
            <a:ext cx="1008062" cy="24161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1855549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Head Piece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000875" y="1855548"/>
            <a:ext cx="1000125" cy="8876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25" idx="3"/>
          </p:cNvCxnSpPr>
          <p:nvPr/>
        </p:nvCxnSpPr>
        <p:spPr>
          <a:xfrm flipV="1">
            <a:off x="5773738" y="2613206"/>
            <a:ext cx="1373602" cy="2447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29175" y="5029847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Laser Head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- Lens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- Camera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- Argon Supply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8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25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Making It Happen</a:t>
            </a:r>
          </a:p>
        </p:txBody>
      </p:sp>
      <p:grpSp>
        <p:nvGrpSpPr>
          <p:cNvPr id="17412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17415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2" descr="\\MURR-SERVER1\Engineering\Litron Blade Welding\1st Blade\100_23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971550"/>
            <a:ext cx="6553200" cy="4914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517651" y="3886200"/>
            <a:ext cx="1000125" cy="8876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9" idx="5"/>
          </p:cNvCxnSpPr>
          <p:nvPr/>
        </p:nvCxnSpPr>
        <p:spPr>
          <a:xfrm flipH="1" flipV="1">
            <a:off x="2371311" y="4643858"/>
            <a:ext cx="1057689" cy="15839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64783" y="599697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Really High Tech</a:t>
            </a:r>
          </a:p>
        </p:txBody>
      </p:sp>
    </p:spTree>
    <p:extLst>
      <p:ext uri="{BB962C8B-B14F-4D97-AF65-F5344CB8AC3E}">
        <p14:creationId xmlns:p14="http://schemas.microsoft.com/office/powerpoint/2010/main" val="1870194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Making It Happen</a:t>
            </a:r>
          </a:p>
        </p:txBody>
      </p:sp>
      <p:grpSp>
        <p:nvGrpSpPr>
          <p:cNvPr id="18436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18439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2" descr="\\MURR-SERVER1\Engineering\Litron Blade Welding\1st Blade\100_23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400800" cy="480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28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Making It Happen</a:t>
            </a:r>
          </a:p>
        </p:txBody>
      </p:sp>
      <p:grpSp>
        <p:nvGrpSpPr>
          <p:cNvPr id="19460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19463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2" descr="\\MURR-SERVER1\Engineering\Litron Blade Welding\1st Blade\100_23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20306" b="5875"/>
          <a:stretch>
            <a:fillRect/>
          </a:stretch>
        </p:blipFill>
        <p:spPr bwMode="auto">
          <a:xfrm>
            <a:off x="838200" y="990600"/>
            <a:ext cx="7375525" cy="4619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5648726" y="1822756"/>
            <a:ext cx="1000125" cy="8876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9" idx="3"/>
          </p:cNvCxnSpPr>
          <p:nvPr/>
        </p:nvCxnSpPr>
        <p:spPr>
          <a:xfrm flipV="1">
            <a:off x="4416425" y="2580414"/>
            <a:ext cx="1378766" cy="33503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6446" y="5930746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Nitrogen applied inside channel</a:t>
            </a:r>
          </a:p>
        </p:txBody>
      </p:sp>
    </p:spTree>
    <p:extLst>
      <p:ext uri="{BB962C8B-B14F-4D97-AF65-F5344CB8AC3E}">
        <p14:creationId xmlns:p14="http://schemas.microsoft.com/office/powerpoint/2010/main" val="284588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Logobackground"/>
          <p:cNvSpPr>
            <a:spLocks noChangeArrowheads="1"/>
          </p:cNvSpPr>
          <p:nvPr/>
        </p:nvSpPr>
        <p:spPr bwMode="auto">
          <a:xfrm>
            <a:off x="152400" y="103188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Making It Happen</a:t>
            </a:r>
          </a:p>
        </p:txBody>
      </p:sp>
      <p:sp>
        <p:nvSpPr>
          <p:cNvPr id="71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14300" y="1143000"/>
            <a:ext cx="8915400" cy="4191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Aft>
                <a:spcPts val="600"/>
              </a:spcAft>
              <a:defRPr/>
            </a:pPr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Modification Record documentation was performed to capture design changes and to authorize laser welding as a fabrication alternative.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10 CFR 50.59 documentation was performed to ensure reactor safety and regulatory compliance.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The first laser welded blade was placed into service in December, 2012.</a:t>
            </a:r>
          </a:p>
        </p:txBody>
      </p:sp>
      <p:grpSp>
        <p:nvGrpSpPr>
          <p:cNvPr id="20485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0487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6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311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Overview</a:t>
            </a:r>
          </a:p>
        </p:txBody>
      </p:sp>
      <p:grpSp>
        <p:nvGrpSpPr>
          <p:cNvPr id="3076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3079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MURR Facility</a:t>
            </a:r>
          </a:p>
          <a:p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Control Blade History</a:t>
            </a:r>
          </a:p>
          <a:p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Project Background</a:t>
            </a:r>
          </a:p>
          <a:p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Part</a:t>
            </a:r>
          </a:p>
          <a:p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Idea</a:t>
            </a:r>
          </a:p>
          <a:p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Making It Happen</a:t>
            </a:r>
          </a:p>
          <a:p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Lessons Learned</a:t>
            </a:r>
          </a:p>
          <a:p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Q &amp; A</a:t>
            </a:r>
          </a:p>
          <a:p>
            <a:endParaRPr lang="en-US" altLang="en-US" dirty="0" smtClean="0"/>
          </a:p>
        </p:txBody>
      </p:sp>
      <p:pic>
        <p:nvPicPr>
          <p:cNvPr id="3078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590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Lessons Learned</a:t>
            </a:r>
          </a:p>
        </p:txBody>
      </p:sp>
      <p:sp>
        <p:nvSpPr>
          <p:cNvPr id="71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14300" y="1143000"/>
            <a:ext cx="8915400" cy="4191000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lnSpc>
                <a:spcPct val="80000"/>
              </a:lnSpc>
              <a:spcAft>
                <a:spcPts val="600"/>
              </a:spcAft>
              <a:defRPr/>
            </a:pPr>
            <a:endParaRPr lang="en-US" sz="45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5900" dirty="0" smtClean="0"/>
              <a:t>Laser welding meets the objectives of producing leak-free control blades, but comes with its own challenges.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5900" dirty="0"/>
              <a:t>P</a:t>
            </a:r>
            <a:r>
              <a:rPr lang="en-US" sz="5900" dirty="0" smtClean="0"/>
              <a:t>roper fit of the parts becomes a major focus of the effort.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5900" dirty="0" smtClean="0"/>
              <a:t>Weld repairs can be done more easily.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5900" dirty="0" smtClean="0"/>
              <a:t>Quality still depends greatly on the skill of the welder.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en-US" sz="2400" dirty="0" smtClean="0"/>
              <a:t>	</a:t>
            </a:r>
          </a:p>
        </p:txBody>
      </p:sp>
      <p:grpSp>
        <p:nvGrpSpPr>
          <p:cNvPr id="21509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1511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0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388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2531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22536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12725"/>
            <a:ext cx="8774112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217488" y="762000"/>
            <a:ext cx="87614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Thank You For Your Attention,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Any Questions???</a:t>
            </a:r>
          </a:p>
        </p:txBody>
      </p:sp>
      <p:pic>
        <p:nvPicPr>
          <p:cNvPr id="2253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057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  <a:cs typeface="Arial" charset="0"/>
              </a:rPr>
              <a:t>History of MURR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1000" y="1524000"/>
            <a:ext cx="838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  <a:buClr>
                <a:srgbClr val="0000FF"/>
              </a:buClr>
            </a:pPr>
            <a: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Located in Columbia, Missouri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Clr>
                <a:srgbClr val="0000FF"/>
              </a:buClr>
            </a:pPr>
            <a: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October 13, 1966 – Facility established initial criticality and licensed to operate at 5 MWs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Clr>
                <a:srgbClr val="0000FF"/>
              </a:buClr>
            </a:pPr>
            <a: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July 18, 1974 – Facility </a:t>
            </a:r>
            <a:r>
              <a:rPr lang="en-US" alt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uprated</a:t>
            </a:r>
            <a: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to 10 MWs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Clr>
                <a:srgbClr val="0000FF"/>
              </a:buClr>
            </a:pPr>
            <a: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September 1, 1977 – Facility starts a 10 MW, 150-hour-per-week operating schedule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Clr>
                <a:srgbClr val="0000FF"/>
              </a:buClr>
            </a:pPr>
            <a: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September 1, 2006 – Facility submits 20-year license renewal application to the NRC</a:t>
            </a:r>
            <a:endParaRPr lang="en-US" altLang="en-US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800" dirty="0">
              <a:solidFill>
                <a:srgbClr val="0000FF"/>
              </a:solidFill>
            </a:endParaRPr>
          </a:p>
        </p:txBody>
      </p:sp>
      <p:grpSp>
        <p:nvGrpSpPr>
          <p:cNvPr id="4101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4103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87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  <a:cs typeface="Arial" charset="0"/>
              </a:rPr>
              <a:t>Key Reactor Parameters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latin typeface="+mn-lt"/>
              </a:rPr>
              <a:t>MURR</a:t>
            </a:r>
            <a:r>
              <a:rPr lang="en-US" altLang="en-US" sz="2800" baseline="30000" dirty="0" smtClean="0">
                <a:latin typeface="+mn-lt"/>
              </a:rPr>
              <a:t>®</a:t>
            </a:r>
            <a:r>
              <a:rPr lang="en-US" altLang="en-US" sz="2800" dirty="0" smtClean="0"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is a pressurized, reflected, heterogeneous, open pool-type, which is light-water moderated and cooled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z="2200" dirty="0" smtClean="0">
                <a:latin typeface="+mn-lt"/>
              </a:rPr>
              <a:t>Maximum </a:t>
            </a:r>
            <a:r>
              <a:rPr lang="en-US" altLang="en-US" sz="2200" dirty="0">
                <a:latin typeface="+mn-lt"/>
              </a:rPr>
              <a:t>thermal power – 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10 MW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z="2200" dirty="0">
                <a:latin typeface="+mn-lt"/>
              </a:rPr>
              <a:t>Peak flux in center test hole – 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6.0E14 n/cm</a:t>
            </a:r>
            <a:r>
              <a:rPr lang="en-US" altLang="en-US" sz="2200" b="1" baseline="30000" dirty="0">
                <a:solidFill>
                  <a:srgbClr val="A50021"/>
                </a:solidFill>
                <a:latin typeface="+mn-lt"/>
              </a:rPr>
              <a:t>2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-s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z="2200" dirty="0">
                <a:latin typeface="+mn-lt"/>
              </a:rPr>
              <a:t>Core – 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8 fuel assemblies (775 grams of U-235/assembly)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z="2200" dirty="0">
                <a:latin typeface="+mn-lt"/>
              </a:rPr>
              <a:t>Control blades – 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5 total: 4 </a:t>
            </a:r>
            <a:r>
              <a:rPr lang="en-US" altLang="en-US" sz="2200" b="1" dirty="0" err="1">
                <a:solidFill>
                  <a:srgbClr val="A50021"/>
                </a:solidFill>
                <a:latin typeface="+mn-lt"/>
              </a:rPr>
              <a:t>boral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 shim-safety, 1 SS regulating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z="2200" dirty="0">
                <a:latin typeface="+mn-lt"/>
              </a:rPr>
              <a:t>Reflectors – 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beryllium and graphite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z="2200" dirty="0">
                <a:latin typeface="+mn-lt"/>
              </a:rPr>
              <a:t>Forced primary coolant flow rate</a:t>
            </a:r>
            <a:r>
              <a:rPr lang="en-US" altLang="en-US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200" dirty="0">
                <a:latin typeface="+mn-lt"/>
              </a:rPr>
              <a:t>–</a:t>
            </a:r>
            <a:r>
              <a:rPr lang="en-US" altLang="en-US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3,750 </a:t>
            </a:r>
            <a:r>
              <a:rPr lang="en-US" altLang="en-US" sz="2200" b="1" dirty="0" err="1">
                <a:solidFill>
                  <a:srgbClr val="A50021"/>
                </a:solidFill>
                <a:latin typeface="+mn-lt"/>
              </a:rPr>
              <a:t>gpm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 (237 </a:t>
            </a:r>
            <a:r>
              <a:rPr lang="en-US" altLang="en-US" sz="2200" b="1" dirty="0" err="1">
                <a:solidFill>
                  <a:srgbClr val="A50021"/>
                </a:solidFill>
                <a:latin typeface="+mn-lt"/>
              </a:rPr>
              <a:t>lps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z="2200" dirty="0">
                <a:latin typeface="+mn-lt"/>
              </a:rPr>
              <a:t>Forced pool coolant flow rate – 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1,200 </a:t>
            </a:r>
            <a:r>
              <a:rPr lang="en-US" altLang="en-US" sz="2200" b="1" dirty="0" err="1">
                <a:solidFill>
                  <a:srgbClr val="A50021"/>
                </a:solidFill>
                <a:latin typeface="+mn-lt"/>
              </a:rPr>
              <a:t>gpm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 (76 </a:t>
            </a:r>
            <a:r>
              <a:rPr lang="en-US" altLang="en-US" sz="2200" b="1" dirty="0" err="1">
                <a:solidFill>
                  <a:srgbClr val="A50021"/>
                </a:solidFill>
                <a:latin typeface="+mn-lt"/>
              </a:rPr>
              <a:t>lps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z="2200" dirty="0">
                <a:latin typeface="+mn-lt"/>
              </a:rPr>
              <a:t>Primary coolant temps – 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120 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  <a:cs typeface="Arial" charset="0"/>
              </a:rPr>
              <a:t>°F (49 °C) inlet, 136 °F (58 °C) outlet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z="2200" dirty="0">
                <a:latin typeface="+mn-lt"/>
                <a:cs typeface="Arial" charset="0"/>
              </a:rPr>
              <a:t>Primary coolant system pressure – 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  <a:cs typeface="Arial" charset="0"/>
              </a:rPr>
              <a:t>85 </a:t>
            </a:r>
            <a:r>
              <a:rPr lang="en-US" altLang="en-US" sz="2200" b="1" dirty="0" err="1">
                <a:solidFill>
                  <a:srgbClr val="A50021"/>
                </a:solidFill>
                <a:latin typeface="+mn-lt"/>
                <a:cs typeface="Arial" charset="0"/>
              </a:rPr>
              <a:t>psia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  <a:cs typeface="Arial" charset="0"/>
              </a:rPr>
              <a:t> (586 </a:t>
            </a:r>
            <a:r>
              <a:rPr lang="en-US" altLang="en-US" sz="2200" b="1" dirty="0" err="1">
                <a:solidFill>
                  <a:srgbClr val="A50021"/>
                </a:solidFill>
                <a:latin typeface="+mn-lt"/>
                <a:cs typeface="Arial" charset="0"/>
              </a:rPr>
              <a:t>kPa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z="2200" dirty="0">
                <a:latin typeface="+mn-lt"/>
              </a:rPr>
              <a:t>Pool coolant temps – 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</a:rPr>
              <a:t>100 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  <a:cs typeface="Arial" charset="0"/>
              </a:rPr>
              <a:t>°F (38 °C) inlet, 106 °F (41 °C) outlet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altLang="en-US" sz="2200" dirty="0" err="1">
                <a:latin typeface="+mn-lt"/>
                <a:cs typeface="Arial" charset="0"/>
              </a:rPr>
              <a:t>Beamports</a:t>
            </a:r>
            <a:r>
              <a:rPr lang="en-US" altLang="en-US" sz="2200" dirty="0">
                <a:latin typeface="+mn-lt"/>
                <a:cs typeface="Arial" charset="0"/>
              </a:rPr>
              <a:t> – </a:t>
            </a:r>
            <a:r>
              <a:rPr lang="en-US" altLang="en-US" sz="2200" b="1" dirty="0">
                <a:solidFill>
                  <a:srgbClr val="A50021"/>
                </a:solidFill>
                <a:latin typeface="+mn-lt"/>
                <a:cs typeface="Arial" charset="0"/>
              </a:rPr>
              <a:t>three 4-inch (10 cm), three 6-inch (15 cm)</a:t>
            </a:r>
            <a:endParaRPr lang="en-US" altLang="en-US" sz="2200" b="1" dirty="0">
              <a:solidFill>
                <a:srgbClr val="A50021"/>
              </a:solidFill>
              <a:latin typeface="+mn-lt"/>
            </a:endParaRPr>
          </a:p>
        </p:txBody>
      </p:sp>
      <p:grpSp>
        <p:nvGrpSpPr>
          <p:cNvPr id="5125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5127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65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Rectangle 4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6149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6152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4038"/>
            <a:ext cx="7315200" cy="5661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0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1" name="Picture 3" descr="color 3d rea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3198813" cy="481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ert sect of core &amp; press ve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" r="7706" b="380"/>
          <a:stretch>
            <a:fillRect/>
          </a:stretch>
        </p:blipFill>
        <p:spPr bwMode="auto">
          <a:xfrm>
            <a:off x="5105400" y="838200"/>
            <a:ext cx="3400425" cy="483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437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3-D View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283325" y="5638800"/>
            <a:ext cx="1241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2-D View</a:t>
            </a:r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2362200" y="152400"/>
            <a:ext cx="4587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+mn-lt"/>
              </a:rPr>
              <a:t>Reactor Core Assembly</a:t>
            </a:r>
          </a:p>
        </p:txBody>
      </p:sp>
      <p:grpSp>
        <p:nvGrpSpPr>
          <p:cNvPr id="7176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7181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7010400" y="1143000"/>
            <a:ext cx="1066800" cy="152400"/>
          </a:xfrm>
          <a:prstGeom prst="rect">
            <a:avLst/>
          </a:prstGeom>
          <a:gradFill>
            <a:gsLst>
              <a:gs pos="44000">
                <a:srgbClr val="FFFF00">
                  <a:alpha val="49000"/>
                </a:srgbClr>
              </a:gs>
              <a:gs pos="9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80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1800" y="1371600"/>
            <a:ext cx="930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</a:t>
            </a:r>
          </a:p>
          <a:p>
            <a:pPr algn="ctr"/>
            <a:r>
              <a:rPr lang="en-US" dirty="0" smtClean="0"/>
              <a:t>Blade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2590800" y="2017931"/>
            <a:ext cx="846320" cy="11824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849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1C5A8A05-D6CB-42AA-B068-ED25CEC2033A}" type="slidenum">
              <a:rPr lang="en-US" altLang="en-US" sz="1400" smtClean="0"/>
              <a:pPr eaLnBrk="1" hangingPunct="1">
                <a:spcBef>
                  <a:spcPct val="5000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8195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9144001" cy="11430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Previous Control Blade History</a:t>
            </a:r>
          </a:p>
        </p:txBody>
      </p:sp>
      <p:sp>
        <p:nvSpPr>
          <p:cNvPr id="8197" name="Rectangle 71"/>
          <p:cNvSpPr>
            <a:spLocks noChangeArrowheads="1"/>
          </p:cNvSpPr>
          <p:nvPr/>
        </p:nvSpPr>
        <p:spPr bwMode="auto">
          <a:xfrm>
            <a:off x="228600" y="1066800"/>
            <a:ext cx="8550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2006</a:t>
            </a:r>
            <a:r>
              <a:rPr lang="en-US" altLang="en-US" sz="2800" dirty="0" smtClean="0">
                <a:latin typeface="+mn-lt"/>
              </a:rPr>
              <a:t> 		Contracted </a:t>
            </a:r>
            <a:r>
              <a:rPr lang="en-US" altLang="en-US" sz="2800" dirty="0">
                <a:latin typeface="+mn-lt"/>
              </a:rPr>
              <a:t>vendor ceases production, </a:t>
            </a:r>
            <a:r>
              <a:rPr lang="en-US" altLang="en-US" sz="2800" dirty="0" smtClean="0">
                <a:latin typeface="+mn-lt"/>
              </a:rPr>
              <a:t>sells 			remaining </a:t>
            </a:r>
            <a:r>
              <a:rPr lang="en-US" altLang="en-US" sz="2800" dirty="0">
                <a:latin typeface="+mn-lt"/>
              </a:rPr>
              <a:t>material and equipment </a:t>
            </a:r>
            <a:r>
              <a:rPr lang="en-US" altLang="en-US" sz="2800" dirty="0" smtClean="0">
                <a:latin typeface="+mn-lt"/>
              </a:rPr>
              <a:t>to MURR.</a:t>
            </a:r>
            <a:endParaRPr lang="en-US" altLang="en-US" sz="2800" dirty="0">
              <a:latin typeface="+mn-lt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2008-2010</a:t>
            </a:r>
            <a:r>
              <a:rPr lang="en-US" altLang="en-US" sz="2800" dirty="0">
                <a:latin typeface="+mn-lt"/>
              </a:rPr>
              <a:t>	MURR produces several control blades </a:t>
            </a:r>
            <a:r>
              <a:rPr lang="en-US" altLang="en-US" sz="2800" dirty="0" smtClean="0">
                <a:latin typeface="+mn-lt"/>
              </a:rPr>
              <a:t>using 		Tungsten </a:t>
            </a:r>
            <a:r>
              <a:rPr lang="en-US" altLang="en-US" sz="2800" dirty="0">
                <a:latin typeface="+mn-lt"/>
              </a:rPr>
              <a:t>Inert Gas </a:t>
            </a:r>
            <a:r>
              <a:rPr lang="en-US" altLang="en-US" sz="2800" dirty="0" smtClean="0">
                <a:latin typeface="+mn-lt"/>
              </a:rPr>
              <a:t>(TIG) welding </a:t>
            </a:r>
            <a:r>
              <a:rPr lang="en-US" altLang="en-US" sz="2800" dirty="0">
                <a:latin typeface="+mn-lt"/>
              </a:rPr>
              <a:t>with </a:t>
            </a:r>
            <a:r>
              <a:rPr lang="en-US" altLang="en-US" sz="2800" dirty="0" smtClean="0">
                <a:latin typeface="+mn-lt"/>
              </a:rPr>
              <a:t>			moderate success</a:t>
            </a:r>
            <a:r>
              <a:rPr lang="en-US" altLang="en-US" sz="2800" dirty="0">
                <a:latin typeface="+mn-lt"/>
              </a:rPr>
              <a:t>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2010		</a:t>
            </a:r>
            <a:r>
              <a:rPr lang="en-US" altLang="en-US" sz="2800" dirty="0" smtClean="0">
                <a:latin typeface="+mn-lt"/>
              </a:rPr>
              <a:t>Laser </a:t>
            </a:r>
            <a:r>
              <a:rPr lang="en-US" altLang="en-US" sz="2800" dirty="0">
                <a:latin typeface="+mn-lt"/>
              </a:rPr>
              <a:t>welding is </a:t>
            </a:r>
            <a:r>
              <a:rPr lang="en-US" altLang="en-US" sz="2800" dirty="0" smtClean="0">
                <a:latin typeface="+mn-lt"/>
              </a:rPr>
              <a:t>explored.</a:t>
            </a:r>
            <a:endParaRPr lang="en-US" altLang="en-US" sz="2800" dirty="0">
              <a:latin typeface="+mn-lt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2012	</a:t>
            </a:r>
            <a:r>
              <a:rPr lang="en-US" altLang="en-US" sz="2800" dirty="0" smtClean="0">
                <a:latin typeface="+mn-lt"/>
              </a:rPr>
              <a:t> 	Laser </a:t>
            </a:r>
            <a:r>
              <a:rPr lang="en-US" altLang="en-US" sz="2800" dirty="0">
                <a:latin typeface="+mn-lt"/>
              </a:rPr>
              <a:t>welding is used to produce MURR </a:t>
            </a:r>
            <a:r>
              <a:rPr lang="en-US" altLang="en-US" sz="2800" dirty="0" smtClean="0">
                <a:latin typeface="+mn-lt"/>
              </a:rPr>
              <a:t>			control blades</a:t>
            </a:r>
            <a:r>
              <a:rPr lang="en-US" altLang="en-US" sz="2800" dirty="0">
                <a:latin typeface="+mn-lt"/>
              </a:rPr>
              <a:t>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2012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altLang="en-US" sz="2800" dirty="0">
                <a:latin typeface="+mn-lt"/>
              </a:rPr>
              <a:t> 	First laser welded blade is placed on </a:t>
            </a:r>
            <a:r>
              <a:rPr lang="en-US" altLang="en-US" sz="2800" dirty="0" smtClean="0">
                <a:latin typeface="+mn-lt"/>
              </a:rPr>
              <a:t>service 			in MURR </a:t>
            </a:r>
            <a:r>
              <a:rPr lang="en-US" altLang="en-US" sz="2800" dirty="0">
                <a:latin typeface="+mn-lt"/>
              </a:rPr>
              <a:t>reactor.</a:t>
            </a:r>
          </a:p>
        </p:txBody>
      </p:sp>
      <p:grpSp>
        <p:nvGrpSpPr>
          <p:cNvPr id="8198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8200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16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Logobackground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Project Overview</a:t>
            </a:r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191000"/>
          </a:xfrm>
        </p:spPr>
        <p:txBody>
          <a:bodyPr>
            <a:noAutofit/>
          </a:bodyPr>
          <a:lstStyle/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Our overall task was to produce enough qualified Control Blades to serve the needs of MURR into the foreseeable future.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Our specific task was to improve the sealing of welds in the manufacturing of Control Blades.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In considering laser welding, we sought the help of a well-respected Laser Services job shop.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Their development work and resulting feedback on coupon welding was invaluable.</a:t>
            </a:r>
          </a:p>
          <a:p>
            <a:pPr marL="533400" indent="-5334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endParaRPr lang="en-US" altLang="en-US" sz="2000" dirty="0" smtClean="0"/>
          </a:p>
          <a:p>
            <a:pPr marL="533400" indent="-5334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endParaRPr lang="en-US" altLang="en-US" sz="2000" dirty="0" smtClean="0"/>
          </a:p>
        </p:txBody>
      </p:sp>
      <p:grpSp>
        <p:nvGrpSpPr>
          <p:cNvPr id="9221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9223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2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320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Logobackground"/>
          <p:cNvSpPr>
            <a:spLocks noChangeArrowheads="1"/>
          </p:cNvSpPr>
          <p:nvPr/>
        </p:nvSpPr>
        <p:spPr bwMode="auto">
          <a:xfrm>
            <a:off x="152400" y="185738"/>
            <a:ext cx="8839200" cy="6553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The Part</a:t>
            </a:r>
          </a:p>
        </p:txBody>
      </p:sp>
      <p:sp>
        <p:nvSpPr>
          <p:cNvPr id="102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191000"/>
          </a:xfrm>
        </p:spPr>
        <p:txBody>
          <a:bodyPr>
            <a:noAutofit/>
          </a:bodyPr>
          <a:lstStyle/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The MURR control blade is a composite of sintered BORAL® clad in Aluminum.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Four blades are used as shim safety rods – can be dropped from electromagnets to ensure safe reactor shutdown.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Each blade occupies a circular arc of 72 degrees between the outer reactor pressure vessel and the Beryllium reflector, in a water gap roughly one-half inch across.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Each blade is mounted to an offset mechanism and controlled via the electromagnets by a drive mechanism.</a:t>
            </a:r>
          </a:p>
        </p:txBody>
      </p:sp>
      <p:grpSp>
        <p:nvGrpSpPr>
          <p:cNvPr id="10245" name="Group 28"/>
          <p:cNvGrpSpPr>
            <a:grpSpLocks noChangeAspect="1"/>
          </p:cNvGrpSpPr>
          <p:nvPr/>
        </p:nvGrpSpPr>
        <p:grpSpPr bwMode="auto">
          <a:xfrm>
            <a:off x="0" y="6227763"/>
            <a:ext cx="2433638" cy="630237"/>
            <a:chOff x="416" y="3655"/>
            <a:chExt cx="2540" cy="659"/>
          </a:xfrm>
        </p:grpSpPr>
        <p:pic>
          <p:nvPicPr>
            <p:cNvPr id="10247" name="Picture 29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9"/>
            <a:stretch>
              <a:fillRect/>
            </a:stretch>
          </p:blipFill>
          <p:spPr bwMode="auto">
            <a:xfrm>
              <a:off x="960" y="3655"/>
              <a:ext cx="199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30" descr="MURR banner--qual nucl res edu serv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09"/>
            <a:stretch>
              <a:fillRect/>
            </a:stretch>
          </p:blipFill>
          <p:spPr bwMode="auto">
            <a:xfrm>
              <a:off x="416" y="3655"/>
              <a:ext cx="604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656263"/>
            <a:ext cx="1101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01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741</Words>
  <Application>Microsoft Office PowerPoint</Application>
  <PresentationFormat>On-screen Show (4:3)</PresentationFormat>
  <Paragraphs>120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Overview</vt:lpstr>
      <vt:lpstr>History of MURR</vt:lpstr>
      <vt:lpstr>Key Reactor Parameters</vt:lpstr>
      <vt:lpstr>PowerPoint Presentation</vt:lpstr>
      <vt:lpstr>PowerPoint Presentation</vt:lpstr>
      <vt:lpstr>Previous Control Blade History</vt:lpstr>
      <vt:lpstr>Project Overview</vt:lpstr>
      <vt:lpstr>The Part</vt:lpstr>
      <vt:lpstr>The Part</vt:lpstr>
      <vt:lpstr>The Part</vt:lpstr>
      <vt:lpstr>The Part</vt:lpstr>
      <vt:lpstr>The Idea</vt:lpstr>
      <vt:lpstr>Making It Happen</vt:lpstr>
      <vt:lpstr>Making It Happen</vt:lpstr>
      <vt:lpstr>Making It Happen</vt:lpstr>
      <vt:lpstr>Making It Happen</vt:lpstr>
      <vt:lpstr>Making It Happen</vt:lpstr>
      <vt:lpstr>Making It Happen</vt:lpstr>
      <vt:lpstr>Lessons Learned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A. Herbold</dc:creator>
  <cp:lastModifiedBy>Jeff</cp:lastModifiedBy>
  <cp:revision>9</cp:revision>
  <dcterms:created xsi:type="dcterms:W3CDTF">2013-09-23T12:32:49Z</dcterms:created>
  <dcterms:modified xsi:type="dcterms:W3CDTF">2013-09-26T06:36:58Z</dcterms:modified>
</cp:coreProperties>
</file>