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2" r:id="rId23"/>
    <p:sldId id="279" r:id="rId24"/>
    <p:sldId id="278"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9" d="100"/>
          <a:sy n="129" d="100"/>
        </p:scale>
        <p:origin x="948" y="12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C45409-F8FC-425D-9B53-92D089F412E3}" type="datetimeFigureOut">
              <a:rPr lang="en-US" smtClean="0"/>
              <a:pPr/>
              <a:t>11/9/2017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7C2F4C-0745-4515-908E-3A4A606E025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2CFABC-F69A-4744-82C4-CC848990A5D6}" type="slidenum">
              <a:rPr lang="en-US" altLang="en-US" smtClean="0"/>
              <a:pPr/>
              <a:t>6</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556DBB-DAE6-4FBD-9740-CDBA8C49462C}" type="slidenum">
              <a:rPr lang="en-US" altLang="en-US" smtClean="0"/>
              <a:pPr/>
              <a:t>17</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983E662-EF20-4BF8-B3E1-671E389DEACC}" type="slidenum">
              <a:rPr lang="en-US" altLang="en-US" smtClean="0"/>
              <a:pPr/>
              <a:t>18</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9F75C3B-A0B8-441C-A4F5-60FA16BE1F65}" type="slidenum">
              <a:rPr lang="en-US" altLang="en-US" smtClean="0"/>
              <a:pPr/>
              <a:t>19</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AA7B09-DC94-48F5-A1E4-ADEB389D0D20}" type="slidenum">
              <a:rPr lang="en-US" altLang="en-US" smtClean="0"/>
              <a:pPr/>
              <a:t>21</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093BBC-76C4-4FC6-8B1D-6D932FE29E2A}" type="slidenum">
              <a:rPr lang="en-US" altLang="en-US" smtClean="0"/>
              <a:pPr/>
              <a:t>22</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B4BEF4-C54D-484A-AACA-3656DE6503BF}" type="slidenum">
              <a:rPr lang="en-US" altLang="en-US" smtClean="0"/>
              <a:pPr/>
              <a:t>24</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FF2F16-2726-405F-BCDD-DE4CECFBEFA2}" type="slidenum">
              <a:rPr lang="en-US" altLang="en-US" smtClean="0"/>
              <a:pPr/>
              <a:t>7</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7BE08B-BDED-43E9-989F-913896A682C8}" type="slidenum">
              <a:rPr lang="en-US" altLang="en-US" smtClean="0"/>
              <a:pPr/>
              <a:t>9</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BBCE88-44CF-4E8B-82D4-043CCE14C296}" type="slidenum">
              <a:rPr lang="en-US" altLang="en-US" smtClean="0"/>
              <a:pPr/>
              <a:t>10</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B640E3-EA35-405D-A993-6104F7194F93}" type="slidenum">
              <a:rPr lang="en-US" altLang="en-US" smtClean="0"/>
              <a:pPr/>
              <a:t>11</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7ECCB6-4CE6-4882-A56B-85F6EBEBF225}" type="slidenum">
              <a:rPr lang="en-US" altLang="en-US" smtClean="0"/>
              <a:pPr/>
              <a:t>12</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3E1F24-4558-45DE-80CC-8B2FB40D8377}" type="slidenum">
              <a:rPr lang="en-US" altLang="en-US" smtClean="0"/>
              <a:pPr/>
              <a:t>13</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213906-536C-4E7D-B82E-46C37BDFEADB}" type="slidenum">
              <a:rPr lang="en-US" altLang="en-US" smtClean="0"/>
              <a:pPr/>
              <a:t>14</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319760-65FC-4772-8B33-E372B962176E}" type="slidenum">
              <a:rPr lang="en-US" altLang="en-US" smtClean="0"/>
              <a:pPr/>
              <a:t>16</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BBF9E9-CEB9-4DD1-8B38-C202137948D6}" type="datetimeFigureOut">
              <a:rPr lang="en-US" smtClean="0"/>
              <a:pPr/>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53251-E465-4AE2-9C42-FFD5168A37DE}" type="slidenum">
              <a:rPr lang="en-US" smtClean="0"/>
              <a:pPr/>
              <a:t>‹#›</a:t>
            </a:fld>
            <a:endParaRPr lang="en-US"/>
          </a:p>
        </p:txBody>
      </p:sp>
    </p:spTree>
    <p:extLst>
      <p:ext uri="{BB962C8B-B14F-4D97-AF65-F5344CB8AC3E}">
        <p14:creationId xmlns:p14="http://schemas.microsoft.com/office/powerpoint/2010/main" val="76326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BBF9E9-CEB9-4DD1-8B38-C202137948D6}" type="datetimeFigureOut">
              <a:rPr lang="en-US" smtClean="0"/>
              <a:pPr/>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53251-E465-4AE2-9C42-FFD5168A37DE}" type="slidenum">
              <a:rPr lang="en-US" smtClean="0"/>
              <a:pPr/>
              <a:t>‹#›</a:t>
            </a:fld>
            <a:endParaRPr lang="en-US"/>
          </a:p>
        </p:txBody>
      </p:sp>
    </p:spTree>
    <p:extLst>
      <p:ext uri="{BB962C8B-B14F-4D97-AF65-F5344CB8AC3E}">
        <p14:creationId xmlns:p14="http://schemas.microsoft.com/office/powerpoint/2010/main" val="708937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BBF9E9-CEB9-4DD1-8B38-C202137948D6}" type="datetimeFigureOut">
              <a:rPr lang="en-US" smtClean="0"/>
              <a:pPr/>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53251-E465-4AE2-9C42-FFD5168A37DE}" type="slidenum">
              <a:rPr lang="en-US" smtClean="0"/>
              <a:pPr/>
              <a:t>‹#›</a:t>
            </a:fld>
            <a:endParaRPr lang="en-US"/>
          </a:p>
        </p:txBody>
      </p:sp>
    </p:spTree>
    <p:extLst>
      <p:ext uri="{BB962C8B-B14F-4D97-AF65-F5344CB8AC3E}">
        <p14:creationId xmlns:p14="http://schemas.microsoft.com/office/powerpoint/2010/main" val="2346081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BBF9E9-CEB9-4DD1-8B38-C202137948D6}" type="datetimeFigureOut">
              <a:rPr lang="en-US" smtClean="0"/>
              <a:pPr/>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53251-E465-4AE2-9C42-FFD5168A37DE}" type="slidenum">
              <a:rPr lang="en-US" smtClean="0"/>
              <a:pPr/>
              <a:t>‹#›</a:t>
            </a:fld>
            <a:endParaRPr lang="en-US"/>
          </a:p>
        </p:txBody>
      </p:sp>
    </p:spTree>
    <p:extLst>
      <p:ext uri="{BB962C8B-B14F-4D97-AF65-F5344CB8AC3E}">
        <p14:creationId xmlns:p14="http://schemas.microsoft.com/office/powerpoint/2010/main" val="974524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BBF9E9-CEB9-4DD1-8B38-C202137948D6}" type="datetimeFigureOut">
              <a:rPr lang="en-US" smtClean="0"/>
              <a:pPr/>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53251-E465-4AE2-9C42-FFD5168A37DE}" type="slidenum">
              <a:rPr lang="en-US" smtClean="0"/>
              <a:pPr/>
              <a:t>‹#›</a:t>
            </a:fld>
            <a:endParaRPr lang="en-US"/>
          </a:p>
        </p:txBody>
      </p:sp>
    </p:spTree>
    <p:extLst>
      <p:ext uri="{BB962C8B-B14F-4D97-AF65-F5344CB8AC3E}">
        <p14:creationId xmlns:p14="http://schemas.microsoft.com/office/powerpoint/2010/main" val="3927860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BBF9E9-CEB9-4DD1-8B38-C202137948D6}" type="datetimeFigureOut">
              <a:rPr lang="en-US" smtClean="0"/>
              <a:pPr/>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53251-E465-4AE2-9C42-FFD5168A37DE}" type="slidenum">
              <a:rPr lang="en-US" smtClean="0"/>
              <a:pPr/>
              <a:t>‹#›</a:t>
            </a:fld>
            <a:endParaRPr lang="en-US"/>
          </a:p>
        </p:txBody>
      </p:sp>
    </p:spTree>
    <p:extLst>
      <p:ext uri="{BB962C8B-B14F-4D97-AF65-F5344CB8AC3E}">
        <p14:creationId xmlns:p14="http://schemas.microsoft.com/office/powerpoint/2010/main" val="45384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BBF9E9-CEB9-4DD1-8B38-C202137948D6}" type="datetimeFigureOut">
              <a:rPr lang="en-US" smtClean="0"/>
              <a:pPr/>
              <a:t>11/9/2017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53251-E465-4AE2-9C42-FFD5168A37DE}" type="slidenum">
              <a:rPr lang="en-US" smtClean="0"/>
              <a:pPr/>
              <a:t>‹#›</a:t>
            </a:fld>
            <a:endParaRPr lang="en-US"/>
          </a:p>
        </p:txBody>
      </p:sp>
    </p:spTree>
    <p:extLst>
      <p:ext uri="{BB962C8B-B14F-4D97-AF65-F5344CB8AC3E}">
        <p14:creationId xmlns:p14="http://schemas.microsoft.com/office/powerpoint/2010/main" val="3568668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BBF9E9-CEB9-4DD1-8B38-C202137948D6}" type="datetimeFigureOut">
              <a:rPr lang="en-US" smtClean="0"/>
              <a:pPr/>
              <a:t>11/9/2017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53251-E465-4AE2-9C42-FFD5168A37DE}" type="slidenum">
              <a:rPr lang="en-US" smtClean="0"/>
              <a:pPr/>
              <a:t>‹#›</a:t>
            </a:fld>
            <a:endParaRPr lang="en-US"/>
          </a:p>
        </p:txBody>
      </p:sp>
    </p:spTree>
    <p:extLst>
      <p:ext uri="{BB962C8B-B14F-4D97-AF65-F5344CB8AC3E}">
        <p14:creationId xmlns:p14="http://schemas.microsoft.com/office/powerpoint/2010/main" val="3410670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BF9E9-CEB9-4DD1-8B38-C202137948D6}" type="datetimeFigureOut">
              <a:rPr lang="en-US" smtClean="0"/>
              <a:pPr/>
              <a:t>11/9/2017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53251-E465-4AE2-9C42-FFD5168A37DE}" type="slidenum">
              <a:rPr lang="en-US" smtClean="0"/>
              <a:pPr/>
              <a:t>‹#›</a:t>
            </a:fld>
            <a:endParaRPr lang="en-US"/>
          </a:p>
        </p:txBody>
      </p:sp>
    </p:spTree>
    <p:extLst>
      <p:ext uri="{BB962C8B-B14F-4D97-AF65-F5344CB8AC3E}">
        <p14:creationId xmlns:p14="http://schemas.microsoft.com/office/powerpoint/2010/main" val="36834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BBF9E9-CEB9-4DD1-8B38-C202137948D6}" type="datetimeFigureOut">
              <a:rPr lang="en-US" smtClean="0"/>
              <a:pPr/>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53251-E465-4AE2-9C42-FFD5168A37DE}" type="slidenum">
              <a:rPr lang="en-US" smtClean="0"/>
              <a:pPr/>
              <a:t>‹#›</a:t>
            </a:fld>
            <a:endParaRPr lang="en-US"/>
          </a:p>
        </p:txBody>
      </p:sp>
    </p:spTree>
    <p:extLst>
      <p:ext uri="{BB962C8B-B14F-4D97-AF65-F5344CB8AC3E}">
        <p14:creationId xmlns:p14="http://schemas.microsoft.com/office/powerpoint/2010/main" val="3619368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BBF9E9-CEB9-4DD1-8B38-C202137948D6}" type="datetimeFigureOut">
              <a:rPr lang="en-US" smtClean="0"/>
              <a:pPr/>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53251-E465-4AE2-9C42-FFD5168A37DE}" type="slidenum">
              <a:rPr lang="en-US" smtClean="0"/>
              <a:pPr/>
              <a:t>‹#›</a:t>
            </a:fld>
            <a:endParaRPr lang="en-US"/>
          </a:p>
        </p:txBody>
      </p:sp>
    </p:spTree>
    <p:extLst>
      <p:ext uri="{BB962C8B-B14F-4D97-AF65-F5344CB8AC3E}">
        <p14:creationId xmlns:p14="http://schemas.microsoft.com/office/powerpoint/2010/main" val="1860211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BF9E9-CEB9-4DD1-8B38-C202137948D6}" type="datetimeFigureOut">
              <a:rPr lang="en-US" smtClean="0"/>
              <a:pPr/>
              <a:t>11/9/2017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53251-E465-4AE2-9C42-FFD5168A37DE}" type="slidenum">
              <a:rPr lang="en-US" smtClean="0"/>
              <a:pPr/>
              <a:t>‹#›</a:t>
            </a:fld>
            <a:endParaRPr lang="en-US"/>
          </a:p>
        </p:txBody>
      </p:sp>
    </p:spTree>
    <p:extLst>
      <p:ext uri="{BB962C8B-B14F-4D97-AF65-F5344CB8AC3E}">
        <p14:creationId xmlns:p14="http://schemas.microsoft.com/office/powerpoint/2010/main" val="1571154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990600"/>
            <a:ext cx="7772400" cy="1470025"/>
          </a:xfrm>
        </p:spPr>
        <p:txBody>
          <a:bodyPr/>
          <a:lstStyle/>
          <a:p>
            <a:r>
              <a:rPr lang="en-US" dirty="0" smtClean="0"/>
              <a:t>TRTR Members – What About the Health Effects of Radiation?</a:t>
            </a:r>
            <a:endParaRPr lang="en-US" dirty="0"/>
          </a:p>
        </p:txBody>
      </p:sp>
      <p:sp>
        <p:nvSpPr>
          <p:cNvPr id="3" name="Subtitle 2"/>
          <p:cNvSpPr>
            <a:spLocks noGrp="1"/>
          </p:cNvSpPr>
          <p:nvPr>
            <p:ph type="subTitle" idx="1"/>
          </p:nvPr>
        </p:nvSpPr>
        <p:spPr>
          <a:xfrm>
            <a:off x="1371600" y="2895600"/>
            <a:ext cx="6400800" cy="3124200"/>
          </a:xfrm>
        </p:spPr>
        <p:txBody>
          <a:bodyPr>
            <a:normAutofit/>
          </a:bodyPr>
          <a:lstStyle/>
          <a:p>
            <a:r>
              <a:rPr lang="en-US" sz="2400" dirty="0" smtClean="0"/>
              <a:t>Presented at the TRTR Annual Meeting</a:t>
            </a:r>
          </a:p>
          <a:p>
            <a:r>
              <a:rPr lang="en-US" sz="2400" dirty="0" smtClean="0"/>
              <a:t>September 2013 at St. Louis MO</a:t>
            </a:r>
          </a:p>
          <a:p>
            <a:r>
              <a:rPr lang="en-US" sz="2400" dirty="0" smtClean="0"/>
              <a:t>by</a:t>
            </a:r>
            <a:endParaRPr lang="en-US" sz="2400" dirty="0"/>
          </a:p>
          <a:p>
            <a:r>
              <a:rPr lang="en-US" sz="2400" dirty="0" smtClean="0"/>
              <a:t>Jay F. </a:t>
            </a:r>
            <a:r>
              <a:rPr lang="en-US" sz="2400" dirty="0" err="1" smtClean="0"/>
              <a:t>Kunze</a:t>
            </a:r>
            <a:endParaRPr lang="en-US" sz="2400" dirty="0" smtClean="0"/>
          </a:p>
          <a:p>
            <a:r>
              <a:rPr lang="en-US" sz="2400" dirty="0" smtClean="0"/>
              <a:t>Reactor Administrator (and Emeritus Prof.) </a:t>
            </a:r>
          </a:p>
          <a:p>
            <a:r>
              <a:rPr lang="en-US" sz="2400" dirty="0" smtClean="0"/>
              <a:t>Idaho State University</a:t>
            </a:r>
          </a:p>
          <a:p>
            <a:r>
              <a:rPr lang="en-US" sz="2400" dirty="0" smtClean="0"/>
              <a:t>(and Emeritus Prof. from Univ. of Missouri)</a:t>
            </a:r>
          </a:p>
          <a:p>
            <a:endParaRPr lang="en-US" sz="2400" dirty="0"/>
          </a:p>
          <a:p>
            <a:endParaRPr lang="en-US" sz="2400" dirty="0"/>
          </a:p>
        </p:txBody>
      </p:sp>
    </p:spTree>
    <p:extLst>
      <p:ext uri="{BB962C8B-B14F-4D97-AF65-F5344CB8AC3E}">
        <p14:creationId xmlns:p14="http://schemas.microsoft.com/office/powerpoint/2010/main" val="372845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mtClean="0"/>
              <a:t>USA Nuclear Shipyard Workers</a:t>
            </a:r>
          </a:p>
        </p:txBody>
      </p:sp>
      <p:pic>
        <p:nvPicPr>
          <p:cNvPr id="10243" name="Picture 4" descr="USA nuclear workers"/>
          <p:cNvPicPr>
            <a:picLocks noGrp="1" noChangeAspect="1" noChangeArrowheads="1"/>
          </p:cNvPicPr>
          <p:nvPr>
            <p:ph idx="1"/>
          </p:nvPr>
        </p:nvPicPr>
        <p:blipFill>
          <a:blip r:embed="rId3" cstate="print"/>
          <a:srcRect/>
          <a:stretch>
            <a:fillRect/>
          </a:stretch>
        </p:blipFill>
        <p:spPr>
          <a:xfrm>
            <a:off x="1066800" y="1306513"/>
            <a:ext cx="7010400" cy="5113337"/>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z="4000" smtClean="0"/>
              <a:t>Canadian Ontario Hydro Workers</a:t>
            </a:r>
          </a:p>
        </p:txBody>
      </p:sp>
      <p:pic>
        <p:nvPicPr>
          <p:cNvPr id="11267" name="Picture 4" descr="Canada"/>
          <p:cNvPicPr>
            <a:picLocks noGrp="1" noChangeAspect="1" noChangeArrowheads="1"/>
          </p:cNvPicPr>
          <p:nvPr>
            <p:ph idx="1"/>
          </p:nvPr>
        </p:nvPicPr>
        <p:blipFill>
          <a:blip r:embed="rId3" cstate="print"/>
          <a:srcRect/>
          <a:stretch>
            <a:fillRect/>
          </a:stretch>
        </p:blipFill>
        <p:spPr>
          <a:xfrm>
            <a:off x="457200" y="1327150"/>
            <a:ext cx="8229600" cy="507365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z="4000" smtClean="0"/>
              <a:t>British Nuclear Weapons Workers</a:t>
            </a:r>
          </a:p>
        </p:txBody>
      </p:sp>
      <p:pic>
        <p:nvPicPr>
          <p:cNvPr id="12291" name="Picture 4" descr="British"/>
          <p:cNvPicPr>
            <a:picLocks noGrp="1" noChangeAspect="1" noChangeArrowheads="1"/>
          </p:cNvPicPr>
          <p:nvPr>
            <p:ph idx="1"/>
          </p:nvPr>
        </p:nvPicPr>
        <p:blipFill>
          <a:blip r:embed="rId3" cstate="print"/>
          <a:srcRect/>
          <a:stretch>
            <a:fillRect/>
          </a:stretch>
        </p:blipFill>
        <p:spPr>
          <a:xfrm>
            <a:off x="1219200" y="1290638"/>
            <a:ext cx="6705600" cy="5146675"/>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z="4000" smtClean="0"/>
              <a:t>Radon - Inert Gas, 3.7 days half life</a:t>
            </a:r>
          </a:p>
        </p:txBody>
      </p:sp>
      <p:sp>
        <p:nvSpPr>
          <p:cNvPr id="13315" name="Rectangle 3"/>
          <p:cNvSpPr>
            <a:spLocks noGrp="1" noChangeArrowheads="1"/>
          </p:cNvSpPr>
          <p:nvPr>
            <p:ph type="body" idx="1"/>
          </p:nvPr>
        </p:nvSpPr>
        <p:spPr/>
        <p:txBody>
          <a:bodyPr/>
          <a:lstStyle/>
          <a:p>
            <a:pPr eaLnBrk="1" hangingPunct="1">
              <a:lnSpc>
                <a:spcPct val="90000"/>
              </a:lnSpc>
            </a:pPr>
            <a:r>
              <a:rPr lang="en-US" altLang="en-US" sz="2800" dirty="0" smtClean="0"/>
              <a:t>Radon (an inert gas) is a decay product of uranium-radium decay chain – naturally occurring in the ground. The radon decay products are solids, alpha particle emitters. These lodge in the lungs, promoting cancer.</a:t>
            </a:r>
          </a:p>
          <a:p>
            <a:pPr eaLnBrk="1" hangingPunct="1">
              <a:lnSpc>
                <a:spcPct val="90000"/>
              </a:lnSpc>
            </a:pPr>
            <a:r>
              <a:rPr lang="en-US" altLang="en-US" sz="2800" dirty="0" smtClean="0"/>
              <a:t>During energy crisis of early 1980s, in USA homes were sealed from outside air infiltration.  Radon seeped into basements. Using the LNT and Collective Dose Hypothesis from uranium miner mortality data, Dr. Bernard Cohen estimated ~20,000 die per year from radon exposure.  (Still used today by EPA.)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z="4000" smtClean="0"/>
              <a:t>10 years later, the USA radon data</a:t>
            </a:r>
          </a:p>
        </p:txBody>
      </p:sp>
      <p:pic>
        <p:nvPicPr>
          <p:cNvPr id="14339" name="Picture 4" descr="radon"/>
          <p:cNvPicPr>
            <a:picLocks noGrp="1" noChangeAspect="1" noChangeArrowheads="1"/>
          </p:cNvPicPr>
          <p:nvPr>
            <p:ph idx="1"/>
          </p:nvPr>
        </p:nvPicPr>
        <p:blipFill>
          <a:blip r:embed="rId3" cstate="print"/>
          <a:srcRect/>
          <a:stretch>
            <a:fillRect/>
          </a:stretch>
        </p:blipFill>
        <p:spPr>
          <a:xfrm>
            <a:off x="1676400" y="1125538"/>
            <a:ext cx="5943600" cy="5732462"/>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There is data on radiation required to promote cancer and death</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Radium dial painters in the 1920s -  about 1000 REM (10 </a:t>
            </a:r>
            <a:r>
              <a:rPr lang="en-US" dirty="0" err="1" smtClean="0"/>
              <a:t>Sv</a:t>
            </a:r>
            <a:r>
              <a:rPr lang="en-US" dirty="0" smtClean="0"/>
              <a:t>) was the threshold</a:t>
            </a:r>
          </a:p>
          <a:p>
            <a:r>
              <a:rPr lang="en-US" dirty="0" smtClean="0"/>
              <a:t>Dog experiments:  cancer threshold at least 100 </a:t>
            </a:r>
            <a:r>
              <a:rPr lang="en-US" dirty="0" err="1" smtClean="0"/>
              <a:t>Rads</a:t>
            </a:r>
            <a:r>
              <a:rPr lang="en-US" dirty="0" smtClean="0"/>
              <a:t> (1 </a:t>
            </a:r>
            <a:r>
              <a:rPr lang="en-US" dirty="0" err="1" smtClean="0"/>
              <a:t>Gy</a:t>
            </a:r>
            <a:r>
              <a:rPr lang="en-US" dirty="0" smtClean="0"/>
              <a:t>) acute dose, 10 </a:t>
            </a:r>
            <a:r>
              <a:rPr lang="en-US" dirty="0" err="1" smtClean="0"/>
              <a:t>Rads</a:t>
            </a:r>
            <a:r>
              <a:rPr lang="en-US" dirty="0" smtClean="0"/>
              <a:t>/day chronic</a:t>
            </a:r>
          </a:p>
          <a:p>
            <a:r>
              <a:rPr lang="en-US" dirty="0" smtClean="0"/>
              <a:t>The seven human deaths in USA over the 70 year history of nuclear energy development has resulted estimating the LD(50, 30) as about 350 REM (3.5 </a:t>
            </a:r>
            <a:r>
              <a:rPr lang="en-US" dirty="0" err="1" smtClean="0"/>
              <a:t>Sv</a:t>
            </a:r>
            <a:r>
              <a:rPr lang="en-US" dirty="0" smtClean="0"/>
              <a:t>) </a:t>
            </a:r>
          </a:p>
          <a:p>
            <a:r>
              <a:rPr lang="en-US" dirty="0" smtClean="0"/>
              <a:t>Cancer treatment is typically ~5000 </a:t>
            </a:r>
            <a:r>
              <a:rPr lang="en-US" dirty="0" err="1" smtClean="0"/>
              <a:t>Rad</a:t>
            </a:r>
            <a:r>
              <a:rPr lang="en-US" dirty="0" smtClean="0"/>
              <a:t> (50 </a:t>
            </a:r>
            <a:r>
              <a:rPr lang="en-US" dirty="0" err="1" smtClean="0"/>
              <a:t>Gy</a:t>
            </a:r>
            <a:r>
              <a:rPr lang="en-US" dirty="0" smtClean="0"/>
              <a:t>) administered in 20 daily doses of 250 </a:t>
            </a:r>
            <a:r>
              <a:rPr lang="en-US" dirty="0" err="1" smtClean="0"/>
              <a:t>Rad</a:t>
            </a:r>
            <a:r>
              <a:rPr lang="en-US" dirty="0" smtClean="0"/>
              <a:t> </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0"/>
            <a:ext cx="8229600" cy="1417638"/>
          </a:xfrm>
        </p:spPr>
        <p:txBody>
          <a:bodyPr>
            <a:normAutofit/>
          </a:bodyPr>
          <a:lstStyle/>
          <a:p>
            <a:pPr eaLnBrk="1" hangingPunct="1"/>
            <a:r>
              <a:rPr lang="en-US" altLang="en-US" dirty="0" smtClean="0"/>
              <a:t>The Aspirin Analogy</a:t>
            </a:r>
            <a:br>
              <a:rPr lang="en-US" altLang="en-US" dirty="0" smtClean="0"/>
            </a:br>
            <a:r>
              <a:rPr lang="en-US" altLang="en-US" sz="2700" dirty="0" smtClean="0"/>
              <a:t>Example of Collective Dose Hypothesis</a:t>
            </a:r>
          </a:p>
        </p:txBody>
      </p:sp>
      <p:sp>
        <p:nvSpPr>
          <p:cNvPr id="17411" name="Rectangle 3"/>
          <p:cNvSpPr>
            <a:spLocks noGrp="1" noChangeArrowheads="1"/>
          </p:cNvSpPr>
          <p:nvPr>
            <p:ph type="body" idx="1"/>
          </p:nvPr>
        </p:nvSpPr>
        <p:spPr/>
        <p:txBody>
          <a:bodyPr/>
          <a:lstStyle/>
          <a:p>
            <a:pPr eaLnBrk="1" hangingPunct="1">
              <a:lnSpc>
                <a:spcPct val="80000"/>
              </a:lnSpc>
            </a:pPr>
            <a:r>
              <a:rPr lang="en-US" altLang="en-US" sz="2800" smtClean="0"/>
              <a:t>Aspirin is quite beneficial as a pharmaceutical, for various applications</a:t>
            </a:r>
          </a:p>
          <a:p>
            <a:pPr eaLnBrk="1" hangingPunct="1">
              <a:lnSpc>
                <a:spcPct val="80000"/>
              </a:lnSpc>
            </a:pPr>
            <a:r>
              <a:rPr lang="en-US" altLang="en-US" sz="2800" smtClean="0"/>
              <a:t>But, taking 100 aspirin (an entire bottle) in a single dose will likely result in death.</a:t>
            </a:r>
          </a:p>
          <a:p>
            <a:pPr eaLnBrk="1" hangingPunct="1">
              <a:lnSpc>
                <a:spcPct val="80000"/>
              </a:lnSpc>
            </a:pPr>
            <a:r>
              <a:rPr lang="en-US" altLang="en-US" sz="2800" smtClean="0"/>
              <a:t>Therefore, the risk factor is 1 death per 100 Person-Aspirins.</a:t>
            </a:r>
          </a:p>
          <a:p>
            <a:pPr eaLnBrk="1" hangingPunct="1">
              <a:lnSpc>
                <a:spcPct val="80000"/>
              </a:lnSpc>
            </a:pPr>
            <a:r>
              <a:rPr lang="en-US" altLang="en-US" sz="2800" smtClean="0"/>
              <a:t>Hence, of 100 persons, each taking 1 aspirin, one will die!</a:t>
            </a:r>
          </a:p>
          <a:p>
            <a:pPr eaLnBrk="1" hangingPunct="1">
              <a:lnSpc>
                <a:spcPct val="80000"/>
              </a:lnSpc>
            </a:pPr>
            <a:r>
              <a:rPr lang="en-US" altLang="en-US" sz="2800" smtClean="0"/>
              <a:t>In USA, ~ 100E6 aspirins taken per day, therefore aspirin is killing about one million each day in the USA!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pPr eaLnBrk="1" hangingPunct="1"/>
            <a:r>
              <a:rPr lang="en-US" altLang="en-US" sz="4000" smtClean="0"/>
              <a:t>Plutonium -  and the case of the 26 young machinists who ingested plutonium dust into their lungs</a:t>
            </a:r>
          </a:p>
        </p:txBody>
      </p:sp>
      <p:sp>
        <p:nvSpPr>
          <p:cNvPr id="19459" name="Rectangle 3"/>
          <p:cNvSpPr>
            <a:spLocks noGrp="1" noChangeArrowheads="1"/>
          </p:cNvSpPr>
          <p:nvPr>
            <p:ph type="body" idx="1"/>
          </p:nvPr>
        </p:nvSpPr>
        <p:spPr>
          <a:xfrm>
            <a:off x="304800" y="1676400"/>
            <a:ext cx="8686800" cy="5181600"/>
          </a:xfrm>
        </p:spPr>
        <p:txBody>
          <a:bodyPr>
            <a:normAutofit/>
          </a:bodyPr>
          <a:lstStyle/>
          <a:p>
            <a:pPr eaLnBrk="1" hangingPunct="1">
              <a:lnSpc>
                <a:spcPct val="80000"/>
              </a:lnSpc>
            </a:pPr>
            <a:r>
              <a:rPr lang="en-US" altLang="en-US" dirty="0" smtClean="0"/>
              <a:t>The public media has labeled plutonium as “The most dangerous substance on earth.”</a:t>
            </a:r>
          </a:p>
          <a:p>
            <a:pPr eaLnBrk="1" hangingPunct="1">
              <a:lnSpc>
                <a:spcPct val="80000"/>
              </a:lnSpc>
            </a:pPr>
            <a:r>
              <a:rPr lang="en-US" altLang="en-US" dirty="0" smtClean="0"/>
              <a:t>During construction of the atomic bombs used in World War II, 26 young machinists worked on shaping the plutonium bomb, and they breathed plutonium dust from the machining operation.</a:t>
            </a:r>
          </a:p>
          <a:p>
            <a:pPr eaLnBrk="1" hangingPunct="1">
              <a:lnSpc>
                <a:spcPct val="80000"/>
              </a:lnSpc>
            </a:pPr>
            <a:r>
              <a:rPr lang="en-US" altLang="en-US" dirty="0" smtClean="0"/>
              <a:t>After the end of the war, it was realized that </a:t>
            </a:r>
            <a:r>
              <a:rPr lang="en-US" altLang="en-US" dirty="0" err="1" smtClean="0"/>
              <a:t>Pu</a:t>
            </a:r>
            <a:r>
              <a:rPr lang="en-US" altLang="en-US" dirty="0" smtClean="0"/>
              <a:t> has valence 2 characteristics, similar to calcium.  Hence, </a:t>
            </a:r>
            <a:r>
              <a:rPr lang="en-US" altLang="en-US" dirty="0" err="1" smtClean="0"/>
              <a:t>Pu</a:t>
            </a:r>
            <a:r>
              <a:rPr lang="en-US" altLang="en-US" dirty="0" smtClean="0"/>
              <a:t> tends to go to the bones.  It is also a potent alpha particle emitter, the most damaging of the basic decay products of radioactive isotopes.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pPr eaLnBrk="1" hangingPunct="1"/>
            <a:r>
              <a:rPr lang="en-US" altLang="en-US" sz="4000" smtClean="0"/>
              <a:t>Plutonium and 26 Young Men (continued)</a:t>
            </a:r>
          </a:p>
        </p:txBody>
      </p:sp>
      <p:sp>
        <p:nvSpPr>
          <p:cNvPr id="20483" name="Rectangle 3"/>
          <p:cNvSpPr>
            <a:spLocks noGrp="1" noChangeArrowheads="1"/>
          </p:cNvSpPr>
          <p:nvPr>
            <p:ph type="body" idx="1"/>
          </p:nvPr>
        </p:nvSpPr>
        <p:spPr/>
        <p:txBody>
          <a:bodyPr/>
          <a:lstStyle/>
          <a:p>
            <a:pPr eaLnBrk="1" hangingPunct="1">
              <a:lnSpc>
                <a:spcPct val="90000"/>
              </a:lnSpc>
            </a:pPr>
            <a:r>
              <a:rPr lang="en-US" altLang="en-US" dirty="0" smtClean="0"/>
              <a:t>Pu-239 has a 24,000 year half life.  These young men were later scanned for radioactivity, and their lifetime (50 year) commitment from the </a:t>
            </a:r>
            <a:r>
              <a:rPr lang="en-US" altLang="en-US" dirty="0" err="1" smtClean="0"/>
              <a:t>Pu</a:t>
            </a:r>
            <a:r>
              <a:rPr lang="en-US" altLang="en-US" dirty="0" smtClean="0"/>
              <a:t> in their system was analyzed.</a:t>
            </a:r>
          </a:p>
          <a:p>
            <a:pPr eaLnBrk="1" hangingPunct="1">
              <a:lnSpc>
                <a:spcPct val="90000"/>
              </a:lnSpc>
            </a:pPr>
            <a:r>
              <a:rPr lang="en-US" altLang="en-US" dirty="0" smtClean="0"/>
              <a:t>The average lifetime dose was 125 </a:t>
            </a:r>
            <a:r>
              <a:rPr lang="en-US" altLang="en-US" dirty="0" err="1" smtClean="0"/>
              <a:t>cSv</a:t>
            </a:r>
            <a:r>
              <a:rPr lang="en-US" altLang="en-US" dirty="0" smtClean="0"/>
              <a:t>, with the largest being 750 </a:t>
            </a:r>
            <a:r>
              <a:rPr lang="en-US" altLang="en-US" dirty="0" err="1" smtClean="0"/>
              <a:t>cSv</a:t>
            </a:r>
            <a:r>
              <a:rPr lang="en-US" altLang="en-US" dirty="0" smtClean="0"/>
              <a:t>.</a:t>
            </a:r>
          </a:p>
          <a:p>
            <a:pPr eaLnBrk="1" hangingPunct="1">
              <a:lnSpc>
                <a:spcPct val="90000"/>
              </a:lnSpc>
            </a:pPr>
            <a:r>
              <a:rPr lang="en-US" altLang="en-US" dirty="0" smtClean="0"/>
              <a:t>They all were expected to have an early death from bone cancer.</a:t>
            </a:r>
          </a:p>
          <a:p>
            <a:pPr eaLnBrk="1" hangingPunct="1">
              <a:lnSpc>
                <a:spcPct val="90000"/>
              </a:lnSpc>
            </a:pPr>
            <a:endParaRPr lang="en-US" altLang="en-US" dirty="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304800"/>
            <a:ext cx="8610600" cy="1143000"/>
          </a:xfrm>
        </p:spPr>
        <p:txBody>
          <a:bodyPr>
            <a:normAutofit fontScale="90000"/>
          </a:bodyPr>
          <a:lstStyle/>
          <a:p>
            <a:pPr eaLnBrk="1" hangingPunct="1"/>
            <a:r>
              <a:rPr lang="en-US" altLang="en-US" sz="4000" smtClean="0"/>
              <a:t>26 Young Men and Their Pu Demise</a:t>
            </a:r>
            <a:br>
              <a:rPr lang="en-US" altLang="en-US" sz="4000" smtClean="0"/>
            </a:br>
            <a:r>
              <a:rPr lang="en-US" altLang="en-US" sz="4000" smtClean="0"/>
              <a:t>(continued)</a:t>
            </a:r>
          </a:p>
        </p:txBody>
      </p:sp>
      <p:sp>
        <p:nvSpPr>
          <p:cNvPr id="21507" name="Rectangle 3"/>
          <p:cNvSpPr>
            <a:spLocks noGrp="1" noChangeArrowheads="1"/>
          </p:cNvSpPr>
          <p:nvPr>
            <p:ph type="body" idx="1"/>
          </p:nvPr>
        </p:nvSpPr>
        <p:spPr/>
        <p:txBody>
          <a:bodyPr/>
          <a:lstStyle/>
          <a:p>
            <a:pPr eaLnBrk="1" hangingPunct="1"/>
            <a:r>
              <a:rPr lang="en-US" altLang="en-US" dirty="0" smtClean="0"/>
              <a:t>In 1995 a follow up study (50 yrs later) was done to determine how they had all died.</a:t>
            </a:r>
          </a:p>
          <a:p>
            <a:pPr eaLnBrk="1" hangingPunct="1"/>
            <a:r>
              <a:rPr lang="en-US" altLang="en-US" dirty="0" smtClean="0"/>
              <a:t>But only 7 had died, 3 from cancer, one had died from an accident.</a:t>
            </a:r>
          </a:p>
          <a:p>
            <a:pPr eaLnBrk="1" hangingPunct="1"/>
            <a:r>
              <a:rPr lang="en-US" altLang="en-US" dirty="0" smtClean="0"/>
              <a:t>19 were still alive and healthy (ages 69 to 76)</a:t>
            </a:r>
          </a:p>
          <a:p>
            <a:pPr eaLnBrk="1" hangingPunct="1"/>
            <a:r>
              <a:rPr lang="en-US" altLang="en-US" dirty="0" smtClean="0"/>
              <a:t>One wonders then how Plutonium can be “the most dangerous substance on earth”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Dilemma </a:t>
            </a:r>
            <a:endParaRPr lang="en-US" dirty="0"/>
          </a:p>
        </p:txBody>
      </p:sp>
      <p:sp>
        <p:nvSpPr>
          <p:cNvPr id="3" name="Content Placeholder 2"/>
          <p:cNvSpPr>
            <a:spLocks noGrp="1"/>
          </p:cNvSpPr>
          <p:nvPr>
            <p:ph idx="1"/>
          </p:nvPr>
        </p:nvSpPr>
        <p:spPr>
          <a:xfrm>
            <a:off x="457200" y="1295400"/>
            <a:ext cx="8229600" cy="4830763"/>
          </a:xfrm>
        </p:spPr>
        <p:txBody>
          <a:bodyPr>
            <a:normAutofit fontScale="92500" lnSpcReduction="10000"/>
          </a:bodyPr>
          <a:lstStyle/>
          <a:p>
            <a:r>
              <a:rPr lang="en-US" dirty="0" smtClean="0"/>
              <a:t>The USA had 104 operating nuclear plants. In the last year four were shut down (now only 100 operable, 99 by June 2014).  Three of the four shutdowns were because of anti-nuclear pressure, resulting in delays and approval uncertainties, essentially the result of public fears of radiation.</a:t>
            </a:r>
          </a:p>
          <a:p>
            <a:r>
              <a:rPr lang="en-US" dirty="0" smtClean="0"/>
              <a:t> The Fukushima tsunami killed 20,000, destroyed 4 (maybe 8) nuclear power plants, and resulted in most of Japan’s 50 reactors still not allowed to operate, all because of fear of radiation.</a:t>
            </a:r>
            <a:endParaRPr lang="en-US" dirty="0"/>
          </a:p>
        </p:txBody>
      </p:sp>
    </p:spTree>
    <p:extLst>
      <p:ext uri="{BB962C8B-B14F-4D97-AF65-F5344CB8AC3E}">
        <p14:creationId xmlns:p14="http://schemas.microsoft.com/office/powerpoint/2010/main" val="2018840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Two False Hypotheses</a:t>
            </a:r>
            <a:endParaRPr lang="en-US" b="1" dirty="0"/>
          </a:p>
        </p:txBody>
      </p:sp>
      <p:sp>
        <p:nvSpPr>
          <p:cNvPr id="3" name="Content Placeholder 2"/>
          <p:cNvSpPr>
            <a:spLocks noGrp="1"/>
          </p:cNvSpPr>
          <p:nvPr>
            <p:ph idx="1"/>
          </p:nvPr>
        </p:nvSpPr>
        <p:spPr>
          <a:xfrm>
            <a:off x="457200" y="1219200"/>
            <a:ext cx="8229600" cy="4906963"/>
          </a:xfrm>
        </p:spPr>
        <p:txBody>
          <a:bodyPr>
            <a:normAutofit fontScale="92500" lnSpcReduction="20000"/>
          </a:bodyPr>
          <a:lstStyle/>
          <a:p>
            <a:r>
              <a:rPr lang="en-US" dirty="0" smtClean="0"/>
              <a:t>LNT (linear no-threshold) -  probability of the effect (cancer development or cancer  mortality) extrapolating linearly from high doses to zero dose.</a:t>
            </a:r>
          </a:p>
          <a:p>
            <a:r>
              <a:rPr lang="en-US" dirty="0" smtClean="0"/>
              <a:t>Collective Dose Hypothesis  -  usually using the BEIR V recommended factor of 800 deaths per million person-REM.*  Then apply to a large population receiving low doses  - i.e. EPA’s 20,000 deaths per year from Radon in homes, and projections of deaths from accident-releases of radiation from nuclear power plants. </a:t>
            </a:r>
          </a:p>
          <a:p>
            <a:r>
              <a:rPr lang="en-US" sz="2400" dirty="0" smtClean="0"/>
              <a:t>*less than the 1400 deaths/million-person REM one obtains from inverting the 350 LD(50,30) figure</a:t>
            </a:r>
            <a:endParaRPr lang="en-US"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715962"/>
          </a:xfrm>
        </p:spPr>
        <p:txBody>
          <a:bodyPr>
            <a:normAutofit fontScale="90000"/>
          </a:bodyPr>
          <a:lstStyle/>
          <a:p>
            <a:pPr eaLnBrk="1" hangingPunct="1"/>
            <a:r>
              <a:rPr lang="en-US" altLang="en-US" dirty="0" smtClean="0"/>
              <a:t>The Taipei “Experiment”</a:t>
            </a:r>
          </a:p>
        </p:txBody>
      </p:sp>
      <p:sp>
        <p:nvSpPr>
          <p:cNvPr id="22531" name="Rectangle 3"/>
          <p:cNvSpPr>
            <a:spLocks noGrp="1" noChangeArrowheads="1"/>
          </p:cNvSpPr>
          <p:nvPr>
            <p:ph type="body" idx="1"/>
          </p:nvPr>
        </p:nvSpPr>
        <p:spPr>
          <a:xfrm>
            <a:off x="0" y="1066800"/>
            <a:ext cx="8991600" cy="5791200"/>
          </a:xfrm>
        </p:spPr>
        <p:txBody>
          <a:bodyPr/>
          <a:lstStyle/>
          <a:p>
            <a:pPr eaLnBrk="1" hangingPunct="1">
              <a:lnSpc>
                <a:spcPct val="90000"/>
              </a:lnSpc>
            </a:pPr>
            <a:r>
              <a:rPr lang="en-US" altLang="en-US" sz="2800" dirty="0" smtClean="0"/>
              <a:t>In 1982 several large apartment buildings were construction using radioactive re-bar (unknowingly) </a:t>
            </a:r>
          </a:p>
          <a:p>
            <a:pPr eaLnBrk="1" hangingPunct="1">
              <a:lnSpc>
                <a:spcPct val="90000"/>
              </a:lnSpc>
            </a:pPr>
            <a:r>
              <a:rPr lang="en-US" altLang="en-US" sz="2800" dirty="0" smtClean="0"/>
              <a:t>The discovery of high levels of radioactivity in the apartments was made in 1992.</a:t>
            </a:r>
          </a:p>
          <a:p>
            <a:pPr eaLnBrk="1" hangingPunct="1">
              <a:lnSpc>
                <a:spcPct val="90000"/>
              </a:lnSpc>
            </a:pPr>
            <a:r>
              <a:rPr lang="en-US" altLang="en-US" sz="2800" dirty="0" smtClean="0"/>
              <a:t>Over the 10 + year period, about 7,000 people were exposed to average radiation levels of 7.4 </a:t>
            </a:r>
            <a:r>
              <a:rPr lang="en-US" altLang="en-US" sz="2800" dirty="0" err="1" smtClean="0"/>
              <a:t>cSv</a:t>
            </a:r>
            <a:r>
              <a:rPr lang="en-US" altLang="en-US" sz="2800" dirty="0" smtClean="0"/>
              <a:t>, with the highest being 91 </a:t>
            </a:r>
            <a:r>
              <a:rPr lang="en-US" altLang="en-US" sz="2800" dirty="0" err="1" smtClean="0"/>
              <a:t>cSv</a:t>
            </a:r>
            <a:r>
              <a:rPr lang="en-US" altLang="en-US" sz="2800" dirty="0" smtClean="0"/>
              <a:t>.</a:t>
            </a:r>
          </a:p>
          <a:p>
            <a:pPr eaLnBrk="1" hangingPunct="1">
              <a:lnSpc>
                <a:spcPct val="90000"/>
              </a:lnSpc>
            </a:pPr>
            <a:r>
              <a:rPr lang="en-US" altLang="en-US" sz="2800" dirty="0" smtClean="0"/>
              <a:t>About 270 of those should have died of cancer by 2005, per average Taiwan death rate.</a:t>
            </a:r>
          </a:p>
          <a:p>
            <a:pPr eaLnBrk="1" hangingPunct="1">
              <a:lnSpc>
                <a:spcPct val="90000"/>
              </a:lnSpc>
            </a:pPr>
            <a:r>
              <a:rPr lang="en-US" altLang="en-US" sz="2800" dirty="0" smtClean="0"/>
              <a:t>But only 7 had been confirmed to have died of cancer – Reference papers by YC Luan (2002, 2003), </a:t>
            </a:r>
            <a:r>
              <a:rPr lang="en-US" altLang="en-US" sz="2800" dirty="0" err="1" smtClean="0"/>
              <a:t>W.L.Chen</a:t>
            </a:r>
            <a:r>
              <a:rPr lang="en-US" altLang="en-US" sz="2800" dirty="0" smtClean="0"/>
              <a:t> 2004</a:t>
            </a:r>
          </a:p>
          <a:p>
            <a:pPr eaLnBrk="1" hangingPunct="1">
              <a:lnSpc>
                <a:spcPct val="90000"/>
              </a:lnSpc>
            </a:pPr>
            <a:r>
              <a:rPr lang="en-US" altLang="en-US" sz="2400" dirty="0" smtClean="0"/>
              <a:t>Note: a cancer incidence study by </a:t>
            </a:r>
            <a:r>
              <a:rPr lang="en-US" altLang="en-US" sz="2400" dirty="0" err="1" smtClean="0"/>
              <a:t>S.L.Hwang</a:t>
            </a:r>
            <a:r>
              <a:rPr lang="en-US" altLang="en-US" sz="2400" dirty="0" smtClean="0"/>
              <a:t>, 2006, found an increase in childhood leukemia.  But other cancers were nominally the same or less than the normal population.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0"/>
            <a:ext cx="8686800" cy="1295400"/>
          </a:xfrm>
        </p:spPr>
        <p:txBody>
          <a:bodyPr>
            <a:normAutofit fontScale="90000"/>
          </a:bodyPr>
          <a:lstStyle/>
          <a:p>
            <a:pPr eaLnBrk="1" hangingPunct="1"/>
            <a:r>
              <a:rPr lang="en-US" altLang="en-US" sz="4000" dirty="0" smtClean="0"/>
              <a:t>Summary of Low Level Rad. Effects</a:t>
            </a:r>
            <a:r>
              <a:rPr lang="en-US" altLang="en-US" sz="2400" dirty="0" smtClean="0"/>
              <a:t/>
            </a:r>
            <a:br>
              <a:rPr lang="en-US" altLang="en-US" sz="2400" dirty="0" smtClean="0"/>
            </a:br>
            <a:r>
              <a:rPr lang="en-US" altLang="en-US" sz="2400" dirty="0" smtClean="0"/>
              <a:t>Concept Proposed by Dr. T.D. </a:t>
            </a:r>
            <a:r>
              <a:rPr lang="en-US" altLang="en-US" sz="2400" dirty="0" err="1" smtClean="0"/>
              <a:t>Luckey</a:t>
            </a:r>
            <a:r>
              <a:rPr lang="en-US" altLang="en-US" sz="2400" dirty="0" smtClean="0"/>
              <a:t> from cancer mortality, growth, lifespan, and reproduction data</a:t>
            </a:r>
            <a:endParaRPr lang="en-US" altLang="en-US" sz="4000" dirty="0" smtClean="0"/>
          </a:p>
        </p:txBody>
      </p:sp>
      <p:pic>
        <p:nvPicPr>
          <p:cNvPr id="18435" name="Picture 5" descr="hormesis"/>
          <p:cNvPicPr>
            <a:picLocks noGrp="1" noChangeAspect="1" noChangeArrowheads="1"/>
          </p:cNvPicPr>
          <p:nvPr>
            <p:ph idx="1"/>
          </p:nvPr>
        </p:nvPicPr>
        <p:blipFill>
          <a:blip r:embed="rId3" cstate="print"/>
          <a:srcRect/>
          <a:stretch>
            <a:fillRect/>
          </a:stretch>
        </p:blipFill>
        <p:spPr>
          <a:xfrm>
            <a:off x="1447800" y="1219200"/>
            <a:ext cx="6477000" cy="5481638"/>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Action Needed</a:t>
            </a:r>
            <a:endParaRPr lang="en-US" dirty="0"/>
          </a:p>
        </p:txBody>
      </p:sp>
      <p:sp>
        <p:nvSpPr>
          <p:cNvPr id="3" name="Content Placeholder 2"/>
          <p:cNvSpPr>
            <a:spLocks noGrp="1"/>
          </p:cNvSpPr>
          <p:nvPr>
            <p:ph idx="1"/>
          </p:nvPr>
        </p:nvSpPr>
        <p:spPr>
          <a:xfrm>
            <a:off x="457200" y="914400"/>
            <a:ext cx="8229600" cy="5791200"/>
          </a:xfrm>
        </p:spPr>
        <p:txBody>
          <a:bodyPr>
            <a:normAutofit fontScale="92500" lnSpcReduction="20000"/>
          </a:bodyPr>
          <a:lstStyle/>
          <a:p>
            <a:r>
              <a:rPr lang="en-US" dirty="0" smtClean="0"/>
              <a:t>Eliminate ALARA   -  Some estimates have been made of the cost of reducing collective dose for a commercial power plant by one person-REM is conservatively ~$10,000.</a:t>
            </a:r>
          </a:p>
          <a:p>
            <a:r>
              <a:rPr lang="en-US" dirty="0" smtClean="0"/>
              <a:t>Fukushima cleanup would be facilitated.  If nuclear worker limits were restored to the previous 5 REM (50 </a:t>
            </a:r>
            <a:r>
              <a:rPr lang="en-US" dirty="0" err="1" smtClean="0"/>
              <a:t>milli</a:t>
            </a:r>
            <a:r>
              <a:rPr lang="en-US" dirty="0" smtClean="0"/>
              <a:t> </a:t>
            </a:r>
            <a:r>
              <a:rPr lang="en-US" dirty="0" err="1" smtClean="0"/>
              <a:t>Sv</a:t>
            </a:r>
            <a:r>
              <a:rPr lang="en-US" dirty="0" smtClean="0"/>
              <a:t>) per year, then nuclear workers could be in average fields of 25 micro </a:t>
            </a:r>
            <a:r>
              <a:rPr lang="en-US" dirty="0" err="1" smtClean="0"/>
              <a:t>Sv</a:t>
            </a:r>
            <a:r>
              <a:rPr lang="en-US" dirty="0" smtClean="0"/>
              <a:t>/hour (2.5 </a:t>
            </a:r>
            <a:r>
              <a:rPr lang="en-US" dirty="0" err="1" smtClean="0"/>
              <a:t>mREM</a:t>
            </a:r>
            <a:r>
              <a:rPr lang="en-US" dirty="0" smtClean="0"/>
              <a:t>/hour) -  </a:t>
            </a:r>
            <a:r>
              <a:rPr lang="en-US" dirty="0" err="1" smtClean="0"/>
              <a:t>Luckey’s</a:t>
            </a:r>
            <a:r>
              <a:rPr lang="en-US" dirty="0" smtClean="0"/>
              <a:t> conclusion is that the optimum health benefit is 2x this. </a:t>
            </a:r>
          </a:p>
          <a:p>
            <a:r>
              <a:rPr lang="en-US" dirty="0" smtClean="0"/>
              <a:t>Contamination tolerable levels should be more realistic.  Health physics can measure extremely low levels, can projections to levels of concern can be reliably made.</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792162"/>
          </a:xfrm>
        </p:spPr>
        <p:txBody>
          <a:bodyPr>
            <a:normAutofit fontScale="90000"/>
          </a:bodyPr>
          <a:lstStyle/>
          <a:p>
            <a:pPr eaLnBrk="1" hangingPunct="1"/>
            <a:r>
              <a:rPr lang="en-US" altLang="en-US" smtClean="0"/>
              <a:t>SUMMARY</a:t>
            </a:r>
            <a:br>
              <a:rPr lang="en-US" altLang="en-US" smtClean="0"/>
            </a:br>
            <a:r>
              <a:rPr lang="en-US" altLang="en-US" sz="3200" smtClean="0"/>
              <a:t>Why is this issue important?</a:t>
            </a:r>
            <a:endParaRPr lang="en-US" altLang="en-US" smtClean="0"/>
          </a:p>
        </p:txBody>
      </p:sp>
      <p:sp>
        <p:nvSpPr>
          <p:cNvPr id="23555" name="Rectangle 3"/>
          <p:cNvSpPr>
            <a:spLocks noGrp="1" noChangeArrowheads="1"/>
          </p:cNvSpPr>
          <p:nvPr>
            <p:ph type="body" idx="1"/>
          </p:nvPr>
        </p:nvSpPr>
        <p:spPr>
          <a:xfrm>
            <a:off x="457200" y="1295400"/>
            <a:ext cx="8229600" cy="4830763"/>
          </a:xfrm>
        </p:spPr>
        <p:txBody>
          <a:bodyPr>
            <a:normAutofit fontScale="92500" lnSpcReduction="10000"/>
          </a:bodyPr>
          <a:lstStyle/>
          <a:p>
            <a:pPr eaLnBrk="1" hangingPunct="1">
              <a:lnSpc>
                <a:spcPct val="90000"/>
              </a:lnSpc>
            </a:pPr>
            <a:r>
              <a:rPr lang="en-US" altLang="en-US" sz="2800" dirty="0" smtClean="0"/>
              <a:t>Radiation in low doses is not only harmless, but actually  beneficial to health, up to 10 REM/year chronic, 5 REM acute dose</a:t>
            </a:r>
          </a:p>
          <a:p>
            <a:pPr eaLnBrk="1" hangingPunct="1">
              <a:lnSpc>
                <a:spcPct val="90000"/>
              </a:lnSpc>
            </a:pPr>
            <a:r>
              <a:rPr lang="en-US" altLang="en-US" sz="2800" dirty="0" smtClean="0"/>
              <a:t>It is important for the public to know this so that they will not be fearful of</a:t>
            </a:r>
          </a:p>
          <a:p>
            <a:pPr eaLnBrk="1" hangingPunct="1">
              <a:lnSpc>
                <a:spcPct val="90000"/>
              </a:lnSpc>
              <a:buFontTx/>
              <a:buNone/>
            </a:pPr>
            <a:r>
              <a:rPr lang="en-US" altLang="en-US" sz="2800" dirty="0" smtClean="0"/>
              <a:t>        medical x-ray and CT procedures</a:t>
            </a:r>
          </a:p>
          <a:p>
            <a:pPr eaLnBrk="1" hangingPunct="1">
              <a:lnSpc>
                <a:spcPct val="90000"/>
              </a:lnSpc>
              <a:buFontTx/>
              <a:buNone/>
            </a:pPr>
            <a:r>
              <a:rPr lang="en-US" altLang="en-US" sz="2800" dirty="0" smtClean="0"/>
              <a:t>        and of nuclear power</a:t>
            </a:r>
          </a:p>
          <a:p>
            <a:pPr eaLnBrk="1" hangingPunct="1">
              <a:lnSpc>
                <a:spcPct val="90000"/>
              </a:lnSpc>
            </a:pPr>
            <a:r>
              <a:rPr lang="en-US" altLang="en-US" sz="2800" dirty="0" smtClean="0"/>
              <a:t>So that regulatory bodies will not require as stringent controls on cleanup projects, costing huge amounts of money unnecessarily spent to protect public health to levels of exposure that are an order of magnitude below background. </a:t>
            </a:r>
          </a:p>
          <a:p>
            <a:pPr eaLnBrk="1" hangingPunct="1">
              <a:lnSpc>
                <a:spcPct val="90000"/>
              </a:lnSpc>
            </a:pPr>
            <a:r>
              <a:rPr lang="en-US" altLang="en-US" sz="2400" dirty="0" smtClean="0"/>
              <a:t>Recent Ref.: “ANS President’s Special Session on Low Level Radiation”, Chicago, June 25, 2012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is more paranoia</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Fear of a CT-scan, whole body giving a dose of ~ 2 </a:t>
            </a:r>
            <a:r>
              <a:rPr lang="en-US" dirty="0" err="1" smtClean="0"/>
              <a:t>Rads</a:t>
            </a:r>
            <a:r>
              <a:rPr lang="en-US" dirty="0" smtClean="0"/>
              <a:t> (20 </a:t>
            </a:r>
            <a:r>
              <a:rPr lang="en-US" dirty="0" err="1" smtClean="0"/>
              <a:t>milligray</a:t>
            </a:r>
            <a:r>
              <a:rPr lang="en-US" dirty="0" smtClean="0"/>
              <a:t>)</a:t>
            </a:r>
          </a:p>
          <a:p>
            <a:r>
              <a:rPr lang="en-US" dirty="0" smtClean="0"/>
              <a:t>Fear of a dental x-ray (~10 </a:t>
            </a:r>
            <a:r>
              <a:rPr lang="en-US" dirty="0" err="1" smtClean="0"/>
              <a:t>mRad</a:t>
            </a:r>
            <a:r>
              <a:rPr lang="en-US" dirty="0" smtClean="0"/>
              <a:t> (0.1 </a:t>
            </a:r>
            <a:r>
              <a:rPr lang="en-US" dirty="0" err="1" smtClean="0"/>
              <a:t>milligray</a:t>
            </a:r>
            <a:r>
              <a:rPr lang="en-US" dirty="0" smtClean="0"/>
              <a:t>)</a:t>
            </a:r>
          </a:p>
          <a:p>
            <a:r>
              <a:rPr lang="en-US" dirty="0" smtClean="0"/>
              <a:t>ALARA levels for workers as low as 100 </a:t>
            </a:r>
            <a:r>
              <a:rPr lang="en-US" dirty="0" err="1" smtClean="0"/>
              <a:t>mREM</a:t>
            </a:r>
            <a:r>
              <a:rPr lang="en-US" dirty="0" smtClean="0"/>
              <a:t> per year (1 </a:t>
            </a:r>
            <a:r>
              <a:rPr lang="en-US" dirty="0" err="1" smtClean="0"/>
              <a:t>milliSv</a:t>
            </a:r>
            <a:r>
              <a:rPr lang="en-US" dirty="0" smtClean="0"/>
              <a:t> per year)</a:t>
            </a:r>
          </a:p>
          <a:p>
            <a:r>
              <a:rPr lang="en-US" dirty="0" smtClean="0"/>
              <a:t>A recent worker at the INL who received a </a:t>
            </a:r>
            <a:r>
              <a:rPr lang="en-US" dirty="0" err="1" smtClean="0"/>
              <a:t>Pu</a:t>
            </a:r>
            <a:r>
              <a:rPr lang="en-US" dirty="0" smtClean="0"/>
              <a:t> inhalation dose less than the average received by 26 soldier machinists on the Manhattan project.  The INL worker is mentally suffering with fear. The soldier machinists lived well beyond the average age of their comrades who were unexposed. </a:t>
            </a:r>
            <a:endParaRPr lang="en-US" dirty="0"/>
          </a:p>
        </p:txBody>
      </p:sp>
    </p:spTree>
    <p:extLst>
      <p:ext uri="{BB962C8B-B14F-4D97-AF65-F5344CB8AC3E}">
        <p14:creationId xmlns:p14="http://schemas.microsoft.com/office/powerpoint/2010/main" val="2941473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TRTR folks believe?</a:t>
            </a:r>
            <a:endParaRPr lang="en-US" dirty="0"/>
          </a:p>
        </p:txBody>
      </p:sp>
      <p:sp>
        <p:nvSpPr>
          <p:cNvPr id="3" name="Content Placeholder 2"/>
          <p:cNvSpPr>
            <a:spLocks noGrp="1"/>
          </p:cNvSpPr>
          <p:nvPr>
            <p:ph idx="1"/>
          </p:nvPr>
        </p:nvSpPr>
        <p:spPr>
          <a:xfrm>
            <a:off x="457200" y="1371600"/>
            <a:ext cx="8229600" cy="5029200"/>
          </a:xfrm>
        </p:spPr>
        <p:txBody>
          <a:bodyPr>
            <a:normAutofit lnSpcReduction="10000"/>
          </a:bodyPr>
          <a:lstStyle/>
          <a:p>
            <a:r>
              <a:rPr lang="en-US" dirty="0" smtClean="0"/>
              <a:t>Does any gamma ray have a probability of giving us cancer?</a:t>
            </a:r>
          </a:p>
          <a:p>
            <a:r>
              <a:rPr lang="en-US" dirty="0" smtClean="0"/>
              <a:t>Are we prone to a significant increase in cancer if we go over our organization’s ALARA limits?</a:t>
            </a:r>
          </a:p>
          <a:p>
            <a:r>
              <a:rPr lang="en-US" dirty="0" smtClean="0"/>
              <a:t>Is there a threshold of radiation dose below which there is no negative health effect? (The LNT hypothesis says “no.”)</a:t>
            </a:r>
          </a:p>
          <a:p>
            <a:r>
              <a:rPr lang="en-US" dirty="0" smtClean="0"/>
              <a:t>Is there any proof that the LNT and the Collective Dose Hypothesis are not valid?</a:t>
            </a:r>
          </a:p>
          <a:p>
            <a:endParaRPr lang="en-US" dirty="0" smtClean="0"/>
          </a:p>
          <a:p>
            <a:endParaRPr lang="en-US" dirty="0"/>
          </a:p>
        </p:txBody>
      </p:sp>
    </p:spTree>
    <p:extLst>
      <p:ext uri="{BB962C8B-B14F-4D97-AF65-F5344CB8AC3E}">
        <p14:creationId xmlns:p14="http://schemas.microsoft.com/office/powerpoint/2010/main" val="463096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Tribute to Dr. T.D. </a:t>
            </a:r>
            <a:r>
              <a:rPr lang="en-US" dirty="0" err="1" smtClean="0"/>
              <a:t>Luckey</a:t>
            </a:r>
            <a:endParaRPr lang="en-US" dirty="0"/>
          </a:p>
        </p:txBody>
      </p:sp>
      <p:sp>
        <p:nvSpPr>
          <p:cNvPr id="3" name="Content Placeholder 2"/>
          <p:cNvSpPr>
            <a:spLocks noGrp="1"/>
          </p:cNvSpPr>
          <p:nvPr>
            <p:ph idx="1"/>
          </p:nvPr>
        </p:nvSpPr>
        <p:spPr>
          <a:xfrm>
            <a:off x="457200" y="1600200"/>
            <a:ext cx="8229600" cy="4876800"/>
          </a:xfrm>
        </p:spPr>
        <p:txBody>
          <a:bodyPr>
            <a:normAutofit fontScale="92500" lnSpcReduction="20000"/>
          </a:bodyPr>
          <a:lstStyle/>
          <a:p>
            <a:r>
              <a:rPr lang="en-US" dirty="0" smtClean="0"/>
              <a:t>Prof. Emeritus and 14 years Dept. Chair of Biochemistry at University of Missouri</a:t>
            </a:r>
          </a:p>
          <a:p>
            <a:r>
              <a:rPr lang="en-US" dirty="0" smtClean="0"/>
              <a:t>Nat. Academy of Science Subcommittee on Interaction of Nutrition and Infections</a:t>
            </a:r>
          </a:p>
          <a:p>
            <a:r>
              <a:rPr lang="en-US" dirty="0" smtClean="0"/>
              <a:t>Author of two volumes on Radiation </a:t>
            </a:r>
            <a:r>
              <a:rPr lang="en-US" dirty="0" err="1" smtClean="0"/>
              <a:t>Hormesis</a:t>
            </a:r>
            <a:r>
              <a:rPr lang="en-US" dirty="0" smtClean="0"/>
              <a:t>, 1980 and 1991 publications</a:t>
            </a:r>
          </a:p>
          <a:p>
            <a:r>
              <a:rPr lang="en-US" dirty="0" smtClean="0"/>
              <a:t>Co-author of “Metal Toxicity in Mammals” and “Heavy Metal Toxicity, Safety, and </a:t>
            </a:r>
            <a:r>
              <a:rPr lang="en-US" dirty="0" err="1" smtClean="0"/>
              <a:t>Hormology</a:t>
            </a:r>
            <a:endParaRPr lang="en-US" dirty="0" smtClean="0"/>
          </a:p>
          <a:p>
            <a:r>
              <a:rPr lang="en-US" dirty="0" smtClean="0"/>
              <a:t>Nutrition consultant for Apollo space flights</a:t>
            </a:r>
          </a:p>
          <a:p>
            <a:r>
              <a:rPr lang="en-US" dirty="0" smtClean="0"/>
              <a:t>Lectured internationally on radiation </a:t>
            </a:r>
            <a:r>
              <a:rPr lang="en-US" dirty="0" err="1" smtClean="0"/>
              <a:t>hormesis</a:t>
            </a:r>
            <a:r>
              <a:rPr lang="en-US" dirty="0" smtClean="0"/>
              <a:t> since 1979</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mtClean="0"/>
              <a:t>Japanese Bomb Survivors</a:t>
            </a:r>
          </a:p>
        </p:txBody>
      </p:sp>
      <p:pic>
        <p:nvPicPr>
          <p:cNvPr id="7171" name="Picture 4" descr="Japanese"/>
          <p:cNvPicPr>
            <a:picLocks noGrp="1" noChangeAspect="1" noChangeArrowheads="1"/>
          </p:cNvPicPr>
          <p:nvPr>
            <p:ph idx="1"/>
          </p:nvPr>
        </p:nvPicPr>
        <p:blipFill>
          <a:blip r:embed="rId3" cstate="print"/>
          <a:srcRect/>
          <a:stretch>
            <a:fillRect/>
          </a:stretch>
        </p:blipFill>
        <p:spPr>
          <a:xfrm>
            <a:off x="2057400" y="1371600"/>
            <a:ext cx="5403850" cy="5191125"/>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eaLnBrk="1" hangingPunct="1"/>
            <a:r>
              <a:rPr lang="en-US" altLang="en-US" sz="4000" dirty="0" smtClean="0"/>
              <a:t>History of Discovering </a:t>
            </a:r>
            <a:r>
              <a:rPr lang="en-US" altLang="en-US" sz="4000" dirty="0" err="1" smtClean="0"/>
              <a:t>Hormesis</a:t>
            </a:r>
            <a:r>
              <a:rPr lang="en-US" altLang="en-US" sz="4000" dirty="0" smtClean="0"/>
              <a:t> of Ionizing Radiation</a:t>
            </a:r>
          </a:p>
        </p:txBody>
      </p:sp>
      <p:sp>
        <p:nvSpPr>
          <p:cNvPr id="8195" name="Rectangle 3"/>
          <p:cNvSpPr>
            <a:spLocks noGrp="1" noChangeArrowheads="1"/>
          </p:cNvSpPr>
          <p:nvPr>
            <p:ph type="body" idx="1"/>
          </p:nvPr>
        </p:nvSpPr>
        <p:spPr>
          <a:xfrm>
            <a:off x="457200" y="1600200"/>
            <a:ext cx="8458200" cy="4800600"/>
          </a:xfrm>
        </p:spPr>
        <p:txBody>
          <a:bodyPr>
            <a:normAutofit/>
          </a:bodyPr>
          <a:lstStyle/>
          <a:p>
            <a:pPr eaLnBrk="1" hangingPunct="1">
              <a:lnSpc>
                <a:spcPct val="90000"/>
              </a:lnSpc>
            </a:pPr>
            <a:r>
              <a:rPr lang="en-US" altLang="en-US" sz="2400" dirty="0" smtClean="0"/>
              <a:t>~1978 – The UNSCEAR data from atomic bomb survivors showed an anomaly at 10 </a:t>
            </a:r>
            <a:r>
              <a:rPr lang="en-US" altLang="en-US" sz="2400" dirty="0" err="1" smtClean="0"/>
              <a:t>cGy</a:t>
            </a:r>
            <a:r>
              <a:rPr lang="en-US" altLang="en-US" sz="2400" dirty="0" smtClean="0"/>
              <a:t>.</a:t>
            </a:r>
          </a:p>
          <a:p>
            <a:pPr eaLnBrk="1" hangingPunct="1">
              <a:lnSpc>
                <a:spcPct val="90000"/>
              </a:lnSpc>
            </a:pPr>
            <a:r>
              <a:rPr lang="en-US" altLang="en-US" sz="2400" dirty="0" smtClean="0"/>
              <a:t>1981 – Dr. T.D. </a:t>
            </a:r>
            <a:r>
              <a:rPr lang="en-US" altLang="en-US" sz="2400" dirty="0" err="1" smtClean="0"/>
              <a:t>Luckey</a:t>
            </a:r>
            <a:r>
              <a:rPr lang="en-US" altLang="en-US" sz="2400" dirty="0" smtClean="0"/>
              <a:t> published “The </a:t>
            </a:r>
            <a:r>
              <a:rPr lang="en-US" altLang="en-US" sz="2400" dirty="0" err="1" smtClean="0"/>
              <a:t>Hormesis</a:t>
            </a:r>
            <a:r>
              <a:rPr lang="en-US" altLang="en-US" sz="2400" dirty="0" smtClean="0"/>
              <a:t> of Ionizing Radiation” – contained 1600 references of low to moderate doses of radiation being beneficial to health of plants and animals.</a:t>
            </a:r>
          </a:p>
          <a:p>
            <a:pPr eaLnBrk="1" hangingPunct="1">
              <a:lnSpc>
                <a:spcPct val="90000"/>
              </a:lnSpc>
            </a:pPr>
            <a:r>
              <a:rPr lang="en-US" altLang="en-US" sz="2400" dirty="0" smtClean="0"/>
              <a:t>1982 -  Society of Nuclear Medicine published study of military personnel exposed in USA atomic bomb tests</a:t>
            </a:r>
          </a:p>
          <a:p>
            <a:pPr eaLnBrk="1" hangingPunct="1">
              <a:lnSpc>
                <a:spcPct val="90000"/>
              </a:lnSpc>
            </a:pPr>
            <a:r>
              <a:rPr lang="en-US" altLang="en-US" sz="2400" dirty="0" smtClean="0"/>
              <a:t>1990  -  2</a:t>
            </a:r>
            <a:r>
              <a:rPr lang="en-US" altLang="en-US" sz="2400" baseline="30000" dirty="0" smtClean="0"/>
              <a:t>nd</a:t>
            </a:r>
            <a:r>
              <a:rPr lang="en-US" altLang="en-US" sz="2400" dirty="0" smtClean="0"/>
              <a:t> Edition of </a:t>
            </a:r>
            <a:r>
              <a:rPr lang="en-US" altLang="en-US" sz="2400" dirty="0" err="1" smtClean="0"/>
              <a:t>Luckey’s</a:t>
            </a:r>
            <a:r>
              <a:rPr lang="en-US" altLang="en-US" sz="2400" dirty="0" smtClean="0"/>
              <a:t> book </a:t>
            </a:r>
          </a:p>
          <a:p>
            <a:pPr eaLnBrk="1" hangingPunct="1">
              <a:lnSpc>
                <a:spcPct val="90000"/>
              </a:lnSpc>
            </a:pPr>
            <a:r>
              <a:rPr lang="en-US" altLang="en-US" sz="2400" dirty="0" smtClean="0"/>
              <a:t>1993 – Radiation Science and Health formed at Worcester Polytechnic Institute in Massachusetts, and continues to bring forth the data that refutes the LNT hypothesis, and also the Collective Dose Hypothesis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Recently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Three ANS Presidents  - Alan Walther (1999-2000),  Larry </a:t>
            </a:r>
            <a:r>
              <a:rPr lang="en-US" dirty="0" err="1" smtClean="0"/>
              <a:t>Foulke</a:t>
            </a:r>
            <a:r>
              <a:rPr lang="en-US" dirty="0" smtClean="0"/>
              <a:t> (2004-1005) and Eric </a:t>
            </a:r>
            <a:r>
              <a:rPr lang="en-US" dirty="0" err="1" smtClean="0"/>
              <a:t>Loewen</a:t>
            </a:r>
            <a:r>
              <a:rPr lang="en-US" dirty="0" smtClean="0"/>
              <a:t> (2011-2012) have championed the </a:t>
            </a:r>
            <a:r>
              <a:rPr lang="en-US" dirty="0" err="1" smtClean="0"/>
              <a:t>Hormesis</a:t>
            </a:r>
            <a:r>
              <a:rPr lang="en-US" dirty="0" smtClean="0"/>
              <a:t> of Radiation concept during their terms as president.</a:t>
            </a:r>
          </a:p>
          <a:p>
            <a:r>
              <a:rPr lang="en-US" dirty="0" smtClean="0"/>
              <a:t>Otto </a:t>
            </a:r>
            <a:r>
              <a:rPr lang="en-US" dirty="0" err="1" smtClean="0"/>
              <a:t>Raabe</a:t>
            </a:r>
            <a:r>
              <a:rPr lang="en-US" dirty="0" smtClean="0"/>
              <a:t>, former Health Physics Society President, has strongly promoted the concept as well as the studies of the cancer development, requiring continued “promotion.”  The stochastic model for cancer is FALSE.</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mtClean="0"/>
              <a:t>Natural Background in India</a:t>
            </a:r>
          </a:p>
        </p:txBody>
      </p:sp>
      <p:pic>
        <p:nvPicPr>
          <p:cNvPr id="9219" name="Picture 4" descr="India"/>
          <p:cNvPicPr>
            <a:picLocks noGrp="1" noChangeAspect="1" noChangeArrowheads="1"/>
          </p:cNvPicPr>
          <p:nvPr>
            <p:ph idx="1"/>
          </p:nvPr>
        </p:nvPicPr>
        <p:blipFill>
          <a:blip r:embed="rId3" cstate="print"/>
          <a:srcRect/>
          <a:stretch>
            <a:fillRect/>
          </a:stretch>
        </p:blipFill>
        <p:spPr>
          <a:xfrm>
            <a:off x="1295400" y="1395413"/>
            <a:ext cx="6624638" cy="5183187"/>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1153</TotalTime>
  <Words>1637</Words>
  <Application>Microsoft Office PowerPoint</Application>
  <PresentationFormat>On-screen Show (4:3)</PresentationFormat>
  <Paragraphs>108</Paragraphs>
  <Slides>24</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TRTR Members – What About the Health Effects of Radiation?</vt:lpstr>
      <vt:lpstr>The Dilemma </vt:lpstr>
      <vt:lpstr>There is more paranoia</vt:lpstr>
      <vt:lpstr>What do TRTR folks believe?</vt:lpstr>
      <vt:lpstr>A Tribute to Dr. T.D. Luckey</vt:lpstr>
      <vt:lpstr>Japanese Bomb Survivors</vt:lpstr>
      <vt:lpstr>History of Discovering Hormesis of Ionizing Radiation</vt:lpstr>
      <vt:lpstr>Most Recently</vt:lpstr>
      <vt:lpstr>Natural Background in India</vt:lpstr>
      <vt:lpstr>USA Nuclear Shipyard Workers</vt:lpstr>
      <vt:lpstr>Canadian Ontario Hydro Workers</vt:lpstr>
      <vt:lpstr>British Nuclear Weapons Workers</vt:lpstr>
      <vt:lpstr>Radon - Inert Gas, 3.7 days half life</vt:lpstr>
      <vt:lpstr>10 years later, the USA radon data</vt:lpstr>
      <vt:lpstr>There is data on radiation required to promote cancer and death</vt:lpstr>
      <vt:lpstr>The Aspirin Analogy Example of Collective Dose Hypothesis</vt:lpstr>
      <vt:lpstr>Plutonium -  and the case of the 26 young machinists who ingested plutonium dust into their lungs</vt:lpstr>
      <vt:lpstr>Plutonium and 26 Young Men (continued)</vt:lpstr>
      <vt:lpstr>26 Young Men and Their Pu Demise (continued)</vt:lpstr>
      <vt:lpstr>Two False Hypotheses</vt:lpstr>
      <vt:lpstr>The Taipei “Experiment”</vt:lpstr>
      <vt:lpstr>Summary of Low Level Rad. Effects Concept Proposed by Dr. T.D. Luckey from cancer mortality, growth, lifespan, and reproduction data</vt:lpstr>
      <vt:lpstr>Action Needed</vt:lpstr>
      <vt:lpstr>SUMMARY Why is this issue important?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TRTR Members – What About the Health Effects of Radiation?</dc:title>
  <dc:creator>Faculty</dc:creator>
  <cp:lastModifiedBy>andrew</cp:lastModifiedBy>
  <cp:revision>7</cp:revision>
  <dcterms:created xsi:type="dcterms:W3CDTF">2013-09-19T21:58:30Z</dcterms:created>
  <dcterms:modified xsi:type="dcterms:W3CDTF">2017-11-09T12:59:19Z</dcterms:modified>
</cp:coreProperties>
</file>