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7" r:id="rId2"/>
    <p:sldId id="418" r:id="rId3"/>
    <p:sldId id="422" r:id="rId4"/>
    <p:sldId id="425" r:id="rId5"/>
    <p:sldId id="427" r:id="rId6"/>
    <p:sldId id="428" r:id="rId7"/>
    <p:sldId id="421" r:id="rId8"/>
    <p:sldId id="416" r:id="rId9"/>
    <p:sldId id="406" r:id="rId10"/>
    <p:sldId id="414" r:id="rId11"/>
    <p:sldId id="389" r:id="rId12"/>
    <p:sldId id="424" r:id="rId13"/>
  </p:sldIdLst>
  <p:sldSz cx="9144000" cy="6858000" type="screen4x3"/>
  <p:notesSz cx="691515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66"/>
    <a:srgbClr val="FFCB63"/>
    <a:srgbClr val="FFFF00"/>
    <a:srgbClr val="001D57"/>
    <a:srgbClr val="002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03" autoAdjust="0"/>
    <p:restoredTop sz="64970" autoAdjust="0"/>
  </p:normalViewPr>
  <p:slideViewPr>
    <p:cSldViewPr>
      <p:cViewPr>
        <p:scale>
          <a:sx n="47" d="100"/>
          <a:sy n="47" d="100"/>
        </p:scale>
        <p:origin x="-106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32" y="96"/>
      </p:cViewPr>
      <p:guideLst>
        <p:guide orient="horz" pos="2928"/>
        <p:guide pos="217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96356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defTabSz="930177" eaLnBrk="0" hangingPunct="0">
              <a:defRPr sz="1200">
                <a:effectLst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8795" y="1"/>
            <a:ext cx="2996356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algn="r" defTabSz="930177" eaLnBrk="0" hangingPunct="0">
              <a:defRPr sz="1200">
                <a:effectLst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8"/>
            <a:ext cx="2996356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defTabSz="930177" eaLnBrk="0" hangingPunct="0">
              <a:defRPr sz="1200">
                <a:effectLst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8795" y="8832218"/>
            <a:ext cx="2996356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algn="r" defTabSz="930177" eaLnBrk="0" hangingPunct="0">
              <a:defRPr sz="1200">
                <a:effectLst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4945DE5-BC71-43B9-988D-5D413C349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9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96356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defTabSz="930177" eaLnBrk="0" hangingPunct="0">
              <a:defRPr sz="1200">
                <a:effectLst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8795" y="1"/>
            <a:ext cx="2996356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algn="r" defTabSz="930177" eaLnBrk="0" hangingPunct="0">
              <a:defRPr sz="1200">
                <a:effectLst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441" y="4416110"/>
            <a:ext cx="5070273" cy="418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8"/>
            <a:ext cx="2996356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defTabSz="930177" eaLnBrk="0" hangingPunct="0">
              <a:defRPr sz="1200">
                <a:effectLst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8795" y="8832218"/>
            <a:ext cx="2996356" cy="4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algn="r" defTabSz="930177" eaLnBrk="0" hangingPunct="0">
              <a:defRPr sz="1200">
                <a:effectLst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7884CA0-A035-48AE-9E3D-300B1A64D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79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2441" y="4416110"/>
            <a:ext cx="5070273" cy="44992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84CA0-A035-48AE-9E3D-300B1A64D44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9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9575" y="4416110"/>
            <a:ext cx="6172200" cy="41824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8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8175" y="4416110"/>
            <a:ext cx="5562600" cy="41824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84CA0-A035-48AE-9E3D-300B1A64D4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1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6D31-899F-4C83-A416-428AD2B62D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75" y="685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84CA0-A035-48AE-9E3D-300B1A64D4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9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84CA0-A035-48AE-9E3D-300B1A64D4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EDF7-592D-4EDE-98C3-F99CAF86EC6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EDF7-592D-4EDE-98C3-F99CAF86EC6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EDF7-592D-4EDE-98C3-F99CAF86EC6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76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7175" y="4191001"/>
            <a:ext cx="6336791" cy="48768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A5B4-33FA-4E6D-95C5-158A208664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58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3375" y="4416110"/>
            <a:ext cx="6248400" cy="4182428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9in-color-wh-nrc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562" y="1"/>
            <a:ext cx="4440239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2362200"/>
            <a:ext cx="6705600" cy="1371600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2963D-0399-4A14-8FA3-B93C8F81F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985C-C5F3-4580-AC33-490308228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1" y="1219200"/>
            <a:ext cx="2019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219200"/>
            <a:ext cx="5905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B9B3E-3111-414F-991A-A3875CDDD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324600" cy="685800"/>
          </a:xfrm>
        </p:spPr>
        <p:txBody>
          <a:bodyPr/>
          <a:lstStyle>
            <a:lvl1pPr algn="r"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3C9DE-7889-4EFB-8D0A-0582906FE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D3FD-45F8-4C8D-856A-345CAE23F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7A2C-0746-48AB-B83F-DEA3124C1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39A2-00F9-4258-BBCC-1911D243F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FBB4-3CD8-4C8A-9AFB-06E905B72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3CCEA-FCE4-4658-9E6D-DA45DCBF1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BD381-24C0-437B-A607-3ABDDAEEB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2E9E-DB8D-4CB4-A3EB-9810B57CF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13E"/>
            </a:gs>
            <a:gs pos="100000">
              <a:srgbClr val="00258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9in-color-wh-nrc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6237" y="100013"/>
            <a:ext cx="24384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192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1826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CB63"/>
                </a:solidFill>
                <a:effectLst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621CCB8-D425-4D11-B03A-B241F2E3C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.gov/about-nrc/grant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.gov/about-nrc/grants/award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3600"/>
            <a:ext cx="6705600" cy="1371600"/>
          </a:xfrm>
        </p:spPr>
        <p:txBody>
          <a:bodyPr/>
          <a:lstStyle/>
          <a:p>
            <a:r>
              <a:rPr lang="en-US" dirty="0" smtClean="0"/>
              <a:t>NRC Perspective:</a:t>
            </a:r>
            <a:br>
              <a:rPr lang="en-US" dirty="0" smtClean="0"/>
            </a:br>
            <a:r>
              <a:rPr lang="en-US" dirty="0" smtClean="0"/>
              <a:t>2013 TRTR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00800" cy="2438400"/>
          </a:xfrm>
        </p:spPr>
        <p:txBody>
          <a:bodyPr/>
          <a:lstStyle/>
          <a:p>
            <a:r>
              <a:rPr lang="en-US" sz="2400" b="1" smtClean="0"/>
              <a:t>Michael </a:t>
            </a:r>
            <a:r>
              <a:rPr lang="en-US" sz="2400" b="1" dirty="0" smtClean="0"/>
              <a:t>Johnson</a:t>
            </a:r>
          </a:p>
          <a:p>
            <a:endParaRPr lang="en-US" sz="2400" b="1" dirty="0" smtClean="0"/>
          </a:p>
          <a:p>
            <a:r>
              <a:rPr lang="en-US" sz="2400" dirty="0" smtClean="0"/>
              <a:t>Deputy Executive Director for Reactor and Preparedness Programs</a:t>
            </a:r>
          </a:p>
          <a:p>
            <a:r>
              <a:rPr lang="en-US" sz="2400" dirty="0" smtClean="0"/>
              <a:t>Office of the Executive Director</a:t>
            </a:r>
          </a:p>
          <a:p>
            <a:endParaRPr lang="en-US" sz="2400" dirty="0"/>
          </a:p>
          <a:p>
            <a:r>
              <a:rPr lang="en-US" sz="2400" dirty="0" smtClean="0"/>
              <a:t>September 24, 2013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2963D-0399-4A14-8FA3-B93C8F81F8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3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Advanced Reactors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CBEF0E3-4808-4EAC-A993-366C8AFC10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0030" y="1544993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High Temperature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Gas-Cooled </a:t>
            </a:r>
            <a:r>
              <a:rPr lang="en-US" b="1" dirty="0" smtClean="0"/>
              <a:t>Reactors (HTGRs)</a:t>
            </a:r>
            <a:endParaRPr lang="en-US" dirty="0"/>
          </a:p>
        </p:txBody>
      </p:sp>
      <p:pic>
        <p:nvPicPr>
          <p:cNvPr id="4" name="Content Placeholder 5" descr="NGNP Graphic 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0" y="1564621"/>
            <a:ext cx="1981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4S Plant Lay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4147606"/>
            <a:ext cx="169416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-Hitachi Report April 200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7924" y="4147606"/>
            <a:ext cx="16192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3806" y="3567047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Liquid Metal Reactors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910075" y="1077577"/>
            <a:ext cx="2743200" cy="457200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sz="2400" dirty="0" err="1" smtClean="0"/>
              <a:t>iPWR</a:t>
            </a:r>
            <a:r>
              <a:rPr lang="en-US" sz="2400" dirty="0" smtClean="0"/>
              <a:t> Designs</a:t>
            </a:r>
            <a:endParaRPr lang="en-US" sz="2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4015" y="1534777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0575" y="1544993"/>
            <a:ext cx="156633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nuclearstreet.com/resized-image.ashx/__size/550x0/__key/communityserver-blogs-components-weblogfiles/00-00-00-00-34/1563.Westinghouse_5F00_SM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0075" y="4259111"/>
            <a:ext cx="884469" cy="198570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990038" y="6211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Westinghouse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SMR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8688" y="623507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Holtec</a:t>
            </a:r>
            <a:r>
              <a:rPr lang="en-US" sz="1800" b="1" dirty="0" smtClean="0">
                <a:solidFill>
                  <a:schemeClr val="bg1"/>
                </a:solidFill>
              </a:rPr>
              <a:t> SMR-160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1404" y="3795647"/>
            <a:ext cx="138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NuScale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4900" y="4261362"/>
            <a:ext cx="73377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922244" y="605041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4S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72195" y="5843718"/>
            <a:ext cx="2115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PRISM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54457" y="3795647"/>
            <a:ext cx="207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B&amp;W </a:t>
            </a:r>
            <a:r>
              <a:rPr lang="en-US" sz="1800" b="1" dirty="0" err="1" smtClean="0">
                <a:solidFill>
                  <a:schemeClr val="bg1"/>
                </a:solidFill>
              </a:rPr>
              <a:t>mPower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81024" y="1087793"/>
            <a:ext cx="3486151" cy="457200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sz="2400" dirty="0" smtClean="0"/>
              <a:t>Non-Light Water Reactors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200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85800"/>
            <a:ext cx="5105400" cy="685800"/>
          </a:xfrm>
        </p:spPr>
        <p:txBody>
          <a:bodyPr/>
          <a:lstStyle/>
          <a:p>
            <a:pPr algn="ctr"/>
            <a:r>
              <a:rPr lang="en-US" dirty="0" smtClean="0"/>
              <a:t>International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00200"/>
            <a:ext cx="5257800" cy="4419600"/>
          </a:xfrm>
        </p:spPr>
        <p:txBody>
          <a:bodyPr/>
          <a:lstStyle/>
          <a:p>
            <a:r>
              <a:rPr lang="en-US" sz="2800" dirty="0" smtClean="0"/>
              <a:t>Nuclear Security Summits 2010 &amp; 2012</a:t>
            </a:r>
          </a:p>
          <a:p>
            <a:r>
              <a:rPr lang="en-US" sz="2800" dirty="0" smtClean="0"/>
              <a:t>Int’l Conference on Nuclear Security 2013</a:t>
            </a:r>
          </a:p>
          <a:p>
            <a:r>
              <a:rPr lang="en-US" sz="2800" dirty="0" smtClean="0"/>
              <a:t>Int’l Physical Protection Advisory Service </a:t>
            </a:r>
          </a:p>
          <a:p>
            <a:r>
              <a:rPr lang="en-US" sz="2800" dirty="0" smtClean="0"/>
              <a:t>Safety and Security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3C9DE-7889-4EFB-8D0A-0582906FE5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Content Placeholder 14" descr="glob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2895601"/>
            <a:ext cx="3005753" cy="300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324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457200" y="1325878"/>
            <a:ext cx="8686800" cy="45721"/>
          </a:xfrm>
          <a:prstGeom prst="rect">
            <a:avLst/>
          </a:prstGeom>
          <a:solidFill>
            <a:srgbClr val="235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internal.nrc.gov/ADM/branding/images/color-seal-6-in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114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25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Key NRC Priorities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Fukushima</a:t>
            </a:r>
          </a:p>
          <a:p>
            <a:r>
              <a:rPr lang="en-US" sz="2800" b="1" dirty="0" smtClean="0"/>
              <a:t>Waste Confidence (ML131224A106)</a:t>
            </a:r>
          </a:p>
          <a:p>
            <a:r>
              <a:rPr lang="en-US" sz="2800" b="1" dirty="0" smtClean="0"/>
              <a:t>Cyber Security (10 CFR 73.54)</a:t>
            </a:r>
          </a:p>
          <a:p>
            <a:r>
              <a:rPr lang="en-US" sz="2800" b="1" dirty="0" smtClean="0"/>
              <a:t>Cumulative Effects of Regulations</a:t>
            </a:r>
          </a:p>
          <a:p>
            <a:r>
              <a:rPr lang="en-US" sz="2800" b="1" dirty="0" smtClean="0"/>
              <a:t>Small Modular Reactors</a:t>
            </a:r>
          </a:p>
          <a:p>
            <a:r>
              <a:rPr lang="en-US" sz="2800" b="1" dirty="0" smtClean="0"/>
              <a:t>Safety Culture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239A2-00F9-4258-BBCC-1911D243F6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1" y="1535113"/>
            <a:ext cx="4040188" cy="639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77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Budget, Hiring, and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Budget and Sequestration</a:t>
            </a:r>
          </a:p>
          <a:p>
            <a:r>
              <a:rPr lang="en-US" sz="2800" b="1" dirty="0" smtClean="0"/>
              <a:t>NSPDP </a:t>
            </a:r>
            <a:r>
              <a:rPr lang="en-US" sz="2800" b="1" dirty="0"/>
              <a:t>and 2014 summer </a:t>
            </a:r>
            <a:r>
              <a:rPr lang="en-US" sz="2800" b="1" dirty="0" smtClean="0"/>
              <a:t>vacancy is posted </a:t>
            </a:r>
            <a:r>
              <a:rPr lang="en-US" sz="2800" b="1" dirty="0"/>
              <a:t>on </a:t>
            </a:r>
            <a:r>
              <a:rPr lang="en-US" sz="2800" b="1" dirty="0" err="1"/>
              <a:t>USAjobs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lvl="1"/>
            <a:r>
              <a:rPr lang="en-US" b="1" dirty="0" smtClean="0"/>
              <a:t>Summer internship posting </a:t>
            </a:r>
            <a:r>
              <a:rPr lang="en-US" b="1" dirty="0"/>
              <a:t>closes the 18</a:t>
            </a:r>
            <a:r>
              <a:rPr lang="en-US" b="1" baseline="30000" dirty="0"/>
              <a:t>th</a:t>
            </a:r>
            <a:r>
              <a:rPr lang="en-US" b="1" dirty="0"/>
              <a:t> of November </a:t>
            </a:r>
            <a:endParaRPr lang="en-US" b="1" dirty="0" smtClean="0"/>
          </a:p>
          <a:p>
            <a:pPr lvl="1"/>
            <a:r>
              <a:rPr lang="en-US" b="1" dirty="0" smtClean="0"/>
              <a:t>NSPDP </a:t>
            </a:r>
            <a:r>
              <a:rPr lang="en-US" b="1" dirty="0"/>
              <a:t>closes the 19</a:t>
            </a:r>
            <a:r>
              <a:rPr lang="en-US" b="1" baseline="30000" dirty="0"/>
              <a:t>th</a:t>
            </a:r>
            <a:r>
              <a:rPr lang="en-US" b="1" dirty="0"/>
              <a:t> of </a:t>
            </a:r>
            <a:r>
              <a:rPr lang="en-US" b="1" dirty="0" smtClean="0"/>
              <a:t>November</a:t>
            </a:r>
          </a:p>
          <a:p>
            <a:r>
              <a:rPr lang="en-US" sz="2800" b="1" dirty="0" smtClean="0"/>
              <a:t>Grants </a:t>
            </a:r>
            <a:r>
              <a:rPr lang="en-US" sz="2800" b="1" dirty="0"/>
              <a:t>webpage: </a:t>
            </a:r>
          </a:p>
          <a:p>
            <a:pPr marL="457200" lvl="1" indent="0">
              <a:buNone/>
            </a:pP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www.nrc.gov/about-nrc/grants.html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3C9DE-7889-4EFB-8D0A-0582906FE5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26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3246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Types</a:t>
            </a:r>
            <a:r>
              <a:rPr lang="en-US" sz="3200" b="1" dirty="0" smtClean="0"/>
              <a:t> of Grants</a:t>
            </a:r>
            <a:br>
              <a:rPr lang="en-US" sz="3200" b="1" dirty="0" smtClean="0"/>
            </a:br>
            <a:r>
              <a:rPr lang="en-US" sz="3200" b="1" dirty="0" smtClean="0"/>
              <a:t>Awarded in 2013 </a:t>
            </a:r>
            <a:endParaRPr lang="en-US" sz="32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876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3300"/>
                </a:solidFill>
              </a:rPr>
              <a:t>Scholarships   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/>
            <a:r>
              <a:rPr lang="en-US" sz="1800" b="1" dirty="0" smtClean="0"/>
              <a:t>For undergraduate students; </a:t>
            </a:r>
            <a:r>
              <a:rPr lang="en-US" sz="1800" b="1" dirty="0">
                <a:latin typeface="Arial" pitchFamily="34" charset="0"/>
              </a:rPr>
              <a:t>Max $10,000 </a:t>
            </a:r>
            <a:r>
              <a:rPr lang="en-US" sz="1800" b="1" dirty="0" smtClean="0">
                <a:latin typeface="Arial" pitchFamily="34" charset="0"/>
              </a:rPr>
              <a:t>each</a:t>
            </a:r>
            <a:endParaRPr lang="en-US" sz="1800" b="1" dirty="0"/>
          </a:p>
          <a:p>
            <a:pPr lvl="1"/>
            <a:r>
              <a:rPr lang="en-US" sz="1800" b="1" dirty="0">
                <a:latin typeface="Arial" pitchFamily="34" charset="0"/>
                <a:ea typeface="ＭＳ Ｐゴシック"/>
              </a:rPr>
              <a:t>2 </a:t>
            </a:r>
            <a:r>
              <a:rPr lang="en-US" sz="1800" b="1" dirty="0" smtClean="0">
                <a:latin typeface="Arial" pitchFamily="34" charset="0"/>
                <a:ea typeface="ＭＳ Ｐゴシック"/>
              </a:rPr>
              <a:t>years/up </a:t>
            </a:r>
            <a:r>
              <a:rPr lang="en-US" sz="1800" b="1" dirty="0">
                <a:latin typeface="Arial" pitchFamily="34" charset="0"/>
                <a:ea typeface="ＭＳ Ｐゴシック"/>
              </a:rPr>
              <a:t>to $</a:t>
            </a:r>
            <a:r>
              <a:rPr lang="en-US" sz="1800" b="1" dirty="0" smtClean="0">
                <a:latin typeface="Arial" pitchFamily="34" charset="0"/>
                <a:ea typeface="ＭＳ Ｐゴシック"/>
              </a:rPr>
              <a:t>200,000 to the institution </a:t>
            </a:r>
          </a:p>
          <a:p>
            <a:pPr lvl="1"/>
            <a:endParaRPr lang="en-US" sz="1800" b="1" dirty="0" smtClean="0">
              <a:latin typeface="Arial" pitchFamily="34" charset="0"/>
              <a:ea typeface="ＭＳ Ｐゴシック"/>
            </a:endParaRPr>
          </a:p>
          <a:p>
            <a:r>
              <a:rPr lang="en-US" sz="1800" b="1" dirty="0" smtClean="0">
                <a:solidFill>
                  <a:srgbClr val="FF3300"/>
                </a:solidFill>
              </a:rPr>
              <a:t>Fellowships</a:t>
            </a:r>
          </a:p>
          <a:p>
            <a:pPr lvl="1"/>
            <a:r>
              <a:rPr lang="en-US" sz="1800" b="1" dirty="0"/>
              <a:t>For </a:t>
            </a:r>
            <a:r>
              <a:rPr lang="en-US" sz="1800" b="1" dirty="0" smtClean="0"/>
              <a:t>graduate students; </a:t>
            </a:r>
            <a:r>
              <a:rPr lang="en-US" sz="1800" b="1" dirty="0">
                <a:latin typeface="Arial" pitchFamily="34" charset="0"/>
              </a:rPr>
              <a:t>Max </a:t>
            </a:r>
            <a:r>
              <a:rPr lang="en-US" sz="1800" b="1" dirty="0" smtClean="0">
                <a:latin typeface="Arial" pitchFamily="34" charset="0"/>
              </a:rPr>
              <a:t>$50,000 </a:t>
            </a:r>
            <a:r>
              <a:rPr lang="en-US" sz="1800" b="1" dirty="0">
                <a:latin typeface="Arial" pitchFamily="34" charset="0"/>
              </a:rPr>
              <a:t>each</a:t>
            </a:r>
            <a:endParaRPr lang="en-US" sz="1800" b="1" dirty="0"/>
          </a:p>
          <a:p>
            <a:pPr lvl="1"/>
            <a:r>
              <a:rPr lang="en-US" sz="1800" b="1" dirty="0" smtClean="0">
                <a:latin typeface="Arial" pitchFamily="34" charset="0"/>
                <a:ea typeface="ＭＳ Ｐゴシック"/>
              </a:rPr>
              <a:t>4 years/up </a:t>
            </a:r>
            <a:r>
              <a:rPr lang="en-US" sz="1800" b="1" dirty="0">
                <a:latin typeface="Arial" pitchFamily="34" charset="0"/>
                <a:ea typeface="ＭＳ Ｐゴシック"/>
              </a:rPr>
              <a:t>to </a:t>
            </a:r>
            <a:r>
              <a:rPr lang="en-US" sz="1800" b="1" dirty="0" smtClean="0">
                <a:latin typeface="Arial" pitchFamily="34" charset="0"/>
                <a:ea typeface="ＭＳ Ｐゴシック"/>
              </a:rPr>
              <a:t>$400,000 to the institution</a:t>
            </a:r>
          </a:p>
          <a:p>
            <a:pPr lvl="1"/>
            <a:endParaRPr lang="en-US" sz="1800" b="1" dirty="0">
              <a:latin typeface="Arial" pitchFamily="34" charset="0"/>
              <a:ea typeface="ＭＳ Ｐゴシック"/>
            </a:endParaRPr>
          </a:p>
          <a:p>
            <a:r>
              <a:rPr lang="en-US" sz="1800" b="1" dirty="0" smtClean="0">
                <a:solidFill>
                  <a:srgbClr val="FF3300"/>
                </a:solidFill>
              </a:rPr>
              <a:t>Faculty </a:t>
            </a:r>
            <a:r>
              <a:rPr lang="en-US" sz="1800" b="1" dirty="0">
                <a:solidFill>
                  <a:srgbClr val="FF3300"/>
                </a:solidFill>
              </a:rPr>
              <a:t>Development </a:t>
            </a:r>
          </a:p>
          <a:p>
            <a:pPr lvl="1"/>
            <a:r>
              <a:rPr lang="en-US" sz="1800" b="1" dirty="0"/>
              <a:t>For probationary, tenure-track faculty during the first 6 years of their career and new faculty hires	</a:t>
            </a:r>
          </a:p>
          <a:p>
            <a:pPr lvl="1"/>
            <a:r>
              <a:rPr lang="en-US" sz="1800" b="1" dirty="0"/>
              <a:t>3 years / up to $600,000 </a:t>
            </a:r>
            <a:r>
              <a:rPr lang="en-US" sz="1800" b="1" dirty="0">
                <a:latin typeface="Arial" pitchFamily="34" charset="0"/>
              </a:rPr>
              <a:t>to the institution </a:t>
            </a:r>
            <a:r>
              <a:rPr lang="en-US" sz="1800" b="1" dirty="0" smtClean="0">
                <a:latin typeface="Arial" pitchFamily="34" charset="0"/>
              </a:rPr>
              <a:t> </a:t>
            </a:r>
            <a:endParaRPr lang="en-US" sz="1800" b="1" dirty="0"/>
          </a:p>
          <a:p>
            <a:pPr lvl="1">
              <a:buNone/>
            </a:pPr>
            <a:r>
              <a:rPr lang="en-US" sz="1800" b="1" dirty="0"/>
              <a:t>   ($450,000 from NRC; $150,000 institution match)</a:t>
            </a:r>
          </a:p>
          <a:p>
            <a:pPr lvl="1"/>
            <a:endParaRPr lang="en-US" sz="1400" b="1" dirty="0">
              <a:latin typeface="Arial" pitchFamily="34" charset="0"/>
            </a:endParaRPr>
          </a:p>
          <a:p>
            <a:pPr marL="457200" lvl="1" indent="0">
              <a:buNone/>
            </a:pPr>
            <a:endParaRPr lang="en-US" sz="1400" b="1" dirty="0">
              <a:solidFill>
                <a:srgbClr val="0070C0"/>
              </a:solidFill>
              <a:latin typeface="Arial" pitchFamily="34" charset="0"/>
              <a:ea typeface="ＭＳ Ｐゴシック"/>
            </a:endParaRPr>
          </a:p>
          <a:p>
            <a:pPr marL="0" indent="0">
              <a:buNone/>
            </a:pPr>
            <a:endParaRPr lang="en-US" sz="1400" b="1" dirty="0" smtClean="0">
              <a:solidFill>
                <a:srgbClr val="FF3300"/>
              </a:solidFill>
            </a:endParaRPr>
          </a:p>
          <a:p>
            <a:pPr lvl="1"/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54532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FY 2013 Grant Awards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95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48 TOTAL AWARDS: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12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Scholarships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17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Fellowships</a:t>
            </a:r>
          </a:p>
          <a:p>
            <a:pPr lvl="1"/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 7 </a:t>
            </a:r>
            <a:r>
              <a:rPr lang="en-US" b="1" dirty="0" smtClean="0"/>
              <a:t>Trade School/Community College   </a:t>
            </a:r>
          </a:p>
          <a:p>
            <a:pPr marL="457200" lvl="1" indent="0">
              <a:buNone/>
            </a:pPr>
            <a:r>
              <a:rPr lang="en-US" b="1" dirty="0" smtClean="0"/>
              <a:t>        Scholarships</a:t>
            </a:r>
          </a:p>
          <a:p>
            <a:pPr lvl="1"/>
            <a:r>
              <a:rPr lang="en-US" b="1" dirty="0">
                <a:solidFill>
                  <a:srgbClr val="FF3300"/>
                </a:solidFill>
              </a:rPr>
              <a:t>12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Faculty </a:t>
            </a:r>
            <a:r>
              <a:rPr lang="en-US" b="1" dirty="0" smtClean="0"/>
              <a:t>Development</a:t>
            </a:r>
          </a:p>
          <a:p>
            <a:pPr lvl="1"/>
            <a:endParaRPr lang="en-US" b="1" dirty="0"/>
          </a:p>
          <a:p>
            <a:r>
              <a:rPr lang="en-US" sz="2800" b="1" dirty="0" smtClean="0"/>
              <a:t>Awards posted to Grants webpage: </a:t>
            </a:r>
            <a:endParaRPr lang="en-US" sz="2800" b="1" dirty="0"/>
          </a:p>
          <a:p>
            <a:pPr lvl="1"/>
            <a:r>
              <a:rPr lang="en-US" b="1" dirty="0">
                <a:hlinkClick r:id="rId3"/>
              </a:rPr>
              <a:t>http://www.nrc.gov/about-nrc/grants/awards.html</a:t>
            </a:r>
            <a:endParaRPr lang="en-US" b="1" dirty="0"/>
          </a:p>
          <a:p>
            <a:pPr marL="0" indent="0">
              <a:buNone/>
            </a:pPr>
            <a:endParaRPr lang="en-US" sz="10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12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03298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Plans for FY 2014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267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FY 2013 grants were issued on August 1</a:t>
            </a:r>
            <a:r>
              <a:rPr lang="en-US" sz="2000" b="1" dirty="0"/>
              <a:t>, </a:t>
            </a:r>
            <a:r>
              <a:rPr lang="en-US" sz="2000" b="1" dirty="0" smtClean="0"/>
              <a:t>2013;</a:t>
            </a:r>
            <a:br>
              <a:rPr lang="en-US" sz="2000" b="1" dirty="0" smtClean="0"/>
            </a:br>
            <a:r>
              <a:rPr lang="en-US" sz="2000" b="1" dirty="0" smtClean="0"/>
              <a:t>Curriculum grants were not awarded </a:t>
            </a:r>
            <a:r>
              <a:rPr lang="en-US" sz="2000" b="1" dirty="0"/>
              <a:t>due to </a:t>
            </a:r>
            <a:r>
              <a:rPr lang="en-US" sz="2000" b="1" dirty="0" smtClean="0"/>
              <a:t>sequester</a:t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Funding is uncertain for </a:t>
            </a:r>
            <a:r>
              <a:rPr lang="en-US" sz="2000" b="1" dirty="0"/>
              <a:t>FY </a:t>
            </a:r>
            <a:r>
              <a:rPr lang="en-US" sz="2000" b="1" dirty="0" smtClean="0"/>
              <a:t>2014---The deadline </a:t>
            </a:r>
            <a:r>
              <a:rPr lang="en-US" sz="2000" b="1" dirty="0"/>
              <a:t>has not been established.  The announcement </a:t>
            </a:r>
            <a:r>
              <a:rPr lang="en-US" sz="2000" b="1" dirty="0" smtClean="0"/>
              <a:t>will probably </a:t>
            </a:r>
            <a:r>
              <a:rPr lang="en-US" sz="2000" b="1" dirty="0"/>
              <a:t>be </a:t>
            </a:r>
            <a:r>
              <a:rPr lang="en-US" sz="2000" b="1" dirty="0" smtClean="0"/>
              <a:t>posted on </a:t>
            </a:r>
            <a:r>
              <a:rPr lang="en-US" sz="2000" b="1" dirty="0"/>
              <a:t>grants.gov in </a:t>
            </a:r>
            <a:r>
              <a:rPr lang="en-US" sz="2000" b="1" dirty="0" smtClean="0"/>
              <a:t>October; deadline will be </a:t>
            </a:r>
            <a:r>
              <a:rPr lang="en-US" sz="2000" b="1" dirty="0"/>
              <a:t>30-60 days later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endParaRPr lang="en-US" sz="2000" b="1" dirty="0"/>
          </a:p>
          <a:p>
            <a:r>
              <a:rPr lang="en-US" sz="2000" b="1" dirty="0"/>
              <a:t>C</a:t>
            </a:r>
            <a:r>
              <a:rPr lang="en-US" sz="2000" b="1" dirty="0" smtClean="0"/>
              <a:t>urrent </a:t>
            </a:r>
            <a:r>
              <a:rPr lang="en-US" sz="2000" b="1" dirty="0"/>
              <a:t>FY 2014 House budget language includes direction to NRC to fund $15M for the all but curriculum </a:t>
            </a:r>
            <a:r>
              <a:rPr lang="en-US" sz="2000" b="1" dirty="0" smtClean="0"/>
              <a:t>grants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/>
              <a:t>FY 2014 may be affected by a proposed Federal Reorganization of STEM Education</a:t>
            </a:r>
          </a:p>
          <a:p>
            <a:pPr marL="914400" lvl="2" indent="0">
              <a:buNone/>
            </a:pPr>
            <a:r>
              <a:rPr lang="en-US" sz="2000" b="1" dirty="0"/>
              <a:t>Includes </a:t>
            </a:r>
            <a:r>
              <a:rPr lang="en-US" sz="2000" b="1" dirty="0" smtClean="0"/>
              <a:t>NRC’s </a:t>
            </a:r>
            <a:r>
              <a:rPr lang="en-US" sz="2000" b="1" dirty="0"/>
              <a:t>scholarships, fellowships, and curriculum development grant </a:t>
            </a:r>
            <a:r>
              <a:rPr lang="en-US" sz="2000" b="1" dirty="0" smtClean="0"/>
              <a:t>programs (may not include faculty development)</a:t>
            </a:r>
            <a:endParaRPr lang="en-US" sz="2000" b="1" dirty="0"/>
          </a:p>
          <a:p>
            <a:pPr marL="914400" lvl="2" indent="0">
              <a:buNone/>
            </a:pPr>
            <a:endParaRPr lang="en-US" sz="1800" b="1" dirty="0"/>
          </a:p>
          <a:p>
            <a:pPr marL="914400" lvl="2" indent="0">
              <a:buNone/>
            </a:pPr>
            <a:endParaRPr lang="en-US" sz="1800" b="1" dirty="0"/>
          </a:p>
          <a:p>
            <a:pPr lvl="1"/>
            <a:endParaRPr lang="en-US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92822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5146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4600" y="198438"/>
            <a:ext cx="6400800" cy="10207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Focus Areas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Special Interest Facilities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" name="Content Placeholder 12" descr="fort-calhoun-nuclear-power-stati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447801"/>
            <a:ext cx="2438400" cy="169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038600" cy="4343401"/>
          </a:xfrm>
        </p:spPr>
        <p:txBody>
          <a:bodyPr>
            <a:noAutofit/>
          </a:bodyPr>
          <a:lstStyle/>
          <a:p>
            <a:r>
              <a:rPr lang="en-US" dirty="0" smtClean="0"/>
              <a:t>San Onofre</a:t>
            </a:r>
          </a:p>
          <a:p>
            <a:r>
              <a:rPr lang="en-US" dirty="0" smtClean="0"/>
              <a:t>Fort Calhoun</a:t>
            </a:r>
          </a:p>
          <a:p>
            <a:r>
              <a:rPr lang="en-US" dirty="0" smtClean="0"/>
              <a:t>Honeywell</a:t>
            </a:r>
          </a:p>
          <a:p>
            <a:r>
              <a:rPr lang="en-US" dirty="0" smtClean="0"/>
              <a:t>Palisades</a:t>
            </a:r>
          </a:p>
          <a:p>
            <a:r>
              <a:rPr lang="en-US" dirty="0" smtClean="0"/>
              <a:t>Kewaunee</a:t>
            </a:r>
            <a:r>
              <a:rPr lang="en-US" dirty="0"/>
              <a:t>/ Crystal River</a:t>
            </a:r>
          </a:p>
          <a:p>
            <a:r>
              <a:rPr lang="en-US" dirty="0" smtClean="0"/>
              <a:t>Vogtle/Summer</a:t>
            </a:r>
            <a:endParaRPr lang="en-US" dirty="0"/>
          </a:p>
          <a:p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4A4C55D3-80C2-40D0-AD82-A9B3110092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C:\Documents and Settings\RXR3\My Documents\My Pictures\vogtl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431" y="2504729"/>
            <a:ext cx="2438400" cy="184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RXR3\Pictures\kewaunee_NR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4" y="3774058"/>
            <a:ext cx="2474391" cy="1647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XR3\Pictures\Palisad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66" y="4938309"/>
            <a:ext cx="2150263" cy="1691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Vogtle</a:t>
            </a:r>
            <a:r>
              <a:rPr lang="en-US" dirty="0" smtClean="0">
                <a:solidFill>
                  <a:srgbClr val="FFFF00"/>
                </a:solidFill>
              </a:rPr>
              <a:t> and Summer Concrete Pour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CBEF0E3-4808-4EAC-A993-366C8AFC10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5132294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Vogle - basemat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49384" y="601980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Summer - Concrete Pumps Placement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southerncompany.com/nuclearenergy/gallery/images/RW5_1796_wText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84" y="2174450"/>
            <a:ext cx="4279900" cy="3657600"/>
          </a:xfrm>
          <a:prstGeom prst="rect">
            <a:avLst/>
          </a:prstGeom>
          <a:noFill/>
        </p:spPr>
      </p:pic>
      <p:pic>
        <p:nvPicPr>
          <p:cNvPr id="7" name="Picture 5" descr="http://farm9.staticflickr.com/8515/8550136056_2129046ec2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174451"/>
            <a:ext cx="448056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861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934200" cy="1994392"/>
          </a:xfrm>
        </p:spPr>
        <p:txBody>
          <a:bodyPr/>
          <a:lstStyle/>
          <a:p>
            <a:pPr algn="ctr"/>
            <a:r>
              <a:rPr lang="en-US" b="1" dirty="0"/>
              <a:t>New Nuclear Plant Construction and Licensing Activities Worldwide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6"/>
            <a:ext cx="457200" cy="365125"/>
          </a:xfrm>
          <a:prstGeom prst="rect">
            <a:avLst/>
          </a:prstGeom>
        </p:spPr>
        <p:txBody>
          <a:bodyPr/>
          <a:lstStyle/>
          <a:p>
            <a:fld id="{1CBEF0E3-4808-4EAC-A993-366C8AFC10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4999" y="2362201"/>
            <a:ext cx="5036445" cy="3792654"/>
          </a:xfrm>
        </p:spPr>
        <p:txBody>
          <a:bodyPr/>
          <a:lstStyle/>
          <a:p>
            <a:r>
              <a:rPr lang="en-US" sz="2800" dirty="0" smtClean="0"/>
              <a:t>Construction and licensing of new nuclear power plants worldwide</a:t>
            </a:r>
          </a:p>
          <a:p>
            <a:r>
              <a:rPr lang="en-US" sz="2800" dirty="0" smtClean="0"/>
              <a:t>New reactor licensing and construction in the U.S.</a:t>
            </a:r>
          </a:p>
          <a:p>
            <a:pPr lvl="1"/>
            <a:r>
              <a:rPr lang="en-US" dirty="0" smtClean="0"/>
              <a:t>Licensing Process</a:t>
            </a:r>
          </a:p>
          <a:p>
            <a:pPr lvl="1"/>
            <a:r>
              <a:rPr lang="en-US" dirty="0" smtClean="0"/>
              <a:t>Status of Licensing</a:t>
            </a:r>
          </a:p>
          <a:p>
            <a:pPr lvl="1"/>
            <a:r>
              <a:rPr lang="en-US" dirty="0" smtClean="0"/>
              <a:t>Construction activities and Oversight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8" name="Picture 4" descr="abw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49" y="1295400"/>
            <a:ext cx="16192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4423" y="2590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ABWR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1" name="Picture 4" descr="ap10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2" y="2971800"/>
            <a:ext cx="16074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4267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AP1000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4" name="Picture 5" descr="ILLUS_Contain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4724400"/>
            <a:ext cx="1619251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675" y="601881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EPR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7" name="Picture 5" descr="esbw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49" y="2544921"/>
            <a:ext cx="16192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585100" y="388058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ESBWR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0" name="Content Placeholder 5" descr="us-apw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142065" y="4724401"/>
            <a:ext cx="1620935" cy="12953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98879" y="6019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USAPWR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75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On-screen Show (4:3)</PresentationFormat>
  <Paragraphs>122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NRC Perspective: 2013 TRTR Conference</vt:lpstr>
      <vt:lpstr>Key NRC Priorities </vt:lpstr>
      <vt:lpstr>Budget, Hiring, and Grants</vt:lpstr>
      <vt:lpstr>Types of Grants Awarded in 2013 </vt:lpstr>
      <vt:lpstr>FY 2013 Grant Awards</vt:lpstr>
      <vt:lpstr>Plans for FY 2014</vt:lpstr>
      <vt:lpstr>Focus Areas Special Interest Facilities</vt:lpstr>
      <vt:lpstr>Vogtle and Summer Concrete Pour</vt:lpstr>
      <vt:lpstr>New Nuclear Plant Construction and Licensing Activities Worldwide </vt:lpstr>
      <vt:lpstr>Advanced Reactors</vt:lpstr>
      <vt:lpstr>International Security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2013-09-20T20:08:27Z</dcterms:created>
  <dcterms:modified xsi:type="dcterms:W3CDTF">2013-09-20T20:08:41Z</dcterms:modified>
</cp:coreProperties>
</file>